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4" r:id="rId3"/>
  </p:sldMasterIdLst>
  <p:notesMasterIdLst>
    <p:notesMasterId r:id="rId5"/>
  </p:notesMasterIdLst>
  <p:handoutMasterIdLst>
    <p:handoutMasterId r:id="rId136"/>
  </p:handoutMasterIdLst>
  <p:sldIdLst>
    <p:sldId id="1750" r:id="rId4"/>
    <p:sldId id="1937" r:id="rId6"/>
    <p:sldId id="1938" r:id="rId7"/>
    <p:sldId id="1939" r:id="rId8"/>
    <p:sldId id="1942" r:id="rId9"/>
    <p:sldId id="1941" r:id="rId10"/>
    <p:sldId id="1798" r:id="rId11"/>
    <p:sldId id="1771" r:id="rId12"/>
    <p:sldId id="1924" r:id="rId13"/>
    <p:sldId id="1776" r:id="rId14"/>
    <p:sldId id="1925" r:id="rId15"/>
    <p:sldId id="1777" r:id="rId16"/>
    <p:sldId id="1778" r:id="rId17"/>
    <p:sldId id="1779" r:id="rId18"/>
    <p:sldId id="1780" r:id="rId19"/>
    <p:sldId id="1781" r:id="rId20"/>
    <p:sldId id="1782" r:id="rId21"/>
    <p:sldId id="1783" r:id="rId22"/>
    <p:sldId id="1784" r:id="rId23"/>
    <p:sldId id="1785" r:id="rId24"/>
    <p:sldId id="1926" r:id="rId25"/>
    <p:sldId id="1789" r:id="rId26"/>
    <p:sldId id="1790" r:id="rId27"/>
    <p:sldId id="1791" r:id="rId28"/>
    <p:sldId id="1792" r:id="rId29"/>
    <p:sldId id="1793" r:id="rId30"/>
    <p:sldId id="1917" r:id="rId31"/>
    <p:sldId id="1794" r:id="rId32"/>
    <p:sldId id="1795" r:id="rId33"/>
    <p:sldId id="1796" r:id="rId34"/>
    <p:sldId id="1797" r:id="rId35"/>
    <p:sldId id="1918" r:id="rId36"/>
    <p:sldId id="1802" r:id="rId37"/>
    <p:sldId id="1803" r:id="rId38"/>
    <p:sldId id="1804" r:id="rId39"/>
    <p:sldId id="1805" r:id="rId40"/>
    <p:sldId id="1806" r:id="rId41"/>
    <p:sldId id="1807" r:id="rId42"/>
    <p:sldId id="1808" r:id="rId43"/>
    <p:sldId id="1930" r:id="rId44"/>
    <p:sldId id="1931" r:id="rId45"/>
    <p:sldId id="1810" r:id="rId46"/>
    <p:sldId id="1811" r:id="rId47"/>
    <p:sldId id="1812" r:id="rId48"/>
    <p:sldId id="1813" r:id="rId49"/>
    <p:sldId id="1814" r:id="rId50"/>
    <p:sldId id="1815" r:id="rId51"/>
    <p:sldId id="1919" r:id="rId52"/>
    <p:sldId id="1932" r:id="rId53"/>
    <p:sldId id="1933" r:id="rId54"/>
    <p:sldId id="1934" r:id="rId55"/>
    <p:sldId id="1818" r:id="rId56"/>
    <p:sldId id="1819" r:id="rId57"/>
    <p:sldId id="1935" r:id="rId58"/>
    <p:sldId id="1820" r:id="rId59"/>
    <p:sldId id="1936" r:id="rId60"/>
    <p:sldId id="1822" r:id="rId61"/>
    <p:sldId id="1823" r:id="rId62"/>
    <p:sldId id="1920" r:id="rId63"/>
    <p:sldId id="1825" r:id="rId64"/>
    <p:sldId id="1827" r:id="rId65"/>
    <p:sldId id="1826" r:id="rId66"/>
    <p:sldId id="1921" r:id="rId67"/>
    <p:sldId id="1828" r:id="rId68"/>
    <p:sldId id="1829" r:id="rId69"/>
    <p:sldId id="1831" r:id="rId70"/>
    <p:sldId id="1774" r:id="rId71"/>
    <p:sldId id="1775" r:id="rId72"/>
    <p:sldId id="1832" r:id="rId73"/>
    <p:sldId id="1833" r:id="rId74"/>
    <p:sldId id="1834" r:id="rId75"/>
    <p:sldId id="1835" r:id="rId76"/>
    <p:sldId id="1836" r:id="rId77"/>
    <p:sldId id="1837" r:id="rId78"/>
    <p:sldId id="1903" r:id="rId79"/>
    <p:sldId id="1904" r:id="rId80"/>
    <p:sldId id="1905" r:id="rId81"/>
    <p:sldId id="1843" r:id="rId82"/>
    <p:sldId id="1844" r:id="rId83"/>
    <p:sldId id="1845" r:id="rId84"/>
    <p:sldId id="1906" r:id="rId85"/>
    <p:sldId id="1847" r:id="rId86"/>
    <p:sldId id="1848" r:id="rId87"/>
    <p:sldId id="1849" r:id="rId88"/>
    <p:sldId id="1850" r:id="rId89"/>
    <p:sldId id="1851" r:id="rId90"/>
    <p:sldId id="1853" r:id="rId91"/>
    <p:sldId id="1854" r:id="rId92"/>
    <p:sldId id="1856" r:id="rId93"/>
    <p:sldId id="1857" r:id="rId94"/>
    <p:sldId id="1858" r:id="rId95"/>
    <p:sldId id="1860" r:id="rId96"/>
    <p:sldId id="1861" r:id="rId97"/>
    <p:sldId id="1862" r:id="rId98"/>
    <p:sldId id="1868" r:id="rId99"/>
    <p:sldId id="1869" r:id="rId100"/>
    <p:sldId id="1870" r:id="rId101"/>
    <p:sldId id="1871" r:id="rId102"/>
    <p:sldId id="1872" r:id="rId103"/>
    <p:sldId id="1873" r:id="rId104"/>
    <p:sldId id="1874" r:id="rId105"/>
    <p:sldId id="1875" r:id="rId106"/>
    <p:sldId id="1876" r:id="rId107"/>
    <p:sldId id="1877" r:id="rId108"/>
    <p:sldId id="1922" r:id="rId109"/>
    <p:sldId id="1878" r:id="rId110"/>
    <p:sldId id="1880" r:id="rId111"/>
    <p:sldId id="1881" r:id="rId112"/>
    <p:sldId id="1882" r:id="rId113"/>
    <p:sldId id="1883" r:id="rId114"/>
    <p:sldId id="1884" r:id="rId115"/>
    <p:sldId id="1885" r:id="rId116"/>
    <p:sldId id="1886" r:id="rId117"/>
    <p:sldId id="1887" r:id="rId118"/>
    <p:sldId id="1888" r:id="rId119"/>
    <p:sldId id="1889" r:id="rId120"/>
    <p:sldId id="1890" r:id="rId121"/>
    <p:sldId id="1891" r:id="rId122"/>
    <p:sldId id="1892" r:id="rId123"/>
    <p:sldId id="1893" r:id="rId124"/>
    <p:sldId id="1923" r:id="rId125"/>
    <p:sldId id="1894" r:id="rId126"/>
    <p:sldId id="1895" r:id="rId127"/>
    <p:sldId id="1896" r:id="rId128"/>
    <p:sldId id="1897" r:id="rId129"/>
    <p:sldId id="1898" r:id="rId130"/>
    <p:sldId id="1899" r:id="rId131"/>
    <p:sldId id="1900" r:id="rId132"/>
    <p:sldId id="1901" r:id="rId133"/>
    <p:sldId id="1902" r:id="rId134"/>
    <p:sldId id="1929" r:id="rId135"/>
  </p:sldIdLst>
  <p:sldSz cx="9144000" cy="5143500" type="screen16x9"/>
  <p:notesSz cx="6858000" cy="9144000"/>
  <p:custDataLst>
    <p:tags r:id="rId140"/>
  </p:custDataLst>
  <p:defaultTextStyle>
    <a:defPPr>
      <a:defRPr lang="fi-FI"/>
    </a:defPPr>
    <a:lvl1pPr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1pPr>
    <a:lvl2pPr marL="4559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2pPr>
    <a:lvl3pPr marL="9131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3pPr>
    <a:lvl4pPr marL="13703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4pPr>
    <a:lvl5pPr marL="18275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9pPr>
  </p:defaultTextStyle>
  <p:extLst>
    <p:ext uri="{521415D9-36F7-43E2-AB2F-B90AF26B5E84}">
      <p14:sectionLst xmlns:p14="http://schemas.microsoft.com/office/powerpoint/2010/main">
        <p14:section name="标题" id="{EB83E03E-195F-4588-BA9C-87CAE50CC123}">
          <p14:sldIdLst>
            <p14:sldId id="1750"/>
            <p14:sldId id="1937"/>
            <p14:sldId id="1938"/>
            <p14:sldId id="1939"/>
            <p14:sldId id="1942"/>
            <p14:sldId id="1941"/>
            <p14:sldId id="1798"/>
            <p14:sldId id="1771"/>
            <p14:sldId id="1924"/>
            <p14:sldId id="1776"/>
            <p14:sldId id="1925"/>
            <p14:sldId id="1777"/>
            <p14:sldId id="1778"/>
            <p14:sldId id="1779"/>
            <p14:sldId id="1780"/>
            <p14:sldId id="1781"/>
            <p14:sldId id="1782"/>
            <p14:sldId id="1783"/>
            <p14:sldId id="1784"/>
            <p14:sldId id="1785"/>
            <p14:sldId id="1926"/>
            <p14:sldId id="1789"/>
            <p14:sldId id="1790"/>
            <p14:sldId id="1791"/>
            <p14:sldId id="1792"/>
            <p14:sldId id="1793"/>
            <p14:sldId id="1917"/>
            <p14:sldId id="1794"/>
            <p14:sldId id="1795"/>
            <p14:sldId id="1796"/>
            <p14:sldId id="1797"/>
            <p14:sldId id="1918"/>
            <p14:sldId id="1802"/>
            <p14:sldId id="1803"/>
            <p14:sldId id="1804"/>
            <p14:sldId id="1805"/>
            <p14:sldId id="1806"/>
            <p14:sldId id="1807"/>
            <p14:sldId id="1808"/>
            <p14:sldId id="1930"/>
            <p14:sldId id="1931"/>
            <p14:sldId id="1810"/>
            <p14:sldId id="1811"/>
            <p14:sldId id="1812"/>
            <p14:sldId id="1813"/>
            <p14:sldId id="1814"/>
            <p14:sldId id="1815"/>
            <p14:sldId id="1919"/>
            <p14:sldId id="1932"/>
            <p14:sldId id="1933"/>
            <p14:sldId id="1934"/>
            <p14:sldId id="1818"/>
            <p14:sldId id="1819"/>
            <p14:sldId id="1935"/>
            <p14:sldId id="1820"/>
            <p14:sldId id="1936"/>
            <p14:sldId id="1822"/>
            <p14:sldId id="1823"/>
            <p14:sldId id="1920"/>
            <p14:sldId id="1825"/>
            <p14:sldId id="1827"/>
            <p14:sldId id="1826"/>
            <p14:sldId id="1921"/>
            <p14:sldId id="1828"/>
            <p14:sldId id="1829"/>
            <p14:sldId id="1831"/>
            <p14:sldId id="1774"/>
            <p14:sldId id="1775"/>
            <p14:sldId id="1832"/>
            <p14:sldId id="1833"/>
            <p14:sldId id="1834"/>
            <p14:sldId id="1835"/>
            <p14:sldId id="1836"/>
            <p14:sldId id="1837"/>
            <p14:sldId id="1903"/>
            <p14:sldId id="1904"/>
            <p14:sldId id="1905"/>
            <p14:sldId id="1843"/>
            <p14:sldId id="1844"/>
            <p14:sldId id="1845"/>
            <p14:sldId id="1906"/>
            <p14:sldId id="1847"/>
            <p14:sldId id="1848"/>
            <p14:sldId id="1849"/>
            <p14:sldId id="1850"/>
            <p14:sldId id="1851"/>
            <p14:sldId id="1853"/>
            <p14:sldId id="1854"/>
            <p14:sldId id="1856"/>
            <p14:sldId id="1857"/>
            <p14:sldId id="1858"/>
            <p14:sldId id="1860"/>
            <p14:sldId id="1861"/>
            <p14:sldId id="1862"/>
            <p14:sldId id="1868"/>
            <p14:sldId id="1869"/>
            <p14:sldId id="1870"/>
            <p14:sldId id="1871"/>
            <p14:sldId id="1872"/>
            <p14:sldId id="1873"/>
            <p14:sldId id="1874"/>
            <p14:sldId id="1875"/>
            <p14:sldId id="1876"/>
            <p14:sldId id="1877"/>
            <p14:sldId id="1922"/>
            <p14:sldId id="1878"/>
            <p14:sldId id="1880"/>
            <p14:sldId id="1881"/>
            <p14:sldId id="1882"/>
            <p14:sldId id="1883"/>
            <p14:sldId id="1884"/>
            <p14:sldId id="1885"/>
            <p14:sldId id="1886"/>
            <p14:sldId id="1887"/>
            <p14:sldId id="1888"/>
            <p14:sldId id="1889"/>
            <p14:sldId id="1890"/>
            <p14:sldId id="1891"/>
            <p14:sldId id="1892"/>
            <p14:sldId id="1893"/>
            <p14:sldId id="1923"/>
            <p14:sldId id="1894"/>
            <p14:sldId id="1895"/>
            <p14:sldId id="1896"/>
            <p14:sldId id="1897"/>
            <p14:sldId id="1898"/>
            <p14:sldId id="1899"/>
            <p14:sldId id="1900"/>
            <p14:sldId id="1901"/>
            <p14:sldId id="1902"/>
            <p14:sldId id="1929"/>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7CF"/>
    <a:srgbClr val="339933"/>
    <a:srgbClr val="1B06BA"/>
    <a:srgbClr val="080808"/>
    <a:srgbClr val="B5880B"/>
    <a:srgbClr val="E87071"/>
    <a:srgbClr val="00B3EE"/>
    <a:srgbClr val="93E5FF"/>
    <a:srgbClr val="F7FE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autoAdjust="0"/>
    <p:restoredTop sz="88415" autoAdjust="0"/>
  </p:normalViewPr>
  <p:slideViewPr>
    <p:cSldViewPr showGuides="1">
      <p:cViewPr varScale="1">
        <p:scale>
          <a:sx n="92" d="100"/>
          <a:sy n="92" d="100"/>
        </p:scale>
        <p:origin x="540" y="45"/>
      </p:cViewPr>
      <p:guideLst>
        <p:guide orient="horz" pos="3838"/>
        <p:guide pos="295"/>
        <p:guide pos="5193"/>
        <p:guide pos="3152"/>
        <p:guide orient="horz" pos="2879"/>
      </p:guideLst>
    </p:cSldViewPr>
  </p:slideViewPr>
  <p:notesTextViewPr>
    <p:cViewPr>
      <p:scale>
        <a:sx n="200" d="100"/>
        <a:sy n="2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0" Type="http://schemas.openxmlformats.org/officeDocument/2006/relationships/tags" Target="tags/tag1.xml"/><Relationship Id="rId14" Type="http://schemas.openxmlformats.org/officeDocument/2006/relationships/slide" Target="slides/slide10.xml"/><Relationship Id="rId139" Type="http://schemas.openxmlformats.org/officeDocument/2006/relationships/tableStyles" Target="tableStyles.xml"/><Relationship Id="rId138" Type="http://schemas.openxmlformats.org/officeDocument/2006/relationships/viewProps" Target="viewProps.xml"/><Relationship Id="rId137" Type="http://schemas.openxmlformats.org/officeDocument/2006/relationships/presProps" Target="presProps.xml"/><Relationship Id="rId136" Type="http://schemas.openxmlformats.org/officeDocument/2006/relationships/handoutMaster" Target="handoutMasters/handoutMaster1.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58CD87A4-0184-412C-A44A-3DA728178AFF}"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fi-FI" noProof="0"/>
              <a:t>Muokkaa tekstin perustyylejä napsauttamalla</a:t>
            </a:r>
            <a:endParaRPr lang="fi-FI" noProof="0"/>
          </a:p>
          <a:p>
            <a:pPr lvl="1"/>
            <a:r>
              <a:rPr lang="fi-FI" noProof="0"/>
              <a:t>toinen taso</a:t>
            </a:r>
            <a:endParaRPr lang="fi-FI" noProof="0"/>
          </a:p>
          <a:p>
            <a:pPr lvl="2"/>
            <a:r>
              <a:rPr lang="fi-FI" noProof="0"/>
              <a:t>kolmas taso</a:t>
            </a:r>
            <a:endParaRPr lang="fi-FI" noProof="0"/>
          </a:p>
          <a:p>
            <a:pPr lvl="3"/>
            <a:r>
              <a:rPr lang="fi-FI" noProof="0"/>
              <a:t>neljäs taso</a:t>
            </a:r>
            <a:endParaRPr lang="fi-FI" noProof="0"/>
          </a:p>
          <a:p>
            <a:pPr lvl="4"/>
            <a:r>
              <a:rPr lang="fi-FI" noProof="0"/>
              <a:t>viides taso</a:t>
            </a:r>
            <a:endParaRPr lang="fi-FI" noProof="0"/>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BB8C311E-5859-4E0C-A0F3-4690A095D6BE}" type="slidenum">
              <a:rPr lang="fi-FI" altLang="zh-CN"/>
            </a:fld>
            <a:endParaRPr lang="fi-FI"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59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31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03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75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pertain to: </a:t>
            </a:r>
            <a:r>
              <a:rPr lang="zh-CN" altLang="en-US" b="1" dirty="0"/>
              <a:t>属于</a:t>
            </a:r>
            <a:endParaRPr lang="en-US" altLang="zh-CN" b="1" dirty="0"/>
          </a:p>
          <a:p>
            <a:r>
              <a:rPr lang="en-US" altLang="zh-CN" dirty="0"/>
              <a:t>General rule of thumb: </a:t>
            </a:r>
            <a:r>
              <a:rPr lang="zh-CN" altLang="en-US" dirty="0"/>
              <a:t>首要的一般规则</a:t>
            </a:r>
            <a:endParaRPr lang="zh-CN" altLang="zh-CN"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BC</a:t>
            </a:r>
            <a:r>
              <a:rPr lang="zh-CN" altLang="en-US" dirty="0"/>
              <a:t>范式到第四范式是去除了一些非平凡的多值依赖，并非完全去除多值依赖</a:t>
            </a:r>
            <a:endParaRPr lang="zh-CN" altLang="zh-CN"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For composite attributes, we let each component be an attribute in its own right</a:t>
            </a:r>
            <a:r>
              <a:rPr lang="zh-CN" altLang="en-US" dirty="0"/>
              <a:t>（在其右手边）</a:t>
            </a:r>
            <a:r>
              <a:rPr lang="en-US" altLang="zh-CN" dirty="0"/>
              <a:t>.</a:t>
            </a:r>
            <a:br>
              <a:rPr lang="en-US" altLang="zh-CN" dirty="0"/>
            </a:br>
            <a:r>
              <a:rPr lang="en-US" altLang="zh-CN" dirty="0"/>
              <a:t>For multivalued attributes, we create one tuple for each item in a multivalued set.</a:t>
            </a:r>
            <a:br>
              <a:rPr lang="en-US" altLang="zh-CN" dirty="0"/>
            </a:br>
            <a:r>
              <a:rPr lang="en-US" altLang="zh-CN" dirty="0"/>
              <a:t>In the relational model, we formalize this idea that attributes do not have any</a:t>
            </a:r>
            <a:br>
              <a:rPr lang="en-US" altLang="zh-CN" dirty="0"/>
            </a:br>
            <a:r>
              <a:rPr lang="en-US" altLang="zh-CN" dirty="0"/>
              <a:t>substructure</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“决定属性”</a:t>
            </a:r>
            <a:r>
              <a:rPr lang="en-US" altLang="zh-CN" dirty="0"/>
              <a:t>(Determinant)</a:t>
            </a:r>
            <a:endParaRPr lang="en-US" altLang="zh-CN" dirty="0"/>
          </a:p>
          <a:p>
            <a:r>
              <a:rPr lang="en-US" altLang="zh-CN" dirty="0"/>
              <a:t>BCNF</a:t>
            </a:r>
            <a:r>
              <a:rPr lang="zh-CN" altLang="en-US" dirty="0"/>
              <a:t>是指关系表中，主要功能依赖</a:t>
            </a:r>
            <a:r>
              <a:rPr lang="en-US" altLang="zh-CN" dirty="0"/>
              <a:t>A→B</a:t>
            </a:r>
            <a:r>
              <a:rPr lang="zh-CN" altLang="en-US" dirty="0"/>
              <a:t>的左边属性</a:t>
            </a:r>
            <a:r>
              <a:rPr lang="en-US" altLang="zh-CN" dirty="0"/>
              <a:t>A</a:t>
            </a:r>
            <a:r>
              <a:rPr lang="zh-CN" altLang="en-US" dirty="0"/>
              <a:t>称为“决定属性”</a:t>
            </a:r>
            <a:r>
              <a:rPr lang="en-US" altLang="zh-CN" dirty="0"/>
              <a:t>(Determinant)</a:t>
            </a:r>
            <a:r>
              <a:rPr lang="zh-CN" altLang="en-US" dirty="0"/>
              <a:t>，决定属性一定是候选键或主键。如果关系表拥有不符合上述规则的功能依赖，就表示有不同的数据储存在同一个关系表，需要分割关系表</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只用</a:t>
            </a:r>
            <a:r>
              <a:rPr lang="en-US" altLang="zh-CN" dirty="0"/>
              <a:t>F</a:t>
            </a:r>
            <a:r>
              <a:rPr lang="zh-CN" altLang="en-US" dirty="0"/>
              <a:t>测试是否</a:t>
            </a:r>
            <a:r>
              <a:rPr lang="en-US" altLang="zh-CN" dirty="0"/>
              <a:t>BCNF</a:t>
            </a:r>
            <a:r>
              <a:rPr lang="zh-CN" altLang="en-US" dirty="0"/>
              <a:t>是可以的，但用来判断分解是否是</a:t>
            </a:r>
            <a:r>
              <a:rPr lang="en-US" altLang="zh-CN" dirty="0"/>
              <a:t>BCNF</a:t>
            </a:r>
            <a:r>
              <a:rPr lang="zh-CN" altLang="en-US" dirty="0"/>
              <a:t>就不够了</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ym typeface="Symbol" panose="05050102010706020507" pitchFamily="18" charset="2"/>
              </a:rPr>
              <a:t>(</a:t>
            </a:r>
            <a:r>
              <a:rPr lang="en-US" altLang="zh-CN" b="1" i="1" dirty="0">
                <a:sym typeface="Symbol" panose="05050102010706020507" pitchFamily="18" charset="2"/>
              </a:rPr>
              <a:t>R</a:t>
            </a:r>
            <a:r>
              <a:rPr lang="en-US" altLang="zh-CN" b="1" i="1" baseline="-25000" dirty="0">
                <a:sym typeface="Symbol" panose="05050102010706020507" pitchFamily="18" charset="2"/>
              </a:rPr>
              <a:t>i</a:t>
            </a:r>
            <a:r>
              <a:rPr lang="en-US" altLang="zh-CN" b="1" i="1" dirty="0">
                <a:sym typeface="Symbol" panose="05050102010706020507" pitchFamily="18" charset="2"/>
              </a:rPr>
              <a:t> </a:t>
            </a:r>
            <a:r>
              <a:rPr lang="en-US" altLang="zh-CN" b="1" i="1" dirty="0">
                <a:latin typeface="Helvetica" pitchFamily="34" charset="0"/>
                <a:sym typeface="Symbol" panose="05050102010706020507" pitchFamily="18" charset="2"/>
              </a:rPr>
              <a:t>–</a:t>
            </a:r>
            <a:r>
              <a:rPr lang="en-US" altLang="zh-CN" b="1" i="1" dirty="0">
                <a:sym typeface="Symbol" panose="05050102010706020507" pitchFamily="18" charset="2"/>
              </a:rPr>
              <a:t> </a:t>
            </a:r>
            <a:r>
              <a:rPr lang="en-US" altLang="zh-CN" b="1" dirty="0">
                <a:sym typeface="Greek Symbols" pitchFamily="18" charset="2"/>
              </a:rPr>
              <a:t>) </a:t>
            </a:r>
            <a:r>
              <a:rPr lang="en-US" altLang="zh-CN" b="1" dirty="0">
                <a:sym typeface="Symbol" panose="05050102010706020507" pitchFamily="18" charset="2"/>
              </a:rPr>
              <a:t> (</a:t>
            </a:r>
            <a:r>
              <a:rPr lang="en-US" altLang="zh-CN" b="1" dirty="0">
                <a:sym typeface="Greek Symbols" pitchFamily="18" charset="2"/>
              </a:rPr>
              <a:t>, </a:t>
            </a:r>
            <a:r>
              <a:rPr lang="en-US" altLang="zh-CN" b="1" i="1" dirty="0">
                <a:sym typeface="Symbol" panose="05050102010706020507" pitchFamily="18" charset="2"/>
              </a:rPr>
              <a:t></a:t>
            </a:r>
            <a:r>
              <a:rPr lang="en-US" altLang="zh-CN" b="1" i="1" dirty="0">
                <a:sym typeface="Greek Symbols" pitchFamily="18" charset="2"/>
              </a:rPr>
              <a:t> )=</a:t>
            </a:r>
            <a:r>
              <a:rPr lang="en-US" altLang="zh-CN" b="1" dirty="0">
                <a:sym typeface="Symbol" panose="05050102010706020507" pitchFamily="18" charset="2"/>
              </a:rPr>
              <a:t></a:t>
            </a:r>
            <a:endParaRPr lang="en-US" altLang="zh-CN" b="1" dirty="0">
              <a:sym typeface="Symbol" panose="05050102010706020507" pitchFamily="18" charset="2"/>
            </a:endParaRPr>
          </a:p>
          <a:p>
            <a:r>
              <a:rPr lang="zh-CN" altLang="en-US" b="1" dirty="0">
                <a:sym typeface="Symbol" panose="05050102010706020507" pitchFamily="18" charset="2"/>
              </a:rPr>
              <a:t>因此，</a:t>
            </a:r>
            <a:r>
              <a:rPr lang="en-US" altLang="zh-CN" b="1" dirty="0">
                <a:sym typeface="Symbol" panose="05050102010706020507" pitchFamily="18" charset="2"/>
              </a:rPr>
              <a:t>result</a:t>
            </a:r>
            <a:r>
              <a:rPr lang="zh-CN" altLang="en-US" b="1" dirty="0">
                <a:sym typeface="Symbol" panose="05050102010706020507" pitchFamily="18" charset="2"/>
              </a:rPr>
              <a:t>把</a:t>
            </a:r>
            <a:r>
              <a:rPr lang="en-US" altLang="zh-CN" b="1" dirty="0" err="1">
                <a:sym typeface="Symbol" panose="05050102010706020507" pitchFamily="18" charset="2"/>
              </a:rPr>
              <a:t>R_i</a:t>
            </a:r>
            <a:r>
              <a:rPr lang="zh-CN" altLang="en-US" b="1" dirty="0">
                <a:sym typeface="Symbol" panose="05050102010706020507" pitchFamily="18" charset="2"/>
              </a:rPr>
              <a:t>踢掉后把</a:t>
            </a:r>
            <a:r>
              <a:rPr lang="en-US" altLang="zh-CN" b="1" dirty="0">
                <a:sym typeface="Symbol" panose="05050102010706020507" pitchFamily="18" charset="2"/>
              </a:rPr>
              <a:t></a:t>
            </a:r>
            <a:r>
              <a:rPr lang="zh-CN" altLang="en-US" b="1" dirty="0">
                <a:sym typeface="Symbol" panose="05050102010706020507" pitchFamily="18" charset="2"/>
              </a:rPr>
              <a:t>加了回来</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无损分解：对</a:t>
            </a:r>
            <a:endParaRPr lang="en-US" altLang="zh-CN" dirty="0"/>
          </a:p>
          <a:p>
            <a:r>
              <a:rPr lang="zh-CN" altLang="en-US" dirty="0"/>
              <a:t>保持依赖：不对。这里的例子：</a:t>
            </a:r>
            <a:r>
              <a:rPr lang="en-US" altLang="zh-CN" dirty="0"/>
              <a:t>LK,JL</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是否无损用表格法，是否函数依赖保持用代码检验</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en-US" altLang="zh-CN" sz="2000" b="1" dirty="0">
                <a:sym typeface="Greek Symbols" pitchFamily="18" charset="2"/>
              </a:rPr>
              <a:t>Each </a:t>
            </a:r>
            <a:r>
              <a:rPr lang="en-US" altLang="zh-CN" sz="2000" b="1" dirty="0" err="1">
                <a:sym typeface="Greek Symbols" pitchFamily="18" charset="2"/>
              </a:rPr>
              <a:t>attr</a:t>
            </a:r>
            <a:r>
              <a:rPr lang="en-US" altLang="zh-CN" sz="2000" b="1" dirty="0">
                <a:sym typeface="Greek Symbols" pitchFamily="18" charset="2"/>
              </a:rPr>
              <a:t>. </a:t>
            </a:r>
            <a:r>
              <a:rPr lang="en-US" altLang="zh-CN" sz="2000" b="1" i="1" dirty="0">
                <a:sym typeface="Greek Symbols" pitchFamily="18" charset="2"/>
              </a:rPr>
              <a:t>A</a:t>
            </a:r>
            <a:r>
              <a:rPr lang="en-US" altLang="zh-CN" sz="2000" b="1" dirty="0">
                <a:sym typeface="Greek Symbols" pitchFamily="18" charset="2"/>
              </a:rPr>
              <a:t> in </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is contained in a candidate key for </a:t>
            </a:r>
            <a:r>
              <a:rPr lang="en-US" altLang="zh-CN" sz="2000" b="1" i="1" dirty="0">
                <a:sym typeface="Greek Symbols" pitchFamily="18" charset="2"/>
              </a:rPr>
              <a:t>R.</a:t>
            </a:r>
            <a:r>
              <a:rPr lang="zh-CN" altLang="en-US" sz="2000" b="1" i="1" dirty="0">
                <a:sym typeface="Greek Symbols" pitchFamily="18" charset="2"/>
              </a:rPr>
              <a:t>意思是，如果</a:t>
            </a:r>
            <a:r>
              <a:rPr lang="en-US" altLang="zh-CN" sz="2000" b="1" dirty="0">
                <a:sym typeface="Symbol" panose="05050102010706020507" pitchFamily="18" charset="2"/>
              </a:rPr>
              <a:t></a:t>
            </a:r>
            <a:r>
              <a:rPr lang="en-US" altLang="zh-CN" sz="2000" b="1" i="1" dirty="0">
                <a:sym typeface="Symbol" panose="05050102010706020507" pitchFamily="18" charset="2"/>
              </a:rPr>
              <a:t></a:t>
            </a:r>
            <a:r>
              <a:rPr lang="en-US" altLang="zh-CN" sz="2000" b="1" i="1" dirty="0">
                <a:sym typeface="Greek Symbols" pitchFamily="18" charset="2"/>
              </a:rPr>
              <a:t> </a:t>
            </a:r>
            <a:r>
              <a:rPr lang="zh-CN" altLang="en-US" sz="2000" b="1" i="1" dirty="0">
                <a:sym typeface="Greek Symbols" pitchFamily="18" charset="2"/>
              </a:rPr>
              <a:t>中</a:t>
            </a:r>
            <a:r>
              <a:rPr lang="en-US" altLang="zh-CN" sz="2000" b="1" dirty="0">
                <a:sym typeface="Symbol" panose="05050102010706020507" pitchFamily="18" charset="2"/>
              </a:rPr>
              <a:t></a:t>
            </a:r>
            <a:r>
              <a:rPr lang="zh-CN" altLang="en-US" sz="2000" b="1" dirty="0">
                <a:sym typeface="Symbol" panose="05050102010706020507" pitchFamily="18" charset="2"/>
              </a:rPr>
              <a:t>不是</a:t>
            </a:r>
            <a:r>
              <a:rPr lang="en-US" altLang="zh-CN" sz="2000" b="1" dirty="0">
                <a:sym typeface="Symbol" panose="05050102010706020507" pitchFamily="18" charset="2"/>
              </a:rPr>
              <a:t>candidate keys,</a:t>
            </a:r>
            <a:r>
              <a:rPr lang="zh-CN" altLang="en-US" sz="2000" b="1" dirty="0">
                <a:sym typeface="Symbol" panose="05050102010706020507" pitchFamily="18" charset="2"/>
              </a:rPr>
              <a:t>那么如果</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a:t>
            </a:r>
            <a:r>
              <a:rPr lang="zh-CN" altLang="en-US" sz="2000" b="1" dirty="0">
                <a:sym typeface="Greek Symbols" pitchFamily="18" charset="2"/>
              </a:rPr>
              <a:t>是主属性则是</a:t>
            </a:r>
            <a:r>
              <a:rPr lang="en-US" altLang="zh-CN" sz="2000" b="1" dirty="0">
                <a:sym typeface="Greek Symbols" pitchFamily="18" charset="2"/>
              </a:rPr>
              <a:t>3NF</a:t>
            </a:r>
            <a:r>
              <a:rPr lang="zh-CN" altLang="en-US" sz="2000" b="1" dirty="0">
                <a:sym typeface="Greek Symbols" pitchFamily="18" charset="2"/>
              </a:rPr>
              <a:t>，否则不是。而</a:t>
            </a:r>
            <a:r>
              <a:rPr lang="en-US" altLang="zh-CN" sz="2000" b="1" dirty="0">
                <a:sym typeface="Greek Symbols" pitchFamily="18" charset="2"/>
              </a:rPr>
              <a:t>BCNF</a:t>
            </a:r>
            <a:r>
              <a:rPr lang="zh-CN" altLang="en-US" sz="2000" b="1" dirty="0">
                <a:sym typeface="Greek Symbols" pitchFamily="18" charset="2"/>
              </a:rPr>
              <a:t>即使</a:t>
            </a:r>
            <a:r>
              <a:rPr lang="en-US" altLang="zh-CN" sz="2000" b="1" i="1" dirty="0">
                <a:sym typeface="Symbol" panose="05050102010706020507" pitchFamily="18" charset="2"/>
              </a:rPr>
              <a:t></a:t>
            </a:r>
            <a:r>
              <a:rPr lang="en-US" altLang="zh-CN" sz="2000" b="1" dirty="0">
                <a:sym typeface="Greek Symbols" pitchFamily="18" charset="2"/>
              </a:rPr>
              <a:t> </a:t>
            </a:r>
            <a:r>
              <a:rPr lang="en-US" altLang="zh-CN" sz="2000" b="1" dirty="0">
                <a:latin typeface="Helvetica" pitchFamily="34" charset="0"/>
                <a:sym typeface="Greek Symbols" pitchFamily="18" charset="2"/>
              </a:rPr>
              <a:t>–</a:t>
            </a:r>
            <a:r>
              <a:rPr lang="en-US" altLang="zh-CN" sz="2000" b="1" dirty="0">
                <a:sym typeface="Greek Symbols" pitchFamily="18" charset="2"/>
              </a:rPr>
              <a:t> </a:t>
            </a:r>
            <a:r>
              <a:rPr lang="en-US" altLang="zh-CN" sz="2000" b="1" dirty="0">
                <a:sym typeface="Symbol" panose="05050102010706020507" pitchFamily="18" charset="2"/>
              </a:rPr>
              <a:t></a:t>
            </a:r>
            <a:r>
              <a:rPr lang="en-US" altLang="zh-CN" sz="2000" b="1" dirty="0">
                <a:sym typeface="Greek Symbols" pitchFamily="18" charset="2"/>
              </a:rPr>
              <a:t> </a:t>
            </a:r>
            <a:r>
              <a:rPr lang="zh-CN" altLang="en-US" sz="2000" b="1" dirty="0">
                <a:sym typeface="Greek Symbols" pitchFamily="18" charset="2"/>
              </a:rPr>
              <a:t>是主属性也不行，</a:t>
            </a:r>
            <a:r>
              <a:rPr lang="en-US" altLang="zh-CN" sz="2000" b="1" dirty="0">
                <a:sym typeface="Symbol" panose="05050102010706020507" pitchFamily="18" charset="2"/>
              </a:rPr>
              <a:t></a:t>
            </a:r>
            <a:r>
              <a:rPr lang="zh-CN" altLang="en-US" sz="2000" b="1" dirty="0">
                <a:sym typeface="Symbol" panose="05050102010706020507" pitchFamily="18" charset="2"/>
              </a:rPr>
              <a:t>必须是候选键。</a:t>
            </a:r>
            <a:endParaRPr lang="en-US" altLang="zh-CN" sz="2000" b="1" i="1" dirty="0">
              <a:sym typeface="Greek Symbols" pitchFamily="18" charset="2"/>
            </a:endParaRP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sym typeface="Monotype Sorts" pitchFamily="96" charset="2"/>
              </a:rPr>
              <a:t>Indeed we have (in above notation) z1 = z2</a:t>
            </a:r>
            <a:r>
              <a:rPr lang="zh-CN" altLang="en-US" b="1" dirty="0">
                <a:sym typeface="Monotype Sorts" pitchFamily="96" charset="2"/>
              </a:rPr>
              <a:t>，意思就是假设是多个元组，但相同</a:t>
            </a:r>
            <a:endParaRPr lang="zh-CN" altLang="en-US" b="1" dirty="0">
              <a:sym typeface="Monotype Sorts" pitchFamily="96" charset="2"/>
            </a:endParaRP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solidFill>
                  <a:srgbClr val="FF0000"/>
                </a:solidFill>
                <a:sym typeface="Symbol" panose="05050102010706020507" pitchFamily="18" charset="2"/>
              </a:rPr>
              <a:t>adding tuples</a:t>
            </a:r>
            <a:r>
              <a:rPr lang="en-US" altLang="zh-CN" b="1" dirty="0">
                <a:sym typeface="Symbol" panose="05050102010706020507" pitchFamily="18" charset="2"/>
              </a:rPr>
              <a:t> to </a:t>
            </a:r>
            <a:r>
              <a:rPr lang="en-US" altLang="zh-CN" b="1" i="1" dirty="0">
                <a:solidFill>
                  <a:srgbClr val="0000FF"/>
                </a:solidFill>
                <a:sym typeface="Symbol" panose="05050102010706020507" pitchFamily="18" charset="2"/>
              </a:rPr>
              <a:t>r</a:t>
            </a:r>
            <a:r>
              <a:rPr lang="zh-CN" altLang="en-US" b="1" i="1" dirty="0">
                <a:solidFill>
                  <a:srgbClr val="0000FF"/>
                </a:solidFill>
                <a:sym typeface="Symbol" panose="05050102010706020507" pitchFamily="18" charset="2"/>
              </a:rPr>
              <a:t>：意思是不满足一定是缺少一些交换的元组，填上就满足多值依赖了</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4NF</a:t>
            </a:r>
            <a:r>
              <a:rPr lang="zh-CN" altLang="en-US" dirty="0"/>
              <a:t>就是要求没有非平凡的多值依赖</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要检查每个分解是否是</a:t>
            </a:r>
            <a:r>
              <a:rPr lang="en-US" altLang="zh-CN" dirty="0"/>
              <a:t>4NF</a:t>
            </a:r>
            <a:r>
              <a:rPr lang="zh-CN" altLang="en-US" dirty="0"/>
              <a:t>，必须要求分解后，</a:t>
            </a:r>
            <a:r>
              <a:rPr lang="en-US" altLang="zh-CN" dirty="0"/>
              <a:t>D+</a:t>
            </a:r>
            <a:r>
              <a:rPr lang="zh-CN" altLang="en-US" dirty="0"/>
              <a:t>在各个子表中的投影也满足</a:t>
            </a:r>
            <a:r>
              <a:rPr lang="en-US" altLang="zh-CN" dirty="0"/>
              <a:t>4NF</a:t>
            </a:r>
            <a:r>
              <a:rPr lang="zh-CN" altLang="en-US" dirty="0"/>
              <a:t>的判定条件</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无损连接，但不一定保持依赖</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t>Rules out :(</a:t>
            </a:r>
            <a:r>
              <a:rPr lang="zh-CN" altLang="en-US" b="1" dirty="0"/>
              <a:t>用直线</a:t>
            </a:r>
            <a:r>
              <a:rPr lang="en-US" altLang="zh-CN" b="1" dirty="0"/>
              <a:t>)</a:t>
            </a:r>
            <a:r>
              <a:rPr lang="zh-CN" altLang="en-US" b="1" dirty="0"/>
              <a:t>划去</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FF0000"/>
                </a:solidFill>
              </a:rPr>
              <a:t>Crosstab:</a:t>
            </a:r>
            <a:r>
              <a:rPr lang="zh-CN" altLang="en-US" b="1" dirty="0"/>
              <a:t>交叉表</a:t>
            </a:r>
            <a:endParaRPr lang="en-US" altLang="zh-CN" b="1" dirty="0"/>
          </a:p>
          <a:p>
            <a:r>
              <a:rPr lang="en-US" altLang="zh-CN" b="1" dirty="0"/>
              <a:t>Spreadsheets:</a:t>
            </a:r>
            <a:r>
              <a:rPr lang="zh-CN" altLang="en-US" b="1" dirty="0"/>
              <a:t>电子数据表</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1" dirty="0" err="1">
                <a:solidFill>
                  <a:srgbClr val="0000FF"/>
                </a:solidFill>
                <a:sym typeface="Monotype Sorts" pitchFamily="96" charset="2"/>
              </a:rPr>
              <a:t>loan_number</a:t>
            </a:r>
            <a:r>
              <a:rPr lang="en-US" altLang="zh-CN" b="1" i="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i="1" dirty="0" err="1">
                <a:solidFill>
                  <a:srgbClr val="0000FF"/>
                </a:solidFill>
                <a:sym typeface="Monotype Sorts" pitchFamily="96" charset="2"/>
              </a:rPr>
              <a:t>customer_name</a:t>
            </a:r>
            <a:r>
              <a:rPr lang="en-US" altLang="zh-CN" b="1" i="1" dirty="0">
                <a:solidFill>
                  <a:srgbClr val="0000FF"/>
                </a:solidFill>
                <a:sym typeface="Monotype Sorts" pitchFamily="96" charset="2"/>
              </a:rPr>
              <a:t> </a:t>
            </a:r>
            <a:endParaRPr lang="en-US" altLang="zh-CN" b="1" i="1" dirty="0">
              <a:solidFill>
                <a:srgbClr val="0000FF"/>
              </a:solidFill>
              <a:sym typeface="Monotype Sorts" pitchFamily="96" charset="2"/>
            </a:endParaRPr>
          </a:p>
          <a:p>
            <a:r>
              <a:rPr lang="zh-CN" altLang="en-US" b="1" i="1" dirty="0">
                <a:solidFill>
                  <a:srgbClr val="0000FF"/>
                </a:solidFill>
                <a:sym typeface="Monotype Sorts" pitchFamily="96" charset="2"/>
              </a:rPr>
              <a:t>无法用</a:t>
            </a:r>
            <a:r>
              <a:rPr lang="en-US" altLang="zh-CN" b="1" i="1" dirty="0" err="1">
                <a:solidFill>
                  <a:srgbClr val="0000FF"/>
                </a:solidFill>
                <a:sym typeface="Monotype Sorts" pitchFamily="96" charset="2"/>
              </a:rPr>
              <a:t>superkey</a:t>
            </a:r>
            <a:r>
              <a:rPr lang="zh-CN" altLang="en-US" b="1" i="1" dirty="0">
                <a:solidFill>
                  <a:srgbClr val="0000FF"/>
                </a:solidFill>
                <a:sym typeface="Monotype Sorts" pitchFamily="96" charset="2"/>
              </a:rPr>
              <a:t>表示，因为</a:t>
            </a:r>
            <a:r>
              <a:rPr lang="en-US" altLang="zh-CN" b="1" i="1" dirty="0" err="1">
                <a:solidFill>
                  <a:srgbClr val="0000FF"/>
                </a:solidFill>
                <a:sym typeface="Monotype Sorts" pitchFamily="96" charset="2"/>
              </a:rPr>
              <a:t>custormername</a:t>
            </a:r>
            <a:r>
              <a:rPr lang="zh-CN" altLang="en-US" b="1" i="1" dirty="0">
                <a:solidFill>
                  <a:srgbClr val="0000FF"/>
                </a:solidFill>
                <a:sym typeface="Monotype Sorts" pitchFamily="96" charset="2"/>
              </a:rPr>
              <a:t>就是其属性之一</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solidFill>
                  <a:srgbClr val="0000FF"/>
                </a:solidFill>
              </a:rPr>
              <a:t>Augmentation</a:t>
            </a:r>
            <a:r>
              <a:rPr lang="zh-CN" altLang="en-US" b="1" dirty="0">
                <a:solidFill>
                  <a:srgbClr val="0000FF"/>
                </a:solidFill>
              </a:rPr>
              <a:t>：</a:t>
            </a:r>
            <a:r>
              <a:rPr lang="zh-CN" altLang="en-US" dirty="0"/>
              <a:t>扩大</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i="1" dirty="0">
                <a:sym typeface="Greek Symbols" pitchFamily="18" charset="2"/>
              </a:rPr>
              <a:t>F</a:t>
            </a:r>
            <a:r>
              <a:rPr lang="en-US" altLang="zh-CN" b="1" dirty="0">
                <a:sym typeface="Greek Symbols" pitchFamily="18" charset="2"/>
              </a:rPr>
              <a:t> logically implies </a:t>
            </a:r>
            <a:r>
              <a:rPr lang="en-US" altLang="zh-CN" b="1" dirty="0">
                <a:solidFill>
                  <a:srgbClr val="0000FF"/>
                </a:solidFill>
                <a:sym typeface="Greek Symbols" pitchFamily="18" charset="2"/>
              </a:rPr>
              <a:t>(</a:t>
            </a:r>
            <a:r>
              <a:rPr lang="en-US" altLang="zh-CN" b="1" i="1" dirty="0">
                <a:solidFill>
                  <a:srgbClr val="0000FF"/>
                </a:solidFill>
                <a:sym typeface="Greek Symbols" pitchFamily="18" charset="2"/>
              </a:rPr>
              <a:t>F </a:t>
            </a:r>
            <a:r>
              <a:rPr lang="en-US" altLang="zh-CN" b="1" dirty="0">
                <a:solidFill>
                  <a:srgbClr val="0000FF"/>
                </a:solidFill>
                <a:latin typeface="Helvetica" pitchFamily="34" charset="0"/>
                <a:sym typeface="Greek Symbols"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 {(</a:t>
            </a:r>
            <a:r>
              <a:rPr lang="en-US" altLang="zh-CN" b="1" dirty="0">
                <a:solidFill>
                  <a:srgbClr val="0000FF"/>
                </a:solidFill>
                <a:latin typeface="Helvetica" pitchFamily="34" charset="0"/>
                <a:sym typeface="Greek Symbols" pitchFamily="18" charset="2"/>
              </a:rPr>
              <a:t>–</a:t>
            </a:r>
            <a:r>
              <a:rPr lang="en-US" altLang="zh-CN" b="1" i="1" dirty="0">
                <a:solidFill>
                  <a:srgbClr val="0000FF"/>
                </a:solidFill>
                <a:sym typeface="Greek Symbols" pitchFamily="18" charset="2"/>
              </a:rPr>
              <a:t>A</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a:t>
            </a:r>
            <a:r>
              <a:rPr lang="zh-CN" altLang="en-US" b="1" dirty="0">
                <a:solidFill>
                  <a:srgbClr val="0000FF"/>
                </a:solidFill>
                <a:sym typeface="Greek Symbols" pitchFamily="18" charset="2"/>
              </a:rPr>
              <a:t>或者：</a:t>
            </a:r>
            <a:r>
              <a:rPr lang="en-US" altLang="zh-CN" b="1" i="1" dirty="0">
                <a:sym typeface="Greek Symbols" pitchFamily="18" charset="2"/>
              </a:rPr>
              <a:t> </a:t>
            </a:r>
            <a:r>
              <a:rPr lang="en-US" altLang="zh-CN" b="1" dirty="0">
                <a:solidFill>
                  <a:srgbClr val="0000FF"/>
                </a:solidFill>
                <a:sym typeface="Greek Symbols" pitchFamily="18" charset="2"/>
              </a:rPr>
              <a:t>(</a:t>
            </a:r>
            <a:r>
              <a:rPr lang="en-US" altLang="zh-CN" b="1" i="1" dirty="0">
                <a:solidFill>
                  <a:srgbClr val="0000FF"/>
                </a:solidFill>
                <a:sym typeface="Greek Symbols" pitchFamily="18" charset="2"/>
              </a:rPr>
              <a:t>F </a:t>
            </a:r>
            <a:r>
              <a:rPr lang="en-US" altLang="zh-CN" b="1" dirty="0">
                <a:solidFill>
                  <a:srgbClr val="0000FF"/>
                </a:solidFill>
                <a:latin typeface="Helvetica" pitchFamily="34" charset="0"/>
                <a:sym typeface="Greek Symbols"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 {(</a:t>
            </a:r>
            <a:r>
              <a:rPr lang="en-US" altLang="zh-CN" b="1" dirty="0">
                <a:solidFill>
                  <a:srgbClr val="0000FF"/>
                </a:solidFill>
                <a:latin typeface="Helvetica" pitchFamily="34" charset="0"/>
                <a:sym typeface="Greek Symbols" pitchFamily="18" charset="2"/>
              </a:rPr>
              <a:t>–</a:t>
            </a:r>
            <a:r>
              <a:rPr lang="en-US" altLang="zh-CN" b="1" i="1" dirty="0">
                <a:solidFill>
                  <a:srgbClr val="0000FF"/>
                </a:solidFill>
                <a:sym typeface="Greek Symbols" pitchFamily="18" charset="2"/>
              </a:rPr>
              <a:t>A</a:t>
            </a:r>
            <a:r>
              <a:rPr lang="en-US" altLang="zh-CN" b="1" dirty="0">
                <a:solidFill>
                  <a:srgbClr val="0000FF"/>
                </a:solidFill>
                <a:sym typeface="Greek Symbols" pitchFamily="18"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Monotype Sorts" pitchFamily="96" charset="2"/>
              </a:rPr>
              <a:t> </a:t>
            </a:r>
            <a:r>
              <a:rPr lang="en-US" altLang="zh-CN" b="1" dirty="0">
                <a:solidFill>
                  <a:srgbClr val="0000FF"/>
                </a:solidFill>
                <a:sym typeface="Symbol" panose="05050102010706020507" pitchFamily="18" charset="2"/>
              </a:rPr>
              <a:t></a:t>
            </a:r>
            <a:r>
              <a:rPr lang="en-US" altLang="zh-CN" b="1" dirty="0">
                <a:solidFill>
                  <a:srgbClr val="0000FF"/>
                </a:solidFill>
                <a:sym typeface="Greek Symbols" pitchFamily="18" charset="2"/>
              </a:rPr>
              <a:t>} </a:t>
            </a:r>
            <a:r>
              <a:rPr lang="en-US" altLang="zh-CN" b="1" dirty="0">
                <a:sym typeface="Greek Symbols" pitchFamily="18" charset="2"/>
              </a:rPr>
              <a:t>logically implies </a:t>
            </a:r>
            <a:r>
              <a:rPr lang="en-US" altLang="zh-CN" b="1" i="1" dirty="0">
                <a:sym typeface="Greek Symbols" pitchFamily="18" charset="2"/>
              </a:rPr>
              <a:t>F</a:t>
            </a:r>
            <a:r>
              <a:rPr lang="en-US" altLang="zh-CN" b="1" dirty="0">
                <a:sym typeface="Greek Symbols" pitchFamily="18" charset="2"/>
              </a:rPr>
              <a:t> </a:t>
            </a:r>
            <a:r>
              <a:rPr lang="en-US" altLang="zh-CN" b="1" dirty="0">
                <a:solidFill>
                  <a:srgbClr val="0000FF"/>
                </a:solidFill>
                <a:sym typeface="Greek Symbols" pitchFamily="18" charset="2"/>
              </a:rPr>
              <a:t>.</a:t>
            </a:r>
            <a:r>
              <a:rPr lang="zh-CN" altLang="en-US" b="1" dirty="0">
                <a:solidFill>
                  <a:srgbClr val="0000FF"/>
                </a:solidFill>
                <a:sym typeface="Greek Symbols" pitchFamily="18" charset="2"/>
              </a:rPr>
              <a:t>是一样的。</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保持依赖测试：用依赖关系中的左侧属性</a:t>
            </a:r>
            <a:r>
              <a:rPr lang="en-US" altLang="zh-CN" dirty="0"/>
              <a:t>a</a:t>
            </a:r>
            <a:r>
              <a:rPr lang="zh-CN" altLang="en-US" dirty="0"/>
              <a:t>滚动各个关系合并可决定的属性，最后检查是否包含</a:t>
            </a:r>
            <a:r>
              <a:rPr lang="en-US" altLang="zh-CN" dirty="0"/>
              <a:t>b</a:t>
            </a:r>
            <a:r>
              <a:rPr lang="zh-CN" altLang="en-US" dirty="0"/>
              <a:t>中所有属性</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Arial" panose="020B0604020202020204" pitchFamily="34" charset="0"/>
                <a:ea typeface="微软雅黑" panose="020B0503020204020204" pitchFamily="34" charset="-122"/>
                <a:cs typeface="Arial" panose="020B0604020202020204" pitchFamily="34" charset="0"/>
              </a:defRPr>
            </a:lvl1pPr>
            <a:lvl2pPr>
              <a:defRPr sz="2000">
                <a:latin typeface="Arial" panose="020B0604020202020204" pitchFamily="34" charset="0"/>
                <a:ea typeface="微软雅黑" panose="020B0503020204020204" pitchFamily="34" charset="-122"/>
                <a:cs typeface="Arial" panose="020B0604020202020204" pitchFamily="34" charset="0"/>
              </a:defRPr>
            </a:lvl2pPr>
            <a:lvl3pPr>
              <a:defRPr sz="1800">
                <a:latin typeface="Arial" panose="020B0604020202020204" pitchFamily="34" charset="0"/>
                <a:ea typeface="微软雅黑" panose="020B0503020204020204" pitchFamily="34" charset="-122"/>
                <a:cs typeface="Arial" panose="020B0604020202020204" pitchFamily="34" charset="0"/>
              </a:defRPr>
            </a:lvl3pPr>
            <a:lvl4pPr>
              <a:defRPr sz="1600">
                <a:latin typeface="Arial" panose="020B0604020202020204" pitchFamily="34" charset="0"/>
                <a:ea typeface="微软雅黑" panose="020B0503020204020204" pitchFamily="34" charset="-122"/>
                <a:cs typeface="Arial" panose="020B0604020202020204" pitchFamily="34" charset="0"/>
              </a:defRPr>
            </a:lvl4pPr>
            <a:lvl5pPr>
              <a:defRPr sz="1600">
                <a:latin typeface="Arial" panose="020B0604020202020204" pitchFamily="34" charset="0"/>
                <a:ea typeface="微软雅黑" panose="020B0503020204020204" pitchFamily="34" charset="-122"/>
                <a:cs typeface="Arial" panose="020B0604020202020204" pitchFamily="34" charset="0"/>
              </a:defRPr>
            </a:lvl5p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5"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endParaRPr lang="zh-CN" altLang="en-US" noProof="1"/>
          </a:p>
        </p:txBody>
      </p:sp>
      <p:sp>
        <p:nvSpPr>
          <p:cNvPr id="4" name="日期占位符 29"/>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fld>
            <a:endParaRPr lang="zh-CN" altLang="en-US" dirty="0"/>
          </a:p>
        </p:txBody>
      </p:sp>
      <p:sp>
        <p:nvSpPr>
          <p:cNvPr id="5" name="页脚占位符 1"/>
          <p:cNvSpPr>
            <a:spLocks noGrp="1"/>
          </p:cNvSpPr>
          <p:nvPr>
            <p:ph type="ftr" sz="quarter" idx="11"/>
          </p:nvPr>
        </p:nvSpPr>
        <p:spPr/>
        <p:txBody>
          <a:bodyPr/>
          <a:lstStyle>
            <a:lvl1pPr>
              <a:defRPr/>
            </a:lvl1pPr>
          </a:lstStyle>
          <a:p>
            <a:pPr>
              <a:defRPr/>
            </a:pPr>
            <a:endParaRPr lang="zh-CN" altLang="en-US"/>
          </a:p>
        </p:txBody>
      </p:sp>
      <p:sp>
        <p:nvSpPr>
          <p:cNvPr id="6" name="灯片编号占位符 2"/>
          <p:cNvSpPr>
            <a:spLocks noGrp="1"/>
          </p:cNvSpPr>
          <p:nvPr>
            <p:ph type="sldNum" sz="quarter" idx="12"/>
          </p:nvPr>
        </p:nvSpPr>
        <p:spPr/>
        <p:txBody>
          <a:bodyPr/>
          <a:lstStyle>
            <a:lvl1pPr>
              <a:defRPr/>
            </a:lvl1pPr>
          </a:lstStyle>
          <a:p>
            <a:fld id="{858CD63E-90B4-4137-BE3E-A082E383778B}" type="slidenum">
              <a:rPr lang="zh-CN" altLang="en-US"/>
            </a:fld>
            <a:endParaRPr lang="zh-CN" altLang="en-US"/>
          </a:p>
        </p:txBody>
      </p:sp>
    </p:spTree>
  </p:cSld>
  <p:clrMapOvr>
    <a:masterClrMapping/>
  </p:clrMapOvr>
  <p:transition>
    <p:fade/>
  </p:transition>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5"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endParaRPr lang="zh-CN" altLang="en-US" noProof="1"/>
          </a:p>
        </p:txBody>
      </p:sp>
      <p:sp>
        <p:nvSpPr>
          <p:cNvPr id="4" name="日期占位符 29"/>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5" name="页脚占位符 1"/>
          <p:cNvSpPr>
            <a:spLocks noGrp="1"/>
          </p:cNvSpPr>
          <p:nvPr>
            <p:ph type="ftr" sz="quarter" idx="11"/>
          </p:nvPr>
        </p:nvSpPr>
        <p:spPr/>
        <p:txBody>
          <a:bodyPr/>
          <a:lstStyle>
            <a:lvl1pPr>
              <a:defRPr/>
            </a:lvl1pPr>
          </a:lstStyle>
          <a:p>
            <a:pPr>
              <a:defRPr/>
            </a:pPr>
            <a:endParaRPr lang="zh-CN" altLang="en-US"/>
          </a:p>
        </p:txBody>
      </p:sp>
      <p:sp>
        <p:nvSpPr>
          <p:cNvPr id="6" name="灯片编号占位符 2"/>
          <p:cNvSpPr>
            <a:spLocks noGrp="1"/>
          </p:cNvSpPr>
          <p:nvPr>
            <p:ph type="sldNum" sz="quarter" idx="12"/>
          </p:nvPr>
        </p:nvSpPr>
        <p:spPr/>
        <p:txBody>
          <a:bodyPr/>
          <a:lstStyle>
            <a:lvl1pPr>
              <a:defRPr/>
            </a:lvl1pPr>
          </a:lstStyle>
          <a:p>
            <a:fld id="{858CD63E-90B4-4137-BE3E-A082E383778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0AB1787-2FB0-4C6A-B98A-30C644A6BEF9}"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5256"/>
            <a:ext cx="8330701" cy="3254791"/>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791A760A-A8F5-4109-B3A7-90E0284994A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9AB6661-0E74-4BEC-A242-46590437B53C}"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6002"/>
            <a:ext cx="8330701" cy="3276923"/>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B22652B3-2E09-4BBA-A0D6-24503131B01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BD211C93-5505-452B-8265-D50E35693F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文本框 1"/>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hf sldNum="0"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191691" y="146447"/>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316706" y="890588"/>
            <a:ext cx="822960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endParaRPr lang="zh-CN" altLang="en-US"/>
          </a:p>
        </p:txBody>
      </p:sp>
      <p:sp>
        <p:nvSpPr>
          <p:cNvPr id="8" name="日期占位符 7"/>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3" name="页脚占位符 12"/>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noProof="1" dirty="0">
                <a:solidFill>
                  <a:srgbClr val="898989"/>
                </a:solidFill>
              </a:defRPr>
            </a:lvl1pPr>
          </a:lstStyle>
          <a:p>
            <a:fld id="{BD211C93-5505-452B-8265-D50E35693F6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sldNum="0" hdr="0" ftr="0" dt="0"/>
  <p:txStyles>
    <p:titleStyle>
      <a:lvl1pPr algn="l" rtl="0" eaLnBrk="1" fontAlgn="base" hangingPunct="1">
        <a:spcBef>
          <a:spcPct val="0"/>
        </a:spcBef>
        <a:spcAft>
          <a:spcPct val="0"/>
        </a:spcAft>
        <a:defRPr sz="1875">
          <a:solidFill>
            <a:schemeClr val="tx1"/>
          </a:solidFill>
          <a:latin typeface="+mj-lt"/>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36322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6pPr>
      <a:lvl7pPr marL="72580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7pPr>
      <a:lvl8pPr marL="108839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8pPr>
      <a:lvl9pPr marL="145097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9pPr>
    </p:titleStyle>
    <p:bodyStyle>
      <a:lvl1pPr marL="271780" indent="-271780" algn="l" rtl="0" eaLnBrk="1" fontAlgn="base" hangingPunct="1">
        <a:spcBef>
          <a:spcPct val="20000"/>
        </a:spcBef>
        <a:spcAft>
          <a:spcPct val="0"/>
        </a:spcAft>
        <a:buClr>
          <a:srgbClr val="000066"/>
        </a:buClr>
        <a:buFont typeface="Wingdings" panose="05000000000000000000" pitchFamily="2" charset="2"/>
        <a:buChar char="n"/>
        <a:defRPr sz="1575">
          <a:solidFill>
            <a:schemeClr val="tx1"/>
          </a:solidFill>
          <a:latin typeface="+mn-lt"/>
          <a:ea typeface="+mn-ea"/>
          <a:cs typeface="宋体" panose="02010600030101010101" pitchFamily="2" charset="-122"/>
        </a:defRPr>
      </a:lvl1pPr>
      <a:lvl2pPr marL="589280" indent="-226060" algn="l" rtl="0" eaLnBrk="1" fontAlgn="base" hangingPunct="1">
        <a:spcBef>
          <a:spcPct val="20000"/>
        </a:spcBef>
        <a:spcAft>
          <a:spcPct val="0"/>
        </a:spcAft>
        <a:buFont typeface="Arial" panose="020B0604020202020204" pitchFamily="34" charset="0"/>
        <a:buChar char="–"/>
        <a:defRPr sz="2175">
          <a:solidFill>
            <a:schemeClr val="tx1"/>
          </a:solidFill>
          <a:latin typeface="+mn-lt"/>
          <a:ea typeface="+mn-ea"/>
        </a:defRPr>
      </a:lvl2pPr>
      <a:lvl3pPr marL="906145" indent="-180975" algn="l" rtl="0" eaLnBrk="1" fontAlgn="base" hangingPunct="1">
        <a:spcBef>
          <a:spcPct val="20000"/>
        </a:spcBef>
        <a:spcAft>
          <a:spcPct val="0"/>
        </a:spcAft>
        <a:buFont typeface="Arial" panose="020B0604020202020204" pitchFamily="34" charset="0"/>
        <a:buChar char="•"/>
        <a:defRPr sz="1875">
          <a:solidFill>
            <a:schemeClr val="tx1"/>
          </a:solidFill>
          <a:latin typeface="+mn-lt"/>
          <a:ea typeface="+mn-ea"/>
        </a:defRPr>
      </a:lvl3pPr>
      <a:lvl4pPr marL="126936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4pPr>
      <a:lvl5pPr marL="163258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5pPr>
      <a:lvl6pPr marL="199580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6pPr>
      <a:lvl7pPr marL="235839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7pPr>
      <a:lvl8pPr marL="272161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8pPr>
      <a:lvl9pPr marL="308419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9pPr>
    </p:bodyStyle>
    <p:otherStyle>
      <a:defPPr>
        <a:defRPr lang="zh-CN"/>
      </a:defPPr>
      <a:lvl1pPr marL="0" algn="l" defTabSz="725170" rtl="0" eaLnBrk="1" latinLnBrk="0" hangingPunct="1">
        <a:defRPr sz="1430" kern="1200">
          <a:solidFill>
            <a:schemeClr val="tx1"/>
          </a:solidFill>
          <a:latin typeface="+mn-lt"/>
          <a:ea typeface="+mn-ea"/>
          <a:cs typeface="+mn-cs"/>
        </a:defRPr>
      </a:lvl1pPr>
      <a:lvl2pPr marL="363220" algn="l" defTabSz="725170" rtl="0" eaLnBrk="1" latinLnBrk="0" hangingPunct="1">
        <a:defRPr sz="1430" kern="1200">
          <a:solidFill>
            <a:schemeClr val="tx1"/>
          </a:solidFill>
          <a:latin typeface="+mn-lt"/>
          <a:ea typeface="+mn-ea"/>
          <a:cs typeface="+mn-cs"/>
        </a:defRPr>
      </a:lvl2pPr>
      <a:lvl3pPr marL="725805" algn="l" defTabSz="725170" rtl="0" eaLnBrk="1" latinLnBrk="0" hangingPunct="1">
        <a:defRPr sz="1430" kern="1200">
          <a:solidFill>
            <a:schemeClr val="tx1"/>
          </a:solidFill>
          <a:latin typeface="+mn-lt"/>
          <a:ea typeface="+mn-ea"/>
          <a:cs typeface="+mn-cs"/>
        </a:defRPr>
      </a:lvl3pPr>
      <a:lvl4pPr marL="1088390" algn="l" defTabSz="725170" rtl="0" eaLnBrk="1" latinLnBrk="0" hangingPunct="1">
        <a:defRPr sz="1430" kern="1200">
          <a:solidFill>
            <a:schemeClr val="tx1"/>
          </a:solidFill>
          <a:latin typeface="+mn-lt"/>
          <a:ea typeface="+mn-ea"/>
          <a:cs typeface="+mn-cs"/>
        </a:defRPr>
      </a:lvl4pPr>
      <a:lvl5pPr marL="1450975" algn="l" defTabSz="725170" rtl="0" eaLnBrk="1" latinLnBrk="0" hangingPunct="1">
        <a:defRPr sz="1430" kern="1200">
          <a:solidFill>
            <a:schemeClr val="tx1"/>
          </a:solidFill>
          <a:latin typeface="+mn-lt"/>
          <a:ea typeface="+mn-ea"/>
          <a:cs typeface="+mn-cs"/>
        </a:defRPr>
      </a:lvl5pPr>
      <a:lvl6pPr marL="1814195" algn="l" defTabSz="725170" rtl="0" eaLnBrk="1" latinLnBrk="0" hangingPunct="1">
        <a:defRPr sz="1430" kern="1200">
          <a:solidFill>
            <a:schemeClr val="tx1"/>
          </a:solidFill>
          <a:latin typeface="+mn-lt"/>
          <a:ea typeface="+mn-ea"/>
          <a:cs typeface="+mn-cs"/>
        </a:defRPr>
      </a:lvl6pPr>
      <a:lvl7pPr marL="2176780" algn="l" defTabSz="725170" rtl="0" eaLnBrk="1" latinLnBrk="0" hangingPunct="1">
        <a:defRPr sz="1430" kern="1200">
          <a:solidFill>
            <a:schemeClr val="tx1"/>
          </a:solidFill>
          <a:latin typeface="+mn-lt"/>
          <a:ea typeface="+mn-ea"/>
          <a:cs typeface="+mn-cs"/>
        </a:defRPr>
      </a:lvl7pPr>
      <a:lvl8pPr marL="2540000" algn="l" defTabSz="725170" rtl="0" eaLnBrk="1" latinLnBrk="0" hangingPunct="1">
        <a:defRPr sz="1430" kern="1200">
          <a:solidFill>
            <a:schemeClr val="tx1"/>
          </a:solidFill>
          <a:latin typeface="+mn-lt"/>
          <a:ea typeface="+mn-ea"/>
          <a:cs typeface="+mn-cs"/>
        </a:defRPr>
      </a:lvl8pPr>
      <a:lvl9pPr marL="2902585" algn="l" defTabSz="725170" rtl="0" eaLnBrk="1" latinLnBrk="0" hangingPunct="1">
        <a:defRPr sz="14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hyperlink" Target="mailto:christy.au@polyu.edu.hk" TargetMode="Externa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46.png"/><Relationship Id="rId3" Type="http://schemas.openxmlformats.org/officeDocument/2006/relationships/oleObject" Target="../embeddings/oleObject2.bin"/><Relationship Id="rId2" Type="http://schemas.openxmlformats.org/officeDocument/2006/relationships/image" Target="../media/image45.png"/><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16" name="Title 1"/>
          <p:cNvSpPr txBox="1">
            <a:spLocks noChangeArrowheads="1"/>
          </p:cNvSpPr>
          <p:nvPr/>
        </p:nvSpPr>
        <p:spPr bwMode="auto">
          <a:xfrm>
            <a:off x="-12605" y="2259123"/>
            <a:ext cx="9156340" cy="1116356"/>
          </a:xfrm>
          <a:prstGeom prst="rect">
            <a:avLst/>
          </a:prstGeom>
          <a:noFill/>
          <a:ln>
            <a:noFill/>
          </a:ln>
        </p:spPr>
        <p:txBody>
          <a:bodyPr lIns="92075" tIns="46038" rIns="92075" bIns="46038" anchor="ctr"/>
          <a:lstStyle>
            <a:lvl1pPr>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cs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9pPr>
          </a:lstStyle>
          <a:p>
            <a:pPr algn="ctr">
              <a:spcBef>
                <a:spcPts val="600"/>
              </a:spcBef>
              <a:defRPr/>
            </a:pPr>
            <a:r>
              <a:rPr lang="en-US" altLang="zh-CN" sz="2800" b="1">
                <a:solidFill>
                  <a:prstClr val="black"/>
                </a:solidFill>
                <a:latin typeface="Comic Sans MS" panose="030F0702030302020204" pitchFamily="66" charset="0"/>
                <a:ea typeface="华文楷体" panose="02010600040101010101" pitchFamily="2" charset="-122"/>
                <a:cs typeface="Arial" panose="020B0604020202020204" pitchFamily="34" charset="0"/>
              </a:rPr>
              <a:t>Lecture 7 Relational </a:t>
            </a:r>
            <a:r>
              <a:rPr lang="en-US" altLang="zh-CN" sz="2800" b="1" dirty="0">
                <a:solidFill>
                  <a:prstClr val="black"/>
                </a:solidFill>
                <a:latin typeface="Comic Sans MS" panose="030F0702030302020204" pitchFamily="66" charset="0"/>
                <a:ea typeface="华文楷体" panose="02010600040101010101" pitchFamily="2" charset="-122"/>
                <a:cs typeface="Arial" panose="020B0604020202020204" pitchFamily="34" charset="0"/>
              </a:rPr>
              <a:t>Database Design </a:t>
            </a:r>
            <a:r>
              <a:rPr lang="en-US" altLang="zh-CN" sz="2800" b="1" dirty="0">
                <a:solidFill>
                  <a:srgbClr val="FF0000"/>
                </a:solidFill>
                <a:latin typeface="Comic Sans MS" panose="030F0702030302020204" pitchFamily="66" charset="0"/>
                <a:ea typeface="华文楷体" panose="02010600040101010101" pitchFamily="2" charset="-122"/>
                <a:cs typeface="Arial" panose="020B0604020202020204" pitchFamily="34" charset="0"/>
              </a:rPr>
              <a:t>Theory</a:t>
            </a:r>
            <a:endParaRPr lang="en-US" altLang="zh-CN" sz="2800" b="1" dirty="0">
              <a:solidFill>
                <a:srgbClr val="FF0000"/>
              </a:solidFill>
              <a:latin typeface="Comic Sans MS" panose="030F0702030302020204" pitchFamily="66" charset="0"/>
              <a:ea typeface="华文楷体" panose="02010600040101010101" pitchFamily="2" charset="-122"/>
              <a:cs typeface="Arial" panose="020B0604020202020204" pitchFamily="34" charset="0"/>
            </a:endParaRPr>
          </a:p>
          <a:p>
            <a:pPr algn="ctr">
              <a:spcBef>
                <a:spcPts val="600"/>
              </a:spcBef>
              <a:defRPr/>
            </a:pPr>
            <a:r>
              <a:rPr lang="en-US" altLang="zh-CN" sz="2800" b="1">
                <a:latin typeface="Comic Sans MS" panose="030F0702030302020204" pitchFamily="66" charset="0"/>
                <a:ea typeface="微软雅黑" panose="020B0503020204020204" pitchFamily="34" charset="-122"/>
                <a:cs typeface="Arial" panose="020B0604020202020204" pitchFamily="34" charset="0"/>
              </a:rPr>
              <a:t>(</a:t>
            </a:r>
            <a:r>
              <a:rPr lang="zh-CN" altLang="en-US" sz="2800" b="1">
                <a:latin typeface="Comic Sans MS" panose="030F0702030302020204" pitchFamily="66" charset="0"/>
                <a:ea typeface="微软雅黑" panose="020B0503020204020204" pitchFamily="34" charset="-122"/>
                <a:cs typeface="Arial" panose="020B0604020202020204" pitchFamily="34" charset="0"/>
              </a:rPr>
              <a:t>关系数据库设计理论</a:t>
            </a:r>
            <a:r>
              <a:rPr lang="en-US" altLang="zh-CN" sz="2800">
                <a:solidFill>
                  <a:prstClr val="black"/>
                </a:solidFill>
                <a:latin typeface="Comic Sans MS" panose="030F0702030302020204" pitchFamily="66" charset="0"/>
                <a:ea typeface="华文楷体" panose="02010600040101010101" pitchFamily="2" charset="-122"/>
                <a:cs typeface="Arial" panose="020B0604020202020204" pitchFamily="34" charset="0"/>
              </a:rPr>
              <a:t>)</a:t>
            </a:r>
            <a:endParaRPr lang="en-US" altLang="zh-CN" sz="2800" dirty="0">
              <a:solidFill>
                <a:prstClr val="black"/>
              </a:solidFill>
              <a:latin typeface="Comic Sans MS" panose="030F0702030302020204" pitchFamily="66" charset="0"/>
              <a:ea typeface="华文楷体" panose="02010600040101010101" pitchFamily="2" charset="-122"/>
              <a:cs typeface="Arial" panose="020B0604020202020204" pitchFamily="34" charset="0"/>
            </a:endParaRPr>
          </a:p>
        </p:txBody>
      </p:sp>
      <p:sp>
        <p:nvSpPr>
          <p:cNvPr id="18" name="Subtitle 2"/>
          <p:cNvSpPr txBox="1">
            <a:spLocks noChangeArrowheads="1"/>
          </p:cNvSpPr>
          <p:nvPr/>
        </p:nvSpPr>
        <p:spPr bwMode="auto">
          <a:xfrm>
            <a:off x="0" y="3507854"/>
            <a:ext cx="9156340" cy="110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9pPr>
          </a:lstStyle>
          <a:p>
            <a:pPr algn="ctr">
              <a:buClr>
                <a:srgbClr val="800080"/>
              </a:buClr>
              <a:buSzPct val="90000"/>
            </a:pPr>
            <a:r>
              <a:rPr lang="en-US" altLang="zh-CN" sz="2000">
                <a:latin typeface="Comic Sans MS" panose="030F0702030302020204" pitchFamily="66" charset="0"/>
                <a:ea typeface="华文楷体" panose="02010600040101010101" pitchFamily="2" charset="-122"/>
                <a:cs typeface="Times New Roman" panose="02020603050405020304" pitchFamily="18" charset="0"/>
              </a:rPr>
              <a:t>Prof. Jihong Guan </a:t>
            </a:r>
            <a:endParaRPr lang="en-US" altLang="zh-CN"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GB" altLang="zh-CN" sz="2000">
                <a:latin typeface="Comic Sans MS" panose="030F0702030302020204" pitchFamily="66" charset="0"/>
                <a:ea typeface="华文楷体" panose="02010600040101010101" pitchFamily="2" charset="-122"/>
                <a:cs typeface="Times New Roman" panose="02020603050405020304" pitchFamily="18" charset="0"/>
              </a:rPr>
              <a:t>Email: </a:t>
            </a:r>
            <a:r>
              <a:rPr lang="en-GB" altLang="zh-CN" sz="2000">
                <a:latin typeface="Comic Sans MS" panose="030F0702030302020204" pitchFamily="66" charset="0"/>
                <a:ea typeface="华文楷体" panose="02010600040101010101" pitchFamily="2" charset="-122"/>
                <a:cs typeface="Times New Roman" panose="02020603050405020304" pitchFamily="18" charset="0"/>
                <a:hlinkClick r:id="rId2"/>
              </a:rPr>
              <a:t>jhguan@tongji.edu.cn</a:t>
            </a:r>
            <a:endParaRPr lang="en-GB" altLang="zh-CN"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altLang="zh-CN" sz="200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Department of Computer Science and Technology</a:t>
            </a:r>
            <a:endParaRPr lang="en-US" altLang="zh-CN" sz="200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altLang="zh-CN" sz="200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Tongji University</a:t>
            </a:r>
            <a:endParaRPr lang="en-US" altLang="zh-CN" sz="200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Good Relation Schema</a:t>
            </a:r>
            <a:endParaRPr lang="zh-CN" altLang="en-US" sz="2800"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b="1" dirty="0">
                <a:latin typeface="Comic Sans MS" panose="030F0702030302020204" pitchFamily="66" charset="0"/>
              </a:rPr>
              <a:t>RDB design is to find a “</a:t>
            </a:r>
            <a:r>
              <a:rPr lang="en-US" altLang="zh-CN" sz="2000" b="1" dirty="0">
                <a:solidFill>
                  <a:srgbClr val="FF0000"/>
                </a:solidFill>
                <a:latin typeface="Comic Sans MS" panose="030F0702030302020204" pitchFamily="66" charset="0"/>
              </a:rPr>
              <a:t>good</a:t>
            </a:r>
            <a:r>
              <a:rPr lang="en-US" altLang="zh-CN" sz="2000" b="1" dirty="0">
                <a:latin typeface="Comic Sans MS" panose="030F0702030302020204" pitchFamily="66" charset="0"/>
              </a:rPr>
              <a:t>” collection of schemas. A bad design may lead to </a:t>
            </a:r>
            <a:endParaRPr lang="en-US" altLang="zh-CN" sz="2000" b="1" dirty="0">
              <a:latin typeface="Comic Sans MS" panose="030F0702030302020204" pitchFamily="66" charset="0"/>
            </a:endParaRPr>
          </a:p>
          <a:p>
            <a:pPr lvl="1"/>
            <a:r>
              <a:rPr lang="en-US" altLang="zh-CN" sz="1800" dirty="0">
                <a:latin typeface="Comic Sans MS" panose="030F0702030302020204" pitchFamily="66" charset="0"/>
              </a:rPr>
              <a:t>Repetition of information</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Inability to represent certain information</a:t>
            </a:r>
            <a:endParaRPr lang="en-US" altLang="zh-CN" sz="1800" dirty="0">
              <a:latin typeface="Comic Sans MS" panose="030F0702030302020204" pitchFamily="66" charset="0"/>
            </a:endParaRPr>
          </a:p>
          <a:p>
            <a:r>
              <a:rPr lang="en-US" altLang="zh-CN" sz="2000" b="1" dirty="0">
                <a:solidFill>
                  <a:srgbClr val="FF0000"/>
                </a:solidFill>
                <a:latin typeface="Comic Sans MS" panose="030F0702030302020204" pitchFamily="66" charset="0"/>
              </a:rPr>
              <a:t>Design goals</a:t>
            </a:r>
            <a:endParaRPr lang="en-US" altLang="zh-CN" sz="2000" b="1" dirty="0">
              <a:solidFill>
                <a:srgbClr val="FF0000"/>
              </a:solidFill>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Avoid redundant data</a:t>
            </a:r>
            <a:endParaRPr lang="en-US" altLang="zh-CN" sz="1800" b="1" dirty="0">
              <a:solidFill>
                <a:srgbClr val="1B06BA"/>
              </a:solidFill>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Ensure that relationships among attributes are represented </a:t>
            </a:r>
            <a:endParaRPr lang="en-US" altLang="zh-CN" sz="1800" b="1" dirty="0">
              <a:solidFill>
                <a:srgbClr val="1B06BA"/>
              </a:solidFill>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Facilitate the checking of updates for violation of database integrity constraints</a:t>
            </a:r>
            <a:endParaRPr lang="en-US" altLang="zh-CN" sz="1800" b="1" dirty="0">
              <a:solidFill>
                <a:srgbClr val="1B06BA"/>
              </a:solidFill>
              <a:latin typeface="Comic Sans MS" panose="030F0702030302020204" pitchFamily="66" charset="0"/>
            </a:endParaRPr>
          </a:p>
          <a:p>
            <a:endParaRPr lang="zh-CN" altLang="en-US" sz="2000" dirty="0">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Comparison of BCNF and 3NF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anose="030F0702030302020204" pitchFamily="66" charset="0"/>
              </a:rPr>
              <a:t>Example of problems due to redundancy in </a:t>
            </a:r>
            <a:r>
              <a:rPr lang="en-US" altLang="zh-CN" sz="2000" b="1" dirty="0">
                <a:solidFill>
                  <a:srgbClr val="FF0000"/>
                </a:solidFill>
                <a:latin typeface="Comic Sans MS" panose="030F0702030302020204" pitchFamily="66" charset="0"/>
              </a:rPr>
              <a:t>3NF</a:t>
            </a:r>
            <a:endParaRPr lang="en-US" altLang="zh-CN" sz="2000" b="1" dirty="0">
              <a:solidFill>
                <a:srgbClr val="FF0000"/>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R = (J, K, L)</a:t>
            </a:r>
            <a:br>
              <a:rPr lang="en-US" altLang="zh-CN" sz="1800" b="1" dirty="0">
                <a:solidFill>
                  <a:srgbClr val="1F07CF"/>
                </a:solidFill>
                <a:latin typeface="Comic Sans MS" panose="030F0702030302020204" pitchFamily="66" charset="0"/>
              </a:rPr>
            </a:br>
            <a:r>
              <a:rPr lang="en-US" altLang="zh-CN" sz="1800" b="1" dirty="0">
                <a:solidFill>
                  <a:srgbClr val="1F07CF"/>
                </a:solidFill>
                <a:latin typeface="Comic Sans MS" panose="030F0702030302020204" pitchFamily="66" charset="0"/>
              </a:rPr>
              <a:t>F = {JK </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 L, L </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 K}</a:t>
            </a:r>
            <a:endParaRPr lang="en-US" altLang="zh-CN" sz="1800" b="1" dirty="0">
              <a:solidFill>
                <a:srgbClr val="1F07CF"/>
              </a:solidFill>
              <a:latin typeface="Comic Sans MS" panose="030F0702030302020204" pitchFamily="66" charset="0"/>
            </a:endParaRPr>
          </a:p>
          <a:p>
            <a:pPr lvl="1"/>
            <a:endParaRPr lang="en-US" altLang="zh-CN" sz="1800" dirty="0">
              <a:latin typeface="Comic Sans MS" panose="030F0702030302020204" pitchFamily="66" charset="0"/>
            </a:endParaRPr>
          </a:p>
          <a:p>
            <a:pPr marL="457200" lvl="1" indent="0">
              <a:buNone/>
            </a:pPr>
            <a:endParaRPr lang="en-US" altLang="zh-CN" sz="1800" dirty="0">
              <a:latin typeface="Comic Sans MS" panose="030F0702030302020204" pitchFamily="66" charset="0"/>
            </a:endParaRPr>
          </a:p>
          <a:p>
            <a:pPr marL="457200" lvl="1" indent="0">
              <a:buNone/>
            </a:pPr>
            <a:endParaRPr lang="en-US" altLang="zh-CN" sz="1800" dirty="0">
              <a:latin typeface="Comic Sans MS" panose="030F0702030302020204" pitchFamily="66" charset="0"/>
            </a:endParaRPr>
          </a:p>
          <a:p>
            <a:pPr marL="342900" lvl="1" indent="-342900">
              <a:buChar char="•"/>
            </a:pPr>
            <a:r>
              <a:rPr lang="en-US" altLang="zh-CN" dirty="0">
                <a:latin typeface="Comic Sans MS" panose="030F0702030302020204" pitchFamily="66" charset="0"/>
              </a:rPr>
              <a:t>A schema that is in </a:t>
            </a:r>
            <a:r>
              <a:rPr lang="en-US" altLang="zh-CN" b="1" dirty="0">
                <a:solidFill>
                  <a:srgbClr val="FF0000"/>
                </a:solidFill>
                <a:latin typeface="Comic Sans MS" panose="030F0702030302020204" pitchFamily="66" charset="0"/>
              </a:rPr>
              <a:t>3NF</a:t>
            </a:r>
            <a:r>
              <a:rPr lang="en-US" altLang="zh-CN" dirty="0">
                <a:latin typeface="Comic Sans MS" panose="030F0702030302020204" pitchFamily="66" charset="0"/>
              </a:rPr>
              <a:t> but </a:t>
            </a:r>
            <a:r>
              <a:rPr lang="en-US" altLang="zh-CN" b="1" dirty="0">
                <a:solidFill>
                  <a:srgbClr val="FF0000"/>
                </a:solidFill>
                <a:latin typeface="Comic Sans MS" panose="030F0702030302020204" pitchFamily="66" charset="0"/>
              </a:rPr>
              <a:t>not</a:t>
            </a: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in</a:t>
            </a:r>
            <a:r>
              <a:rPr lang="en-US" altLang="zh-CN" dirty="0">
                <a:latin typeface="Comic Sans MS" panose="030F0702030302020204" pitchFamily="66" charset="0"/>
              </a:rPr>
              <a:t> </a:t>
            </a:r>
            <a:r>
              <a:rPr lang="en-US" altLang="zh-CN" b="1" dirty="0">
                <a:solidFill>
                  <a:srgbClr val="FF0000"/>
                </a:solidFill>
                <a:latin typeface="Comic Sans MS" panose="030F0702030302020204" pitchFamily="66" charset="0"/>
              </a:rPr>
              <a:t>BCNF</a:t>
            </a:r>
            <a:r>
              <a:rPr lang="en-US" altLang="zh-CN" dirty="0">
                <a:latin typeface="Comic Sans MS" panose="030F0702030302020204" pitchFamily="66" charset="0"/>
              </a:rPr>
              <a:t> has the problems of repetition of </a:t>
            </a:r>
            <a:endParaRPr lang="en-US" altLang="zh-CN" dirty="0">
              <a:latin typeface="Comic Sans MS" panose="030F0702030302020204" pitchFamily="66" charset="0"/>
            </a:endParaRPr>
          </a:p>
          <a:p>
            <a:pPr lvl="1"/>
            <a:r>
              <a:rPr lang="en-US" altLang="zh-CN" sz="1800" dirty="0">
                <a:latin typeface="Comic Sans MS" panose="030F0702030302020204" pitchFamily="66" charset="0"/>
              </a:rPr>
              <a:t>information (e.g., the relationship </a:t>
            </a:r>
            <a:r>
              <a:rPr lang="en-US" altLang="zh-CN" sz="1800" b="1" i="1" dirty="0">
                <a:solidFill>
                  <a:srgbClr val="1F07CF"/>
                </a:solidFill>
                <a:latin typeface="Comic Sans MS" panose="030F0702030302020204" pitchFamily="66" charset="0"/>
              </a:rPr>
              <a:t>l</a:t>
            </a:r>
            <a:r>
              <a:rPr lang="en-US" altLang="zh-CN" sz="1800" b="1" i="1" baseline="-25000" dirty="0">
                <a:solidFill>
                  <a:srgbClr val="1F07CF"/>
                </a:solidFill>
                <a:latin typeface="Comic Sans MS" panose="030F0702030302020204" pitchFamily="66" charset="0"/>
              </a:rPr>
              <a:t>1</a:t>
            </a:r>
            <a:r>
              <a:rPr lang="en-US" altLang="zh-CN" sz="1800" b="1" i="1" dirty="0">
                <a:solidFill>
                  <a:srgbClr val="1F07CF"/>
                </a:solidFill>
                <a:latin typeface="Comic Sans MS" panose="030F0702030302020204" pitchFamily="66" charset="0"/>
              </a:rPr>
              <a:t>, k</a:t>
            </a:r>
            <a:r>
              <a:rPr lang="en-US" altLang="zh-CN" sz="1800" b="1" i="1" baseline="-25000" dirty="0">
                <a:solidFill>
                  <a:srgbClr val="1F07CF"/>
                </a:solidFill>
                <a:latin typeface="Comic Sans MS" panose="030F0702030302020204" pitchFamily="66" charset="0"/>
              </a:rPr>
              <a:t>1</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need to use null values (e.g., to represent the relationship </a:t>
            </a:r>
            <a:r>
              <a:rPr lang="en-US" altLang="zh-CN" sz="1800" b="1" i="1" dirty="0">
                <a:solidFill>
                  <a:srgbClr val="1F07CF"/>
                </a:solidFill>
                <a:latin typeface="Comic Sans MS" panose="030F0702030302020204" pitchFamily="66" charset="0"/>
              </a:rPr>
              <a:t>l</a:t>
            </a:r>
            <a:r>
              <a:rPr lang="en-US" altLang="zh-CN" sz="1800" b="1" i="1" baseline="-25000" dirty="0">
                <a:solidFill>
                  <a:srgbClr val="1F07CF"/>
                </a:solidFill>
                <a:latin typeface="Comic Sans MS" panose="030F0702030302020204" pitchFamily="66" charset="0"/>
              </a:rPr>
              <a:t>2</a:t>
            </a:r>
            <a:r>
              <a:rPr lang="en-US" altLang="zh-CN" sz="1800" b="1" i="1" dirty="0">
                <a:solidFill>
                  <a:srgbClr val="1F07CF"/>
                </a:solidFill>
                <a:latin typeface="Comic Sans MS" panose="030F0702030302020204" pitchFamily="66" charset="0"/>
              </a:rPr>
              <a:t>, k</a:t>
            </a:r>
            <a:r>
              <a:rPr lang="en-US" altLang="zh-CN" sz="1800" b="1" i="1" baseline="-25000" dirty="0">
                <a:solidFill>
                  <a:srgbClr val="1F07CF"/>
                </a:solidFill>
                <a:latin typeface="Comic Sans MS" panose="030F0702030302020204" pitchFamily="66" charset="0"/>
              </a:rPr>
              <a:t>2</a:t>
            </a:r>
            <a:r>
              <a:rPr lang="en-US" altLang="zh-CN" sz="1800" dirty="0">
                <a:latin typeface="Comic Sans MS" panose="030F0702030302020204" pitchFamily="66" charset="0"/>
              </a:rPr>
              <a:t> where there is no corresponding value for </a:t>
            </a:r>
            <a:r>
              <a:rPr lang="en-US" altLang="zh-CN" sz="1800" b="1" i="1" dirty="0">
                <a:solidFill>
                  <a:srgbClr val="1F07CF"/>
                </a:solidFill>
                <a:latin typeface="Comic Sans MS" panose="030F0702030302020204" pitchFamily="66" charset="0"/>
              </a:rPr>
              <a:t>J</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marL="342900" lvl="1" indent="-342900">
              <a:buChar char="•"/>
            </a:pPr>
            <a:endParaRPr lang="en-US" altLang="zh-CN" dirty="0">
              <a:latin typeface="Comic Sans MS" panose="030F0702030302020204" pitchFamily="66" charset="0"/>
            </a:endParaRPr>
          </a:p>
        </p:txBody>
      </p:sp>
      <p:grpSp>
        <p:nvGrpSpPr>
          <p:cNvPr id="4" name="Group 16"/>
          <p:cNvGrpSpPr/>
          <p:nvPr/>
        </p:nvGrpSpPr>
        <p:grpSpPr bwMode="auto">
          <a:xfrm>
            <a:off x="4788024" y="1275606"/>
            <a:ext cx="1143000" cy="1485900"/>
            <a:chOff x="3112" y="1408"/>
            <a:chExt cx="960" cy="1248"/>
          </a:xfrm>
        </p:grpSpPr>
        <p:sp>
          <p:nvSpPr>
            <p:cNvPr id="5" name="Rectangle 4"/>
            <p:cNvSpPr>
              <a:spLocks noChangeArrowheads="1"/>
            </p:cNvSpPr>
            <p:nvPr/>
          </p:nvSpPr>
          <p:spPr bwMode="auto">
            <a:xfrm>
              <a:off x="3112" y="1408"/>
              <a:ext cx="384" cy="24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6" name="Rectangle 5"/>
            <p:cNvSpPr>
              <a:spLocks noChangeArrowheads="1"/>
            </p:cNvSpPr>
            <p:nvPr/>
          </p:nvSpPr>
          <p:spPr bwMode="auto">
            <a:xfrm>
              <a:off x="3112" y="1696"/>
              <a:ext cx="384" cy="96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3</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null</a:t>
              </a:r>
              <a:endParaRPr kumimoji="0" lang="en-US" altLang="zh-CN" sz="120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7" name="Rectangle 6"/>
            <p:cNvSpPr>
              <a:spLocks noChangeArrowheads="1"/>
            </p:cNvSpPr>
            <p:nvPr/>
          </p:nvSpPr>
          <p:spPr bwMode="auto">
            <a:xfrm>
              <a:off x="3496" y="1408"/>
              <a:ext cx="288" cy="24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8" name="Rectangle 7"/>
            <p:cNvSpPr>
              <a:spLocks noChangeArrowheads="1"/>
            </p:cNvSpPr>
            <p:nvPr/>
          </p:nvSpPr>
          <p:spPr bwMode="auto">
            <a:xfrm>
              <a:off x="3496" y="1696"/>
              <a:ext cx="288" cy="96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9" name="Rectangle 8"/>
            <p:cNvSpPr>
              <a:spLocks noChangeArrowheads="1"/>
            </p:cNvSpPr>
            <p:nvPr/>
          </p:nvSpPr>
          <p:spPr bwMode="auto">
            <a:xfrm>
              <a:off x="3784" y="1408"/>
              <a:ext cx="288" cy="24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0" name="Rectangle 9"/>
            <p:cNvSpPr>
              <a:spLocks noChangeArrowheads="1"/>
            </p:cNvSpPr>
            <p:nvPr/>
          </p:nvSpPr>
          <p:spPr bwMode="auto">
            <a:xfrm>
              <a:off x="3784" y="1696"/>
              <a:ext cx="288" cy="960"/>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1</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0" fontAlgn="auto" latinLnBrk="0" hangingPunct="0">
                <a:lnSpc>
                  <a:spcPct val="8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a:t>
              </a:r>
              <a:r>
                <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rPr>
                <a:t>2</a:t>
              </a:r>
              <a:endParaRPr kumimoji="0" lang="en-US" altLang="zh-CN" sz="1350" b="0" i="0" u="none" strike="noStrike" kern="0" cap="none" spc="0" normalizeH="0" baseline="-25000" noProof="0">
                <a:ln>
                  <a:noFill/>
                </a:ln>
                <a:solidFill>
                  <a:srgbClr val="000000"/>
                </a:solidFill>
                <a:effectLst/>
                <a:uLnTx/>
                <a:uFillTx/>
                <a:latin typeface="Comic Sans MS" panose="030F0702030302020204" pitchFamily="66" charset="0"/>
                <a:ea typeface="宋体" panose="02010600030101010101" pitchFamily="2" charset="-122"/>
              </a:endParaRPr>
            </a:p>
          </p:txBody>
        </p:sp>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Design Goals</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b="1" dirty="0">
                <a:solidFill>
                  <a:srgbClr val="FF0000"/>
                </a:solidFill>
                <a:latin typeface="Comic Sans MS" panose="030F0702030302020204" pitchFamily="66" charset="0"/>
              </a:rPr>
              <a:t>Goal for a relational database design</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BCNF</a:t>
            </a:r>
            <a:endParaRPr lang="en-US" altLang="zh-CN" sz="1800" b="1" dirty="0">
              <a:solidFill>
                <a:srgbClr val="1F07CF"/>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Lossless join</a:t>
            </a:r>
            <a:endParaRPr lang="en-US" altLang="zh-CN" sz="1800" b="1" dirty="0">
              <a:solidFill>
                <a:srgbClr val="1F07CF"/>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Dependency preservation</a:t>
            </a:r>
            <a:endParaRPr lang="en-US" altLang="zh-CN" sz="1800" b="1" dirty="0">
              <a:solidFill>
                <a:srgbClr val="1F07CF"/>
              </a:solidFill>
              <a:latin typeface="Comic Sans MS" panose="030F0702030302020204" pitchFamily="66" charset="0"/>
            </a:endParaRPr>
          </a:p>
          <a:p>
            <a:endParaRPr lang="en-US" altLang="zh-CN" sz="2000">
              <a:latin typeface="Comic Sans MS" panose="030F0702030302020204" pitchFamily="66" charset="0"/>
            </a:endParaRPr>
          </a:p>
          <a:p>
            <a:r>
              <a:rPr lang="en-US" altLang="zh-CN" sz="2000">
                <a:latin typeface="Comic Sans MS" panose="030F0702030302020204" pitchFamily="66" charset="0"/>
              </a:rPr>
              <a:t>If </a:t>
            </a:r>
            <a:r>
              <a:rPr lang="en-US" altLang="zh-CN" sz="2000" dirty="0">
                <a:latin typeface="Comic Sans MS" panose="030F0702030302020204" pitchFamily="66" charset="0"/>
              </a:rPr>
              <a:t>we cannot achieve this, we accept one of</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Lack of dependency preservation </a:t>
            </a:r>
            <a:endParaRPr lang="en-US" altLang="zh-CN" sz="1800" b="1" dirty="0">
              <a:solidFill>
                <a:srgbClr val="1F07CF"/>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Redundancy due to use of 3NF</a:t>
            </a:r>
            <a:endParaRPr lang="en-US" altLang="zh-CN" sz="1800" b="1" dirty="0">
              <a:solidFill>
                <a:srgbClr val="1F07CF"/>
              </a:solidFill>
              <a:latin typeface="Comic Sans MS" panose="030F0702030302020204" pitchFamily="66"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Design Goals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568952" cy="3805070"/>
          </a:xfrm>
        </p:spPr>
        <p:txBody>
          <a:bodyPr/>
          <a:lstStyle/>
          <a:p>
            <a:pPr>
              <a:lnSpc>
                <a:spcPct val="150000"/>
              </a:lnSpc>
            </a:pPr>
            <a:r>
              <a:rPr lang="en-US" altLang="zh-CN" sz="2000" dirty="0">
                <a:latin typeface="Comic Sans MS" panose="030F0702030302020204" pitchFamily="66" charset="0"/>
              </a:rPr>
              <a:t>Interestingly, SQL does not provide a direct way of specifying FDs other than </a:t>
            </a:r>
            <a:r>
              <a:rPr lang="en-US" altLang="zh-CN" sz="2000" dirty="0" err="1">
                <a:latin typeface="Comic Sans MS" panose="030F0702030302020204" pitchFamily="66" charset="0"/>
              </a:rPr>
              <a:t>superkeys</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Can specify FDs using assertions, but they are expensive to test</a:t>
            </a:r>
            <a:endParaRPr lang="en-US" altLang="zh-CN" sz="1800" dirty="0">
              <a:latin typeface="Comic Sans MS" panose="030F0702030302020204" pitchFamily="66" charset="0"/>
            </a:endParaRPr>
          </a:p>
          <a:p>
            <a:pPr>
              <a:lnSpc>
                <a:spcPct val="150000"/>
              </a:lnSpc>
            </a:pPr>
            <a:endParaRPr lang="en-US" altLang="zh-CN" sz="2000">
              <a:latin typeface="Comic Sans MS" panose="030F0702030302020204" pitchFamily="66" charset="0"/>
            </a:endParaRPr>
          </a:p>
          <a:p>
            <a:pPr>
              <a:lnSpc>
                <a:spcPct val="150000"/>
              </a:lnSpc>
            </a:pPr>
            <a:r>
              <a:rPr lang="en-US" altLang="zh-CN" sz="2000">
                <a:latin typeface="Comic Sans MS" panose="030F0702030302020204" pitchFamily="66" charset="0"/>
              </a:rPr>
              <a:t>Even </a:t>
            </a:r>
            <a:r>
              <a:rPr lang="en-US" altLang="zh-CN" sz="2000" dirty="0">
                <a:latin typeface="Comic Sans MS" panose="030F0702030302020204" pitchFamily="66" charset="0"/>
              </a:rPr>
              <a:t>if we had a dependency preserving decomposition, using SQL we would </a:t>
            </a:r>
            <a:r>
              <a:rPr lang="en-US" altLang="zh-CN" sz="2000" b="1" dirty="0">
                <a:solidFill>
                  <a:srgbClr val="FF0000"/>
                </a:solidFill>
                <a:latin typeface="Comic Sans MS" panose="030F0702030302020204" pitchFamily="66" charset="0"/>
              </a:rPr>
              <a:t>not</a:t>
            </a:r>
            <a:r>
              <a:rPr lang="en-US" altLang="zh-CN" sz="2000" dirty="0">
                <a:latin typeface="Comic Sans MS" panose="030F0702030302020204" pitchFamily="66" charset="0"/>
              </a:rPr>
              <a:t> be able to efficiently test a FD whose left hand side is not a key.</a:t>
            </a:r>
            <a:endParaRPr lang="en-US" altLang="zh-CN" sz="2000"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FDs Across Relations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555526"/>
                <a:ext cx="8784976" cy="3805070"/>
              </a:xfrm>
            </p:spPr>
            <p:txBody>
              <a:bodyPr/>
              <a:lstStyle/>
              <a:p>
                <a:pPr>
                  <a:lnSpc>
                    <a:spcPct val="150000"/>
                  </a:lnSpc>
                </a:pPr>
                <a:r>
                  <a:rPr lang="en-US" altLang="zh-CN" sz="2000" dirty="0">
                    <a:latin typeface="Comic Sans MS" panose="030F0702030302020204" pitchFamily="66" charset="0"/>
                  </a:rPr>
                  <a:t>If decomposition is not dependency preserving, we can have an </a:t>
                </a:r>
                <a:r>
                  <a:rPr lang="en-US" altLang="zh-CN" sz="2000" dirty="0">
                    <a:solidFill>
                      <a:srgbClr val="FF0000"/>
                    </a:solidFill>
                    <a:latin typeface="Comic Sans MS" panose="030F0702030302020204" pitchFamily="66" charset="0"/>
                  </a:rPr>
                  <a:t>extra materialized view </a:t>
                </a:r>
                <a:r>
                  <a:rPr lang="en-US" altLang="zh-CN" sz="2000" dirty="0">
                    <a:latin typeface="Comic Sans MS" panose="030F0702030302020204" pitchFamily="66" charset="0"/>
                  </a:rPr>
                  <a:t>for each dependency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in </a:t>
                </a:r>
                <a:r>
                  <a:rPr lang="en-US" altLang="zh-CN" sz="2000" b="1" dirty="0">
                    <a:solidFill>
                      <a:srgbClr val="1F07CF"/>
                    </a:solidFill>
                    <a:latin typeface="Comic Sans MS" panose="030F0702030302020204" pitchFamily="66" charset="0"/>
                  </a:rPr>
                  <a:t>F</a:t>
                </a:r>
                <a:r>
                  <a:rPr lang="en-US" altLang="zh-CN" sz="2000" b="1" baseline="-25000" dirty="0">
                    <a:solidFill>
                      <a:srgbClr val="1F07CF"/>
                    </a:solidFill>
                    <a:latin typeface="Comic Sans MS" panose="030F0702030302020204" pitchFamily="66" charset="0"/>
                  </a:rPr>
                  <a:t>c</a:t>
                </a:r>
                <a:r>
                  <a:rPr lang="en-US" altLang="zh-CN" sz="2000" dirty="0">
                    <a:latin typeface="Comic Sans MS" panose="030F0702030302020204" pitchFamily="66" charset="0"/>
                  </a:rPr>
                  <a:t> that is not preserved in the decomposition</a:t>
                </a:r>
                <a:endParaRPr lang="en-US" altLang="zh-CN" sz="2000" dirty="0">
                  <a:latin typeface="Comic Sans MS" panose="030F0702030302020204" pitchFamily="66" charset="0"/>
                </a:endParaRPr>
              </a:p>
              <a:p>
                <a:pPr>
                  <a:lnSpc>
                    <a:spcPct val="150000"/>
                  </a:lnSpc>
                </a:pPr>
                <a:r>
                  <a:rPr lang="en-US" altLang="zh-CN" sz="2000" dirty="0">
                    <a:latin typeface="Comic Sans MS" panose="030F0702030302020204" pitchFamily="66" charset="0"/>
                  </a:rPr>
                  <a:t>The </a:t>
                </a:r>
                <a:r>
                  <a:rPr lang="en-US" altLang="zh-CN" sz="2000" dirty="0">
                    <a:solidFill>
                      <a:srgbClr val="FF0000"/>
                    </a:solidFill>
                    <a:latin typeface="Comic Sans MS" panose="030F0702030302020204" pitchFamily="66" charset="0"/>
                  </a:rPr>
                  <a:t>materialized view </a:t>
                </a:r>
                <a:r>
                  <a:rPr lang="en-US" altLang="zh-CN" sz="2000" dirty="0">
                    <a:latin typeface="Comic Sans MS" panose="030F0702030302020204" pitchFamily="66" charset="0"/>
                  </a:rPr>
                  <a:t>is defined as a </a:t>
                </a:r>
                <a:r>
                  <a:rPr lang="en-US" altLang="zh-CN" sz="2000" dirty="0">
                    <a:solidFill>
                      <a:srgbClr val="1F07CF"/>
                    </a:solidFill>
                    <a:latin typeface="Comic Sans MS" panose="030F0702030302020204" pitchFamily="66" charset="0"/>
                  </a:rPr>
                  <a:t>projection</a:t>
                </a:r>
                <a:r>
                  <a:rPr lang="en-US" altLang="zh-CN" sz="2000" dirty="0">
                    <a:latin typeface="Comic Sans MS" panose="030F0702030302020204" pitchFamily="66" charset="0"/>
                  </a:rPr>
                  <a:t> on </a:t>
                </a:r>
                <a14:m>
                  <m:oMath xmlns:m="http://schemas.openxmlformats.org/officeDocument/2006/math">
                    <m:r>
                      <a:rPr lang="zh-CN" altLang="en-US" sz="2000" b="1" i="1" dirty="0" smtClean="0">
                        <a:solidFill>
                          <a:srgbClr val="1F07CF"/>
                        </a:solidFill>
                        <a:latin typeface="Cambria Math" panose="02040503050406030204" pitchFamily="18" charset="0"/>
                      </a:rPr>
                      <m:t>𝜶𝜷</m:t>
                    </m:r>
                  </m:oMath>
                </a14:m>
                <a:r>
                  <a:rPr lang="en-US" altLang="zh-CN" sz="2000" dirty="0">
                    <a:latin typeface="Comic Sans MS" panose="030F0702030302020204" pitchFamily="66" charset="0"/>
                  </a:rPr>
                  <a:t> of the join of the relations in the decomposition</a:t>
                </a:r>
                <a:endParaRPr lang="en-US" altLang="zh-CN" sz="2000" dirty="0">
                  <a:latin typeface="Comic Sans MS" panose="030F0702030302020204" pitchFamily="66" charset="0"/>
                </a:endParaRPr>
              </a:p>
              <a:p>
                <a:pPr>
                  <a:lnSpc>
                    <a:spcPct val="150000"/>
                  </a:lnSpc>
                </a:pPr>
                <a:r>
                  <a:rPr lang="en-US" altLang="zh-CN" sz="2000" dirty="0">
                    <a:latin typeface="Comic Sans MS" panose="030F0702030302020204" pitchFamily="66" charset="0"/>
                  </a:rPr>
                  <a:t>Many newer database systems support materialized views and database system maintains the view when the relations are updated.</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No extra coding effort for programmer</a:t>
                </a:r>
                <a:endParaRPr lang="en-US" altLang="zh-CN" sz="1800"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555526"/>
                <a:ext cx="8784976" cy="3805070"/>
              </a:xfrm>
              <a:blipFill rotWithShape="1">
                <a:blip r:embed="rId1"/>
                <a:stretch>
                  <a:fillRect l="-1" t="-14" r="5" b="-14367"/>
                </a:stretch>
              </a:blipFill>
            </p:spPr>
            <p:txBody>
              <a:bodyPr/>
              <a:lstStyle/>
              <a:p>
                <a:r>
                  <a:rPr lang="zh-CN" altLang="en-US">
                    <a:noFill/>
                  </a:rPr>
                  <a:t> </a:t>
                </a:r>
              </a:p>
            </p:txBody>
          </p:sp>
        </mc:Fallback>
      </mc:AlternateContent>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FDs Across Relations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892480" cy="3805070"/>
              </a:xfrm>
            </p:spPr>
            <p:txBody>
              <a:bodyPr/>
              <a:lstStyle/>
              <a:p>
                <a:pPr>
                  <a:lnSpc>
                    <a:spcPct val="150000"/>
                  </a:lnSpc>
                </a:pPr>
                <a:r>
                  <a:rPr lang="en-US" altLang="zh-CN" sz="2000" dirty="0">
                    <a:latin typeface="Comic Sans MS" panose="030F0702030302020204" pitchFamily="66" charset="0"/>
                  </a:rPr>
                  <a:t>The functional dependency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is expressed by </a:t>
                </a:r>
                <a:r>
                  <a:rPr lang="en-US" altLang="zh-CN" sz="2000" dirty="0">
                    <a:solidFill>
                      <a:srgbClr val="1F07CF"/>
                    </a:solidFill>
                    <a:latin typeface="Comic Sans MS" panose="030F0702030302020204" pitchFamily="66" charset="0"/>
                  </a:rPr>
                  <a:t>declaring </a:t>
                </a:r>
                <a14:m>
                  <m:oMath xmlns:m="http://schemas.openxmlformats.org/officeDocument/2006/math">
                    <m:r>
                      <a:rPr lang="zh-CN" altLang="en-US" sz="2000" b="1" i="1" smtClean="0">
                        <a:solidFill>
                          <a:srgbClr val="FF0000"/>
                        </a:solidFill>
                        <a:latin typeface="Cambria Math" panose="02040503050406030204" pitchFamily="18" charset="0"/>
                      </a:rPr>
                      <m:t>𝜶</m:t>
                    </m:r>
                  </m:oMath>
                </a14:m>
                <a:r>
                  <a:rPr lang="en-US" altLang="zh-CN" sz="2000" dirty="0">
                    <a:solidFill>
                      <a:srgbClr val="1F07CF"/>
                    </a:solidFill>
                    <a:latin typeface="Comic Sans MS" panose="030F0702030302020204" pitchFamily="66" charset="0"/>
                  </a:rPr>
                  <a:t> as a candidate key on the materialized view</a:t>
                </a:r>
                <a:endParaRPr lang="en-US" altLang="zh-CN" sz="2000" dirty="0">
                  <a:solidFill>
                    <a:srgbClr val="1F07CF"/>
                  </a:solidFill>
                  <a:latin typeface="Comic Sans MS" panose="030F0702030302020204" pitchFamily="66" charset="0"/>
                </a:endParaRPr>
              </a:p>
              <a:p>
                <a:pPr>
                  <a:lnSpc>
                    <a:spcPct val="150000"/>
                  </a:lnSpc>
                </a:pPr>
                <a:r>
                  <a:rPr lang="en-US" altLang="zh-CN" sz="2000" dirty="0">
                    <a:solidFill>
                      <a:srgbClr val="FF0000"/>
                    </a:solidFill>
                    <a:latin typeface="Comic Sans MS" panose="030F0702030302020204" pitchFamily="66" charset="0"/>
                  </a:rPr>
                  <a:t>Checking for candidate key cheaper than checking </a:t>
                </a:r>
                <a14:m>
                  <m:oMath xmlns:m="http://schemas.openxmlformats.org/officeDocument/2006/math">
                    <m:r>
                      <a:rPr lang="zh-CN" altLang="en-US" sz="2000" b="1" i="1">
                        <a:solidFill>
                          <a:srgbClr val="FF0000"/>
                        </a:solidFill>
                        <a:latin typeface="Cambria Math" panose="02040503050406030204" pitchFamily="18" charset="0"/>
                      </a:rPr>
                      <m:t>𝜶</m:t>
                    </m:r>
                    <m:r>
                      <a:rPr lang="zh-CN" altLang="en-US" sz="2000" b="1" i="1">
                        <a:solidFill>
                          <a:srgbClr val="FF0000"/>
                        </a:solidFill>
                        <a:latin typeface="Cambria Math" panose="02040503050406030204" pitchFamily="18" charset="0"/>
                      </a:rPr>
                      <m:t>→</m:t>
                    </m:r>
                    <m:r>
                      <a:rPr lang="zh-CN" altLang="en-US" sz="2000" b="1" i="1">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a:t>
                </a:r>
                <a:endParaRPr lang="en-US" altLang="zh-CN" sz="2000" b="1" dirty="0">
                  <a:solidFill>
                    <a:srgbClr val="FF0000"/>
                  </a:solidFill>
                  <a:latin typeface="Comic Sans MS" panose="030F0702030302020204" pitchFamily="66" charset="0"/>
                </a:endParaRPr>
              </a:p>
              <a:p>
                <a:pPr>
                  <a:lnSpc>
                    <a:spcPct val="150000"/>
                  </a:lnSpc>
                </a:pPr>
                <a:r>
                  <a:rPr lang="en-US" altLang="zh-CN" sz="2000" b="1" dirty="0">
                    <a:solidFill>
                      <a:srgbClr val="FF0000"/>
                    </a:solidFill>
                    <a:latin typeface="Comic Sans MS" panose="030F0702030302020204" pitchFamily="66" charset="0"/>
                  </a:rPr>
                  <a:t>BUT:</a:t>
                </a:r>
                <a:endParaRPr lang="en-US" altLang="zh-CN" sz="2000" b="1" dirty="0">
                  <a:solidFill>
                    <a:srgbClr val="FF0000"/>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Space overhead</a:t>
                </a:r>
                <a:r>
                  <a:rPr lang="en-US" altLang="zh-CN" sz="1800" dirty="0">
                    <a:latin typeface="Comic Sans MS" panose="030F0702030302020204" pitchFamily="66" charset="0"/>
                  </a:rPr>
                  <a:t>: for storing the materialized view</a:t>
                </a:r>
                <a:endParaRPr lang="en-US" altLang="zh-CN" sz="1800" dirty="0">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Time overhead</a:t>
                </a:r>
                <a:r>
                  <a:rPr lang="en-US" altLang="zh-CN" sz="1800" dirty="0">
                    <a:latin typeface="Comic Sans MS" panose="030F0702030302020204" pitchFamily="66" charset="0"/>
                  </a:rPr>
                  <a:t>: Need to keep materialized view up to date when  relations are updated</a:t>
                </a:r>
                <a:endParaRPr lang="en-US" altLang="zh-CN" sz="18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Database system </a:t>
                </a:r>
                <a:r>
                  <a:rPr lang="en-US" altLang="zh-CN" sz="1800" dirty="0">
                    <a:solidFill>
                      <a:srgbClr val="FF0000"/>
                    </a:solidFill>
                    <a:latin typeface="Comic Sans MS" panose="030F0702030302020204" pitchFamily="66" charset="0"/>
                  </a:rPr>
                  <a:t>may not support </a:t>
                </a:r>
                <a:r>
                  <a:rPr lang="en-US" altLang="zh-CN" sz="1800" dirty="0">
                    <a:latin typeface="Comic Sans MS" panose="030F0702030302020204" pitchFamily="66" charset="0"/>
                  </a:rPr>
                  <a:t>key declarations </a:t>
                </a:r>
                <a:r>
                  <a:rPr lang="en-US" altLang="zh-CN" sz="1800">
                    <a:latin typeface="Comic Sans MS" panose="030F0702030302020204" pitchFamily="66" charset="0"/>
                  </a:rPr>
                  <a:t>on materialized views</a:t>
                </a:r>
                <a:endParaRPr lang="en-US" altLang="zh-CN"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892480" cy="3805070"/>
              </a:xfrm>
              <a:blipFill rotWithShape="1">
                <a:blip r:embed="rId1"/>
                <a:stretch>
                  <a:fillRect l="-1" t="-4" b="-25"/>
                </a:stretch>
              </a:blipFill>
            </p:spPr>
            <p:txBody>
              <a:bodyPr/>
              <a:lstStyle/>
              <a:p>
                <a:r>
                  <a:rPr lang="zh-CN" altLang="en-US">
                    <a:noFill/>
                  </a:rPr>
                  <a:t> </a:t>
                </a:r>
              </a:p>
            </p:txBody>
          </p:sp>
        </mc:Fallback>
      </mc:AlternateContent>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Functional Dependencies</a:t>
            </a:r>
            <a:endParaRPr lang="en-US" altLang="zh-CN" sz="2000" dirty="0">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Multivalued </a:t>
            </a:r>
            <a:r>
              <a:rPr lang="en-US" altLang="zh-CN" sz="2000" b="1" dirty="0">
                <a:solidFill>
                  <a:srgbClr val="FF0000"/>
                </a:solidFill>
                <a:latin typeface="Comic Sans MS" panose="030F0702030302020204" pitchFamily="66" charset="0"/>
              </a:rPr>
              <a:t>Dependencies</a:t>
            </a:r>
            <a:r>
              <a:rPr lang="zh-CN" altLang="en-US" sz="2000" b="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Multivalued Dependencies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789553"/>
                <a:ext cx="8784976" cy="3805070"/>
              </a:xfrm>
            </p:spPr>
            <p:txBody>
              <a:bodyPr/>
              <a:lstStyle/>
              <a:p>
                <a:r>
                  <a:rPr lang="en-US" altLang="zh-CN" sz="2000" dirty="0">
                    <a:latin typeface="Comic Sans MS" panose="030F0702030302020204" pitchFamily="66" charset="0"/>
                  </a:rPr>
                  <a:t>There are database schemas in </a:t>
                </a:r>
                <a:r>
                  <a:rPr lang="en-US" altLang="zh-CN" sz="2000" b="1" dirty="0">
                    <a:solidFill>
                      <a:srgbClr val="1F07CF"/>
                    </a:solidFill>
                    <a:latin typeface="Comic Sans MS" panose="030F0702030302020204" pitchFamily="66" charset="0"/>
                  </a:rPr>
                  <a:t>BCNF </a:t>
                </a:r>
                <a:r>
                  <a:rPr lang="en-US" altLang="zh-CN" sz="2000" dirty="0">
                    <a:latin typeface="Comic Sans MS" panose="030F0702030302020204" pitchFamily="66" charset="0"/>
                  </a:rPr>
                  <a:t>that do not seem to be sufficiently normalized </a:t>
                </a:r>
                <a:endParaRPr lang="en-US" altLang="zh-CN" sz="2000" dirty="0">
                  <a:latin typeface="Comic Sans MS" panose="030F0702030302020204" pitchFamily="66" charset="0"/>
                </a:endParaRPr>
              </a:p>
              <a:p>
                <a:r>
                  <a:rPr lang="en-US" altLang="zh-CN" sz="2000" dirty="0">
                    <a:latin typeface="Comic Sans MS" panose="030F0702030302020204" pitchFamily="66" charset="0"/>
                  </a:rPr>
                  <a:t>Consider a database </a:t>
                </a:r>
                <a:endParaRPr lang="en-US" altLang="zh-CN" sz="2000" dirty="0">
                  <a:latin typeface="Comic Sans MS" panose="030F0702030302020204" pitchFamily="66" charset="0"/>
                </a:endParaRPr>
              </a:p>
              <a:p>
                <a:pPr marL="457200" lvl="1" indent="0">
                  <a:buNone/>
                </a:pPr>
                <a:r>
                  <a:rPr lang="en-US" altLang="zh-CN" sz="1800" b="1" i="1" dirty="0">
                    <a:solidFill>
                      <a:srgbClr val="FF0000"/>
                    </a:solidFill>
                    <a:latin typeface="Comic Sans MS" panose="030F0702030302020204" pitchFamily="66" charset="0"/>
                    <a:cs typeface="Times New Roman" panose="02020603050405020304" pitchFamily="18" charset="0"/>
                  </a:rPr>
                  <a:t>classes(course, teacher, book)</a:t>
                </a:r>
                <a:br>
                  <a:rPr lang="en-US" altLang="zh-CN" sz="1800" b="1" dirty="0">
                    <a:solidFill>
                      <a:srgbClr val="FF0000"/>
                    </a:solidFill>
                    <a:latin typeface="Comic Sans MS" panose="030F0702030302020204" pitchFamily="66" charset="0"/>
                  </a:rPr>
                </a:br>
                <a:r>
                  <a:rPr lang="en-US" altLang="zh-CN" sz="1800" dirty="0">
                    <a:latin typeface="Comic Sans MS" panose="030F0702030302020204" pitchFamily="66" charset="0"/>
                  </a:rPr>
                  <a:t>such that </a:t>
                </a:r>
                <a:r>
                  <a:rPr lang="en-US" altLang="zh-CN" sz="1800" b="1" dirty="0">
                    <a:solidFill>
                      <a:srgbClr val="FF0000"/>
                    </a:solidFill>
                    <a:latin typeface="Comic Sans MS" panose="030F0702030302020204" pitchFamily="66" charset="0"/>
                  </a:rPr>
                  <a:t>(c, t, b)</a:t>
                </a:r>
                <a14:m>
                  <m:oMath xmlns:m="http://schemas.openxmlformats.org/officeDocument/2006/math">
                    <m:r>
                      <a:rPr lang="en-US" altLang="zh-CN" sz="1800" b="1" i="1" smtClean="0">
                        <a:solidFill>
                          <a:srgbClr val="FF0000"/>
                        </a:solidFill>
                        <a:latin typeface="Cambria Math" panose="02040503050406030204" pitchFamily="18" charset="0"/>
                        <a:ea typeface="Cambria Math" panose="02040503050406030204" pitchFamily="18" charset="0"/>
                      </a:rPr>
                      <m:t>∈</m:t>
                    </m:r>
                  </m:oMath>
                </a14:m>
                <a:r>
                  <a:rPr lang="en-US" altLang="zh-CN" sz="1800" b="1" dirty="0">
                    <a:solidFill>
                      <a:srgbClr val="FF0000"/>
                    </a:solidFill>
                    <a:latin typeface="Comic Sans MS" panose="030F0702030302020204" pitchFamily="66" charset="0"/>
                  </a:rPr>
                  <a:t> classes</a:t>
                </a:r>
                <a:r>
                  <a:rPr lang="en-US" altLang="zh-CN" sz="1800" dirty="0">
                    <a:latin typeface="Comic Sans MS" panose="030F0702030302020204" pitchFamily="66" charset="0"/>
                  </a:rPr>
                  <a:t> means that </a:t>
                </a:r>
                <a:r>
                  <a:rPr lang="en-US" altLang="zh-CN" sz="1800" b="1" i="1" dirty="0">
                    <a:solidFill>
                      <a:srgbClr val="1F07CF"/>
                    </a:solidFill>
                    <a:latin typeface="Comic Sans MS" panose="030F0702030302020204" pitchFamily="66" charset="0"/>
                  </a:rPr>
                  <a:t>t</a:t>
                </a:r>
                <a:r>
                  <a:rPr lang="en-US" altLang="zh-CN" sz="1800" dirty="0">
                    <a:latin typeface="Comic Sans MS" panose="030F0702030302020204" pitchFamily="66" charset="0"/>
                  </a:rPr>
                  <a:t> is qualified to teach </a:t>
                </a:r>
                <a:r>
                  <a:rPr lang="en-US" altLang="zh-CN" sz="1800" b="1" i="1" dirty="0">
                    <a:solidFill>
                      <a:srgbClr val="1F07CF"/>
                    </a:solidFill>
                    <a:latin typeface="Comic Sans MS" panose="030F0702030302020204" pitchFamily="66" charset="0"/>
                  </a:rPr>
                  <a:t>c</a:t>
                </a:r>
                <a:r>
                  <a:rPr lang="en-US" altLang="zh-CN" sz="1800" dirty="0">
                    <a:latin typeface="Comic Sans MS" panose="030F0702030302020204" pitchFamily="66" charset="0"/>
                  </a:rPr>
                  <a:t>, and </a:t>
                </a:r>
                <a:r>
                  <a:rPr lang="en-US" altLang="zh-CN" sz="1800" b="1" i="1" dirty="0">
                    <a:solidFill>
                      <a:srgbClr val="1F07CF"/>
                    </a:solidFill>
                    <a:latin typeface="Comic Sans MS" panose="030F0702030302020204" pitchFamily="66" charset="0"/>
                  </a:rPr>
                  <a:t>b</a:t>
                </a:r>
                <a:r>
                  <a:rPr lang="en-US" altLang="zh-CN" sz="1800" dirty="0">
                    <a:latin typeface="Comic Sans MS" panose="030F0702030302020204" pitchFamily="66" charset="0"/>
                  </a:rPr>
                  <a:t> is a required textbook for </a:t>
                </a:r>
                <a:r>
                  <a:rPr lang="en-US" altLang="zh-CN" sz="1800" b="1" i="1" dirty="0">
                    <a:solidFill>
                      <a:srgbClr val="1F07CF"/>
                    </a:solidFill>
                    <a:latin typeface="Comic Sans MS" panose="030F0702030302020204" pitchFamily="66" charset="0"/>
                  </a:rPr>
                  <a:t>c</a:t>
                </a:r>
                <a:endParaRPr lang="en-US" altLang="zh-CN" sz="1800" b="1" i="1" dirty="0">
                  <a:solidFill>
                    <a:srgbClr val="1F07CF"/>
                  </a:solidFill>
                  <a:latin typeface="Comic Sans MS" panose="030F0702030302020204" pitchFamily="66" charset="0"/>
                </a:endParaRPr>
              </a:p>
              <a:p>
                <a:r>
                  <a:rPr lang="en-US" altLang="zh-CN" sz="2000" dirty="0">
                    <a:latin typeface="Comic Sans MS" panose="030F0702030302020204" pitchFamily="66" charset="0"/>
                  </a:rPr>
                  <a:t>The database is supposed to list for each course the set of teachers any one of which can be the course’s instructor, and the set of books, all of which are required for the course</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789553"/>
                <a:ext cx="8784976" cy="3805070"/>
              </a:xfrm>
              <a:blipFill rotWithShape="1">
                <a:blip r:embed="rId1"/>
                <a:stretch>
                  <a:fillRect l="-5" t="-7" r="2" b="10"/>
                </a:stretch>
              </a:blipFill>
            </p:spPr>
            <p:txBody>
              <a:bodyPr/>
              <a:lstStyle/>
              <a:p>
                <a:r>
                  <a:rPr lang="zh-CN" altLang="en-US">
                    <a:noFill/>
                  </a:rPr>
                  <a:t> </a:t>
                </a:r>
              </a:p>
            </p:txBody>
          </p:sp>
        </mc:Fallback>
      </mc:AlternateContent>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07504" y="3147814"/>
            <a:ext cx="8856984" cy="165618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FontTx/>
            </a:pPr>
            <a:r>
              <a:rPr lang="en-US" altLang="zh-CN" sz="1600" kern="0" dirty="0">
                <a:latin typeface="Comic Sans MS" panose="030F0702030302020204" pitchFamily="66" charset="0"/>
              </a:rPr>
              <a:t>There are no non-trivial functional dependencies and therefore the relation is in </a:t>
            </a:r>
            <a:r>
              <a:rPr lang="en-US" altLang="zh-CN" sz="1600" b="1" kern="0" dirty="0">
                <a:solidFill>
                  <a:srgbClr val="1F07CF"/>
                </a:solidFill>
                <a:latin typeface="Comic Sans MS" panose="030F0702030302020204" pitchFamily="66" charset="0"/>
              </a:rPr>
              <a:t>BCNF</a:t>
            </a:r>
            <a:r>
              <a:rPr lang="en-US" altLang="zh-CN" sz="1600" kern="0" dirty="0">
                <a:latin typeface="Comic Sans MS" panose="030F0702030302020204" pitchFamily="66" charset="0"/>
              </a:rPr>
              <a:t> </a:t>
            </a:r>
            <a:endParaRPr lang="en-US" altLang="zh-CN" sz="1600" kern="0" dirty="0">
              <a:latin typeface="Comic Sans MS" panose="030F0702030302020204" pitchFamily="66" charset="0"/>
            </a:endParaRPr>
          </a:p>
          <a:p>
            <a:pPr>
              <a:buFontTx/>
            </a:pPr>
            <a:r>
              <a:rPr lang="en-US" altLang="zh-CN" sz="1600" b="1" kern="0" dirty="0">
                <a:solidFill>
                  <a:srgbClr val="FF0000"/>
                </a:solidFill>
                <a:latin typeface="Comic Sans MS" panose="030F0702030302020204" pitchFamily="66" charset="0"/>
              </a:rPr>
              <a:t>Insertion anomalies </a:t>
            </a:r>
            <a:r>
              <a:rPr lang="en-US" altLang="zh-CN" sz="1600" kern="0" dirty="0">
                <a:latin typeface="Comic Sans MS" panose="030F0702030302020204" pitchFamily="66" charset="0"/>
              </a:rPr>
              <a:t>– i.e., if Sara is a new teacher that can teach database, </a:t>
            </a:r>
            <a:r>
              <a:rPr lang="en-US" altLang="zh-CN" sz="1600" kern="0" dirty="0">
                <a:solidFill>
                  <a:srgbClr val="FF0000"/>
                </a:solidFill>
                <a:latin typeface="Comic Sans MS" panose="030F0702030302020204" pitchFamily="66" charset="0"/>
              </a:rPr>
              <a:t>two tuples need to be inserted</a:t>
            </a:r>
            <a:r>
              <a:rPr lang="en-US" altLang="zh-CN" sz="1600" kern="0" dirty="0">
                <a:latin typeface="Comic Sans MS" panose="030F0702030302020204" pitchFamily="66" charset="0"/>
              </a:rPr>
              <a:t> </a:t>
            </a:r>
            <a:endParaRPr lang="en-US" altLang="zh-CN" sz="1600" kern="0" dirty="0">
              <a:latin typeface="Comic Sans MS" panose="030F0702030302020204" pitchFamily="66" charset="0"/>
            </a:endParaRPr>
          </a:p>
          <a:p>
            <a:pPr lvl="1">
              <a:buFontTx/>
            </a:pPr>
            <a:r>
              <a:rPr lang="en-US" altLang="zh-CN" sz="1600" kern="0" dirty="0">
                <a:solidFill>
                  <a:srgbClr val="1F07CF"/>
                </a:solidFill>
                <a:latin typeface="Comic Sans MS" panose="030F0702030302020204" pitchFamily="66" charset="0"/>
              </a:rPr>
              <a:t>(database, Sara, DB Concepts) </a:t>
            </a:r>
            <a:endParaRPr lang="en-US" altLang="zh-CN" sz="1600" kern="0" dirty="0">
              <a:solidFill>
                <a:srgbClr val="1F07CF"/>
              </a:solidFill>
              <a:latin typeface="Comic Sans MS" panose="030F0702030302020204" pitchFamily="66" charset="0"/>
            </a:endParaRPr>
          </a:p>
          <a:p>
            <a:pPr lvl="1">
              <a:buFontTx/>
            </a:pPr>
            <a:r>
              <a:rPr lang="en-US" altLang="zh-CN" sz="1600" kern="0" dirty="0">
                <a:solidFill>
                  <a:srgbClr val="1F07CF"/>
                </a:solidFill>
                <a:latin typeface="Comic Sans MS" panose="030F0702030302020204" pitchFamily="66" charset="0"/>
              </a:rPr>
              <a:t>(database, Sara, Ullman)</a:t>
            </a:r>
            <a:endParaRPr lang="en-US" altLang="zh-CN" sz="1600" kern="0" dirty="0">
              <a:solidFill>
                <a:srgbClr val="1F07CF"/>
              </a:solidFill>
              <a:latin typeface="Comic Sans MS" panose="030F0702030302020204" pitchFamily="66" charset="0"/>
            </a:endParaRPr>
          </a:p>
        </p:txBody>
      </p:sp>
      <p:grpSp>
        <p:nvGrpSpPr>
          <p:cNvPr id="3" name="Group 13"/>
          <p:cNvGrpSpPr/>
          <p:nvPr/>
        </p:nvGrpSpPr>
        <p:grpSpPr bwMode="auto">
          <a:xfrm>
            <a:off x="2195736" y="304651"/>
            <a:ext cx="4800600" cy="2768203"/>
            <a:chOff x="864" y="541"/>
            <a:chExt cx="4032" cy="2325"/>
          </a:xfrm>
        </p:grpSpPr>
        <p:sp>
          <p:nvSpPr>
            <p:cNvPr id="4" name="Rectangle 4"/>
            <p:cNvSpPr>
              <a:spLocks noChangeArrowheads="1"/>
            </p:cNvSpPr>
            <p:nvPr/>
          </p:nvSpPr>
          <p:spPr bwMode="auto">
            <a:xfrm>
              <a:off x="864" y="541"/>
              <a:ext cx="1344" cy="192"/>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ea typeface="宋体" panose="02010600030101010101" pitchFamily="2" charset="-122"/>
                </a:rPr>
                <a:t>course</a:t>
              </a:r>
              <a:endParaRPr kumimoji="0" lang="en-US" altLang="zh-CN" sz="1350" b="0" i="1" u="none" strike="noStrike" kern="0" cap="none" spc="0" normalizeH="0" baseline="0" noProof="0">
                <a:ln>
                  <a:noFill/>
                </a:ln>
                <a:solidFill>
                  <a:srgbClr val="000000"/>
                </a:solidFill>
                <a:effectLst/>
                <a:uLnTx/>
                <a:uFillTx/>
                <a:ea typeface="宋体" panose="02010600030101010101" pitchFamily="2" charset="-122"/>
              </a:endParaRPr>
            </a:p>
          </p:txBody>
        </p:sp>
        <p:sp>
          <p:nvSpPr>
            <p:cNvPr id="5" name="Rectangle 5"/>
            <p:cNvSpPr>
              <a:spLocks noChangeArrowheads="1"/>
            </p:cNvSpPr>
            <p:nvPr/>
          </p:nvSpPr>
          <p:spPr bwMode="auto">
            <a:xfrm>
              <a:off x="2208" y="541"/>
              <a:ext cx="1344" cy="192"/>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teacher</a:t>
              </a: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6" name="Rectangle 6"/>
            <p:cNvSpPr>
              <a:spLocks noChangeArrowheads="1"/>
            </p:cNvSpPr>
            <p:nvPr/>
          </p:nvSpPr>
          <p:spPr bwMode="auto">
            <a:xfrm>
              <a:off x="3552" y="541"/>
              <a:ext cx="1344" cy="192"/>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book</a:t>
              </a:r>
              <a:endParaRPr kumimoji="0" lang="en-US" altLang="zh-CN" sz="1350" b="0" i="1"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7" name="Rectangle 7"/>
            <p:cNvSpPr>
              <a:spLocks noChangeArrowheads="1"/>
            </p:cNvSpPr>
            <p:nvPr/>
          </p:nvSpPr>
          <p:spPr bwMode="auto">
            <a:xfrm>
              <a:off x="864" y="781"/>
              <a:ext cx="1344" cy="1776"/>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database</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operating systems</a:t>
              </a:r>
              <a:endParaRPr kumimoji="0" lang="en-US" altLang="zh-CN" sz="1350" b="0"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8" name="Rectangle 8"/>
            <p:cNvSpPr>
              <a:spLocks noChangeArrowheads="1"/>
            </p:cNvSpPr>
            <p:nvPr/>
          </p:nvSpPr>
          <p:spPr bwMode="auto">
            <a:xfrm>
              <a:off x="2208" y="781"/>
              <a:ext cx="1344" cy="1776"/>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Hank</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Hank</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Sudarshan</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Sudarshan</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Avi </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Jim </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Jim </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9" name="Rectangle 9"/>
            <p:cNvSpPr>
              <a:spLocks noChangeArrowheads="1"/>
            </p:cNvSpPr>
            <p:nvPr/>
          </p:nvSpPr>
          <p:spPr bwMode="auto">
            <a:xfrm>
              <a:off x="3552" y="781"/>
              <a:ext cx="1344" cy="1776"/>
            </a:xfrm>
            <a:prstGeom prst="rect">
              <a:avLst/>
            </a:prstGeom>
            <a:solidFill>
              <a:srgbClr val="CCECFF"/>
            </a:solidFill>
            <a:ln w="9525">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DB Concepts</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Ullman</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OS Concepts</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Shaw</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OS Concepts</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Shaw</a:t>
              </a:r>
              <a:endParaRPr kumimoji="0" lang="en-US" altLang="zh-CN" sz="135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0" name="Text Box 10"/>
            <p:cNvSpPr txBox="1">
              <a:spLocks noChangeArrowheads="1"/>
            </p:cNvSpPr>
            <p:nvPr/>
          </p:nvSpPr>
          <p:spPr bwMode="auto">
            <a:xfrm>
              <a:off x="2630" y="2556"/>
              <a:ext cx="80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800" b="1" i="1" u="none" strike="noStrike" kern="0" cap="none" spc="0" normalizeH="0" baseline="0" noProof="0">
                  <a:ln>
                    <a:noFill/>
                  </a:ln>
                  <a:solidFill>
                    <a:srgbClr val="1F07CF"/>
                  </a:solidFill>
                  <a:effectLst/>
                  <a:uLnTx/>
                  <a:uFillTx/>
                  <a:latin typeface="Comic Sans MS" panose="030F0702030302020204" pitchFamily="66" charset="0"/>
                  <a:ea typeface="宋体" panose="02010600030101010101" pitchFamily="2" charset="-122"/>
                </a:rPr>
                <a:t>classes</a:t>
              </a:r>
              <a:endParaRPr kumimoji="0" lang="en-US" altLang="zh-CN" sz="1800" b="1" i="0" u="none" strike="noStrike" kern="0" cap="none" spc="0" normalizeH="0" baseline="0" noProof="0">
                <a:ln>
                  <a:noFill/>
                </a:ln>
                <a:solidFill>
                  <a:srgbClr val="1F07CF"/>
                </a:solidFill>
                <a:effectLst/>
                <a:uLnTx/>
                <a:uFillTx/>
                <a:latin typeface="Comic Sans MS" panose="030F0702030302020204" pitchFamily="66" charset="0"/>
                <a:ea typeface="宋体" panose="02010600030101010101" pitchFamily="2" charset="-122"/>
              </a:endParaRPr>
            </a:p>
          </p:txBody>
        </p:sp>
      </p:gr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Multivalued Dependencies (Cont.)</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dirty="0">
                <a:latin typeface="Comic Sans MS" panose="030F0702030302020204" pitchFamily="66" charset="0"/>
              </a:rPr>
              <a:t>Therefore, it is better to decompose classes into:</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p:grpSp>
        <p:nvGrpSpPr>
          <p:cNvPr id="4" name="Group 17"/>
          <p:cNvGrpSpPr/>
          <p:nvPr/>
        </p:nvGrpSpPr>
        <p:grpSpPr bwMode="auto">
          <a:xfrm>
            <a:off x="765101" y="1347614"/>
            <a:ext cx="3086100" cy="1740693"/>
            <a:chOff x="1067" y="994"/>
            <a:chExt cx="2592" cy="1462"/>
          </a:xfrm>
        </p:grpSpPr>
        <p:sp>
          <p:nvSpPr>
            <p:cNvPr id="5" name="Rectangle 4"/>
            <p:cNvSpPr>
              <a:spLocks noChangeArrowheads="1"/>
            </p:cNvSpPr>
            <p:nvPr/>
          </p:nvSpPr>
          <p:spPr bwMode="auto">
            <a:xfrm>
              <a:off x="1067" y="994"/>
              <a:ext cx="1488" cy="19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course</a:t>
              </a:r>
              <a:endParaRPr kumimoji="0" lang="en-US" altLang="zh-CN" sz="1350" i="1">
                <a:solidFill>
                  <a:srgbClr val="000000"/>
                </a:solidFill>
                <a:ea typeface="宋体" panose="02010600030101010101" pitchFamily="2" charset="-122"/>
              </a:endParaRPr>
            </a:p>
          </p:txBody>
        </p:sp>
        <p:sp>
          <p:nvSpPr>
            <p:cNvPr id="6" name="Rectangle 5"/>
            <p:cNvSpPr>
              <a:spLocks noChangeArrowheads="1"/>
            </p:cNvSpPr>
            <p:nvPr/>
          </p:nvSpPr>
          <p:spPr bwMode="auto">
            <a:xfrm>
              <a:off x="2555" y="994"/>
              <a:ext cx="1104" cy="19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teacher</a:t>
              </a:r>
              <a:endParaRPr kumimoji="0" lang="en-US" altLang="zh-CN" sz="1350" i="1">
                <a:solidFill>
                  <a:srgbClr val="000000"/>
                </a:solidFill>
                <a:ea typeface="宋体" panose="02010600030101010101" pitchFamily="2" charset="-122"/>
              </a:endParaRPr>
            </a:p>
          </p:txBody>
        </p:sp>
        <p:sp>
          <p:nvSpPr>
            <p:cNvPr id="7" name="Rectangle 6"/>
            <p:cNvSpPr>
              <a:spLocks noChangeArrowheads="1"/>
            </p:cNvSpPr>
            <p:nvPr/>
          </p:nvSpPr>
          <p:spPr bwMode="auto">
            <a:xfrm>
              <a:off x="1067" y="1234"/>
              <a:ext cx="1488" cy="91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endParaRPr kumimoji="0" lang="en-US" altLang="zh-CN" sz="1350" dirty="0">
                <a:solidFill>
                  <a:srgbClr val="000000"/>
                </a:solidFill>
                <a:ea typeface="宋体" panose="02010600030101010101" pitchFamily="2" charset="-122"/>
              </a:endParaRP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endParaRPr kumimoji="0" lang="en-US" altLang="zh-CN" sz="1350" dirty="0">
                <a:solidFill>
                  <a:srgbClr val="000000"/>
                </a:solidFill>
                <a:ea typeface="宋体" panose="02010600030101010101" pitchFamily="2" charset="-122"/>
              </a:endParaRP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database</a:t>
              </a:r>
              <a:endParaRPr kumimoji="0" lang="en-US" altLang="zh-CN" sz="1350" dirty="0">
                <a:solidFill>
                  <a:srgbClr val="000000"/>
                </a:solidFill>
                <a:ea typeface="宋体" panose="02010600030101010101" pitchFamily="2" charset="-122"/>
              </a:endParaRP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operating systems</a:t>
              </a:r>
              <a:endParaRPr kumimoji="0" lang="en-US" altLang="zh-CN" sz="1350" dirty="0">
                <a:solidFill>
                  <a:srgbClr val="000000"/>
                </a:solidFill>
                <a:ea typeface="宋体" panose="02010600030101010101" pitchFamily="2" charset="-122"/>
              </a:endParaRPr>
            </a:p>
            <a:p>
              <a:pPr defTabSz="685800" eaLnBrk="0" hangingPunct="0">
                <a:spcBef>
                  <a:spcPct val="0"/>
                </a:spcBef>
                <a:buClrTx/>
                <a:buSzTx/>
                <a:buNone/>
              </a:pPr>
              <a:r>
                <a:rPr kumimoji="0" lang="en-US" altLang="zh-CN" sz="1350" dirty="0">
                  <a:solidFill>
                    <a:srgbClr val="000000"/>
                  </a:solidFill>
                  <a:ea typeface="宋体" panose="02010600030101010101" pitchFamily="2" charset="-122"/>
                </a:rPr>
                <a:t>operating systems</a:t>
              </a:r>
              <a:endParaRPr kumimoji="0" lang="en-US" altLang="zh-CN" sz="1350" dirty="0">
                <a:solidFill>
                  <a:srgbClr val="000000"/>
                </a:solidFill>
                <a:ea typeface="宋体" panose="02010600030101010101" pitchFamily="2" charset="-122"/>
              </a:endParaRPr>
            </a:p>
          </p:txBody>
        </p:sp>
        <p:sp>
          <p:nvSpPr>
            <p:cNvPr id="8" name="Rectangle 7"/>
            <p:cNvSpPr>
              <a:spLocks noChangeArrowheads="1"/>
            </p:cNvSpPr>
            <p:nvPr/>
          </p:nvSpPr>
          <p:spPr bwMode="auto">
            <a:xfrm>
              <a:off x="2555" y="1234"/>
              <a:ext cx="1104" cy="91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Avi</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Hank</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Sudarshan</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Avi </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Jim</a:t>
              </a:r>
              <a:endParaRPr kumimoji="0" lang="en-US" altLang="zh-CN" sz="1350">
                <a:solidFill>
                  <a:srgbClr val="000000"/>
                </a:solidFill>
                <a:ea typeface="宋体" panose="02010600030101010101" pitchFamily="2" charset="-122"/>
              </a:endParaRPr>
            </a:p>
          </p:txBody>
        </p:sp>
        <p:sp>
          <p:nvSpPr>
            <p:cNvPr id="9" name="Text Box 8"/>
            <p:cNvSpPr txBox="1">
              <a:spLocks noChangeArrowheads="1"/>
            </p:cNvSpPr>
            <p:nvPr/>
          </p:nvSpPr>
          <p:spPr bwMode="auto">
            <a:xfrm>
              <a:off x="2087" y="2172"/>
              <a:ext cx="797"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00" b="1" i="1">
                  <a:solidFill>
                    <a:srgbClr val="1F07CF"/>
                  </a:solidFill>
                  <a:ea typeface="宋体" panose="02010600030101010101" pitchFamily="2" charset="-122"/>
                </a:rPr>
                <a:t>teaches</a:t>
              </a:r>
              <a:endParaRPr kumimoji="0" lang="en-US" altLang="zh-CN" sz="1600" b="1" i="1">
                <a:solidFill>
                  <a:srgbClr val="1F07CF"/>
                </a:solidFill>
                <a:ea typeface="宋体" panose="02010600030101010101" pitchFamily="2" charset="-122"/>
              </a:endParaRPr>
            </a:p>
          </p:txBody>
        </p:sp>
      </p:grpSp>
      <p:grpSp>
        <p:nvGrpSpPr>
          <p:cNvPr id="10" name="Group 18"/>
          <p:cNvGrpSpPr/>
          <p:nvPr/>
        </p:nvGrpSpPr>
        <p:grpSpPr bwMode="auto">
          <a:xfrm>
            <a:off x="755576" y="3210992"/>
            <a:ext cx="3086100" cy="1448990"/>
            <a:chOff x="1115" y="2434"/>
            <a:chExt cx="2592" cy="1217"/>
          </a:xfrm>
        </p:grpSpPr>
        <p:sp>
          <p:nvSpPr>
            <p:cNvPr id="11" name="Rectangle 9"/>
            <p:cNvSpPr>
              <a:spLocks noChangeArrowheads="1"/>
            </p:cNvSpPr>
            <p:nvPr/>
          </p:nvSpPr>
          <p:spPr bwMode="auto">
            <a:xfrm>
              <a:off x="1115" y="2434"/>
              <a:ext cx="1488" cy="19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course</a:t>
              </a:r>
              <a:endParaRPr kumimoji="0" lang="en-US" altLang="zh-CN" sz="1350" i="1">
                <a:solidFill>
                  <a:srgbClr val="000000"/>
                </a:solidFill>
                <a:ea typeface="宋体" panose="02010600030101010101" pitchFamily="2" charset="-122"/>
              </a:endParaRPr>
            </a:p>
          </p:txBody>
        </p:sp>
        <p:sp>
          <p:nvSpPr>
            <p:cNvPr id="12" name="Rectangle 10"/>
            <p:cNvSpPr>
              <a:spLocks noChangeArrowheads="1"/>
            </p:cNvSpPr>
            <p:nvPr/>
          </p:nvSpPr>
          <p:spPr bwMode="auto">
            <a:xfrm>
              <a:off x="2603" y="2434"/>
              <a:ext cx="1104" cy="192"/>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i="1">
                  <a:solidFill>
                    <a:srgbClr val="000000"/>
                  </a:solidFill>
                  <a:ea typeface="宋体" panose="02010600030101010101" pitchFamily="2" charset="-122"/>
                </a:rPr>
                <a:t>book</a:t>
              </a:r>
              <a:endParaRPr kumimoji="0" lang="en-US" altLang="zh-CN" sz="1350" i="1">
                <a:solidFill>
                  <a:srgbClr val="000000"/>
                </a:solidFill>
                <a:ea typeface="宋体" panose="02010600030101010101" pitchFamily="2" charset="-122"/>
              </a:endParaRPr>
            </a:p>
          </p:txBody>
        </p:sp>
        <p:sp>
          <p:nvSpPr>
            <p:cNvPr id="13" name="Rectangle 11"/>
            <p:cNvSpPr>
              <a:spLocks noChangeArrowheads="1"/>
            </p:cNvSpPr>
            <p:nvPr/>
          </p:nvSpPr>
          <p:spPr bwMode="auto">
            <a:xfrm>
              <a:off x="1115" y="2674"/>
              <a:ext cx="1488" cy="720"/>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database</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database</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operating systems</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operating systems</a:t>
              </a:r>
              <a:endParaRPr kumimoji="0" lang="en-US" altLang="zh-CN" sz="1350">
                <a:solidFill>
                  <a:srgbClr val="000000"/>
                </a:solidFill>
                <a:ea typeface="宋体" panose="02010600030101010101" pitchFamily="2" charset="-122"/>
              </a:endParaRPr>
            </a:p>
          </p:txBody>
        </p:sp>
        <p:sp>
          <p:nvSpPr>
            <p:cNvPr id="14" name="Rectangle 12"/>
            <p:cNvSpPr>
              <a:spLocks noChangeArrowheads="1"/>
            </p:cNvSpPr>
            <p:nvPr/>
          </p:nvSpPr>
          <p:spPr bwMode="auto">
            <a:xfrm>
              <a:off x="2603" y="2674"/>
              <a:ext cx="1104" cy="720"/>
            </a:xfrm>
            <a:prstGeom prst="rect">
              <a:avLst/>
            </a:prstGeom>
            <a:solidFill>
              <a:schemeClr val="bg1"/>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350">
                  <a:solidFill>
                    <a:srgbClr val="000000"/>
                  </a:solidFill>
                  <a:ea typeface="宋体" panose="02010600030101010101" pitchFamily="2" charset="-122"/>
                </a:rPr>
                <a:t>DB Concepts</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Ullman</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OS Concepts</a:t>
              </a:r>
              <a:endParaRPr kumimoji="0" lang="en-US" altLang="zh-CN" sz="1350">
                <a:solidFill>
                  <a:srgbClr val="000000"/>
                </a:solidFill>
                <a:ea typeface="宋体" panose="02010600030101010101" pitchFamily="2" charset="-122"/>
              </a:endParaRPr>
            </a:p>
            <a:p>
              <a:pPr defTabSz="685800" eaLnBrk="0" hangingPunct="0">
                <a:spcBef>
                  <a:spcPct val="0"/>
                </a:spcBef>
                <a:buClrTx/>
                <a:buSzTx/>
                <a:buNone/>
              </a:pPr>
              <a:r>
                <a:rPr kumimoji="0" lang="en-US" altLang="zh-CN" sz="1350">
                  <a:solidFill>
                    <a:srgbClr val="000000"/>
                  </a:solidFill>
                  <a:ea typeface="宋体" panose="02010600030101010101" pitchFamily="2" charset="-122"/>
                </a:rPr>
                <a:t>Shaw</a:t>
              </a:r>
              <a:endParaRPr kumimoji="0" lang="en-US" altLang="zh-CN" sz="1350">
                <a:solidFill>
                  <a:srgbClr val="000000"/>
                </a:solidFill>
                <a:ea typeface="宋体" panose="02010600030101010101" pitchFamily="2" charset="-122"/>
              </a:endParaRPr>
            </a:p>
          </p:txBody>
        </p:sp>
        <p:sp>
          <p:nvSpPr>
            <p:cNvPr id="15" name="Text Box 13"/>
            <p:cNvSpPr txBox="1">
              <a:spLocks noChangeArrowheads="1"/>
            </p:cNvSpPr>
            <p:nvPr/>
          </p:nvSpPr>
          <p:spPr bwMode="auto">
            <a:xfrm>
              <a:off x="2271" y="3367"/>
              <a:ext cx="51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00" b="1" i="1">
                  <a:solidFill>
                    <a:srgbClr val="1F07CF"/>
                  </a:solidFill>
                  <a:ea typeface="宋体" panose="02010600030101010101" pitchFamily="2" charset="-122"/>
                </a:rPr>
                <a:t>text</a:t>
              </a:r>
              <a:endParaRPr kumimoji="0" lang="en-US" altLang="zh-CN" sz="1600" b="1" i="1">
                <a:solidFill>
                  <a:srgbClr val="1F07CF"/>
                </a:solidFill>
                <a:ea typeface="宋体" panose="02010600030101010101" pitchFamily="2" charset="-122"/>
              </a:endParaRPr>
            </a:p>
          </p:txBody>
        </p:sp>
      </p:grpSp>
      <p:sp>
        <p:nvSpPr>
          <p:cNvPr id="16" name="Rectangle 14"/>
          <p:cNvSpPr>
            <a:spLocks noChangeArrowheads="1"/>
          </p:cNvSpPr>
          <p:nvPr/>
        </p:nvSpPr>
        <p:spPr bwMode="auto">
          <a:xfrm>
            <a:off x="3995936" y="2763862"/>
            <a:ext cx="4896543" cy="31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500" b="1">
                <a:solidFill>
                  <a:srgbClr val="FF0000"/>
                </a:solidFill>
                <a:ea typeface="宋体" panose="02010600030101010101" pitchFamily="2" charset="-122"/>
              </a:rPr>
              <a:t>We shall see that these two relations are in 4NF</a:t>
            </a:r>
            <a:endParaRPr kumimoji="0" lang="en-US" altLang="zh-CN" sz="1500" b="1">
              <a:solidFill>
                <a:srgbClr val="FF0000"/>
              </a:solidFill>
              <a:ea typeface="宋体" panose="02010600030101010101" pitchFamily="2" charset="-122"/>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Multivalued Dependencies (MVDs)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000" dirty="0">
                    <a:latin typeface="Comic Sans MS" panose="030F0702030302020204" pitchFamily="66" charset="0"/>
                  </a:rPr>
                  <a:t>Let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be a relation schema and let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𝑹</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and </a:t>
                </a:r>
                <a14:m>
                  <m:oMath xmlns:m="http://schemas.openxmlformats.org/officeDocument/2006/math">
                    <m:r>
                      <a:rPr lang="zh-CN" altLang="en-US" sz="2000" b="1" i="1" smtClean="0">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 The </a:t>
                </a:r>
                <a:r>
                  <a:rPr lang="en-US" altLang="zh-CN" sz="2000" b="1" dirty="0">
                    <a:solidFill>
                      <a:srgbClr val="FF0000"/>
                    </a:solidFill>
                    <a:latin typeface="Comic Sans MS" panose="030F0702030302020204" pitchFamily="66" charset="0"/>
                  </a:rPr>
                  <a:t>multivalued dependency </a:t>
                </a:r>
                <a:endParaRPr lang="en-US" altLang="zh-CN" sz="2000" b="1" dirty="0">
                  <a:solidFill>
                    <a:srgbClr val="FF0000"/>
                  </a:solidFill>
                  <a:latin typeface="Comic Sans MS" panose="030F0702030302020204" pitchFamily="66" charset="0"/>
                </a:endParaRPr>
              </a:p>
              <a:p>
                <a:pPr marL="0" indent="0">
                  <a:buNone/>
                </a:pPr>
                <a14:m>
                  <m:oMathPara xmlns:m="http://schemas.openxmlformats.org/officeDocument/2006/math">
                    <m:oMathParaPr>
                      <m:jc m:val="centerGroup"/>
                    </m:oMathParaPr>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m:oMathPara>
                </a14:m>
                <a:endParaRPr lang="en-US" altLang="zh-CN" sz="2000" b="1" dirty="0">
                  <a:solidFill>
                    <a:srgbClr val="FF0000"/>
                  </a:solidFill>
                  <a:latin typeface="Comic Sans MS" panose="030F0702030302020204" pitchFamily="66" charset="0"/>
                </a:endParaRPr>
              </a:p>
              <a:p>
                <a:pPr marL="457200" lvl="1" indent="0">
                  <a:buNone/>
                </a:pPr>
                <a:r>
                  <a:rPr lang="en-US" altLang="zh-CN" sz="1800" dirty="0">
                    <a:latin typeface="Comic Sans MS" panose="030F0702030302020204" pitchFamily="66" charset="0"/>
                  </a:rPr>
                  <a:t>holds on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if in any legal relation </a:t>
                </a:r>
                <a:r>
                  <a:rPr lang="en-US" altLang="zh-CN" sz="1800" b="1" dirty="0">
                    <a:solidFill>
                      <a:srgbClr val="1F07CF"/>
                    </a:solidFill>
                    <a:latin typeface="Comic Sans MS" panose="030F0702030302020204" pitchFamily="66" charset="0"/>
                  </a:rPr>
                  <a:t>r(R), </a:t>
                </a:r>
                <a:r>
                  <a:rPr lang="en-US" altLang="zh-CN" sz="1800" dirty="0">
                    <a:latin typeface="Comic Sans MS" panose="030F0702030302020204" pitchFamily="66" charset="0"/>
                  </a:rPr>
                  <a:t>for all pairs for tuples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oMath>
                </a14:m>
                <a:r>
                  <a:rPr lang="en-US" altLang="zh-CN" sz="1800" dirty="0">
                    <a:latin typeface="Comic Sans MS" panose="030F0702030302020204" pitchFamily="66" charset="0"/>
                  </a:rPr>
                  <a:t> 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𝟐</m:t>
                        </m:r>
                      </m:sub>
                    </m:sSub>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in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such that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𝟏</m:t>
                        </m:r>
                      </m:sub>
                    </m:sSub>
                    <m:d>
                      <m:dPr>
                        <m:begChr m:val="["/>
                        <m:endChr m:val="]"/>
                        <m:ctrlPr>
                          <a:rPr lang="en-US" altLang="zh-CN" sz="1800" b="1" i="1" smtClean="0">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𝜶</m:t>
                        </m:r>
                      </m:e>
                    </m:d>
                    <m:r>
                      <a:rPr lang="en-US" altLang="zh-CN"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𝜶</m:t>
                    </m:r>
                    <m:r>
                      <a:rPr lang="en-US" altLang="zh-CN" sz="1800" b="1" i="1" smtClean="0">
                        <a:solidFill>
                          <a:srgbClr val="1F07CF"/>
                        </a:solidFill>
                        <a:latin typeface="Cambria Math" panose="02040503050406030204" pitchFamily="18" charset="0"/>
                      </a:rPr>
                      <m:t>]</m:t>
                    </m:r>
                  </m:oMath>
                </a14:m>
                <a:r>
                  <a:rPr lang="en-US" altLang="zh-CN" sz="1800" dirty="0">
                    <a:latin typeface="Comic Sans MS" panose="030F0702030302020204" pitchFamily="66" charset="0"/>
                  </a:rPr>
                  <a:t>, there exist tuples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oMath>
                </a14:m>
                <a:r>
                  <a:rPr lang="en-US" altLang="zh-CN" sz="1800" dirty="0">
                    <a:latin typeface="Comic Sans MS" panose="030F0702030302020204" pitchFamily="66" charset="0"/>
                  </a:rPr>
                  <a:t> in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such that: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𝟏</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𝜶</m:t>
                        </m:r>
                      </m:e>
                    </m:d>
                  </m:oMath>
                </a14:m>
                <a:endParaRPr lang="en-US" altLang="zh-CN" sz="1800" b="1" i="1" dirty="0">
                  <a:latin typeface="Comic Sans MS" panose="030F0702030302020204"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d>
                        <m:dPr>
                          <m:begChr m:val="["/>
                          <m:endChr m:val="]"/>
                          <m:ctrlPr>
                            <a:rPr lang="en-US" altLang="zh-CN" sz="1800" b="1" i="1" smtClean="0">
                              <a:solidFill>
                                <a:srgbClr val="1F07CF"/>
                              </a:solidFill>
                              <a:latin typeface="Cambria Math" panose="02040503050406030204" pitchFamily="18" charset="0"/>
                            </a:rPr>
                          </m:ctrlPr>
                        </m:dPr>
                        <m:e>
                          <m:r>
                            <a:rPr lang="zh-CN" altLang="en-US" sz="1800" b="1" i="1" smtClean="0">
                              <a:solidFill>
                                <a:srgbClr val="1F07CF"/>
                              </a:solidFill>
                              <a:latin typeface="Cambria Math" panose="02040503050406030204" pitchFamily="18" charset="0"/>
                            </a:rPr>
                            <m:t>𝜷</m:t>
                          </m:r>
                        </m:e>
                      </m:d>
                    </m:oMath>
                  </m:oMathPara>
                </a14:m>
                <a:endParaRPr lang="en-US" altLang="zh-CN" sz="1800" b="1" dirty="0">
                  <a:solidFill>
                    <a:srgbClr val="1F07CF"/>
                  </a:solidFill>
                  <a:latin typeface="Comic Sans MS" panose="030F0702030302020204"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𝟑</m:t>
                          </m:r>
                        </m:sub>
                      </m:sSub>
                      <m:d>
                        <m:dPr>
                          <m:begChr m:val="["/>
                          <m:endChr m:val="]"/>
                          <m:ctrlPr>
                            <a:rPr lang="en-US" altLang="zh-CN" sz="1800" b="1" i="1">
                              <a:solidFill>
                                <a:srgbClr val="1F07CF"/>
                              </a:solidFill>
                              <a:latin typeface="Cambria Math" panose="02040503050406030204" pitchFamily="18" charset="0"/>
                            </a:rPr>
                          </m:ctrlPr>
                        </m:dPr>
                        <m:e>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anose="030F0702030302020204"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anose="030F0702030302020204" pitchFamily="66" charset="0"/>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𝟒</m:t>
                          </m:r>
                        </m:sub>
                      </m:sSub>
                      <m:d>
                        <m:dPr>
                          <m:begChr m:val="["/>
                          <m:endChr m:val="]"/>
                          <m:ctrlPr>
                            <a:rPr lang="en-US" altLang="zh-CN" sz="1800" b="1" i="1">
                              <a:solidFill>
                                <a:srgbClr val="1F07CF"/>
                              </a:solidFill>
                              <a:latin typeface="Cambria Math" panose="02040503050406030204" pitchFamily="18" charset="0"/>
                            </a:rPr>
                          </m:ctrlPr>
                        </m:dPr>
                        <m:e>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e>
                      </m:d>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𝒕</m:t>
                          </m:r>
                        </m:e>
                        <m:sub>
                          <m:r>
                            <a:rPr lang="en-US" altLang="zh-CN" sz="1800" b="1" i="1" smtClean="0">
                              <a:solidFill>
                                <a:srgbClr val="1F07CF"/>
                              </a:solidFill>
                              <a:latin typeface="Cambria Math" panose="02040503050406030204" pitchFamily="18" charset="0"/>
                            </a:rPr>
                            <m:t>𝟏</m:t>
                          </m:r>
                        </m:sub>
                      </m:sSub>
                      <m:r>
                        <a:rPr lang="en-US" altLang="zh-CN" sz="1800" b="1" i="1">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r>
                        <a:rPr lang="en-US" altLang="zh-CN" sz="1800" b="1" i="1">
                          <a:solidFill>
                            <a:srgbClr val="1F07CF"/>
                          </a:solidFill>
                          <a:latin typeface="Cambria Math" panose="02040503050406030204" pitchFamily="18" charset="0"/>
                        </a:rPr>
                        <m:t>]</m:t>
                      </m:r>
                    </m:oMath>
                  </m:oMathPara>
                </a14:m>
                <a:endParaRPr lang="en-US" altLang="zh-CN" sz="1800" b="1" dirty="0">
                  <a:solidFill>
                    <a:srgbClr val="1F07CF"/>
                  </a:solidFill>
                  <a:latin typeface="Comic Sans MS" panose="030F0702030302020204" pitchFamily="66" charset="0"/>
                </a:endParaRPr>
              </a:p>
              <a:p>
                <a:pPr marL="0" indent="0">
                  <a:buNone/>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10"/>
                </a:stretch>
              </a:blipFill>
            </p:spPr>
            <p:txBody>
              <a:bodyPr/>
              <a:lstStyle/>
              <a:p>
                <a:r>
                  <a:rPr lang="zh-CN" altLang="en-US">
                    <a:noFill/>
                  </a:rPr>
                  <a:t> </a:t>
                </a:r>
              </a:p>
            </p:txBody>
          </p:sp>
        </mc:Fallback>
      </mc:AlternateContent>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400"/>
              </a:spcBef>
            </a:pPr>
            <a:r>
              <a:rPr lang="en-US" altLang="zh-CN" sz="2000" b="1" dirty="0">
                <a:latin typeface="Comic Sans MS" panose="030F0702030302020204" pitchFamily="66" charset="0"/>
              </a:rPr>
              <a:t>Features of Good Relational Designs</a:t>
            </a:r>
            <a:endParaRPr lang="en-US" altLang="zh-CN" sz="2000" b="1"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Dependency</a:t>
            </a:r>
            <a:r>
              <a:rPr lang="zh-CN" altLang="en-US" sz="2000" b="1">
                <a:solidFill>
                  <a:srgbClr val="FF0000"/>
                </a:solidFill>
                <a:latin typeface="Comic Sans MS" panose="030F0702030302020204" pitchFamily="66" charset="0"/>
              </a:rPr>
              <a:t>（函数依赖）</a:t>
            </a:r>
            <a:endParaRPr lang="en-US" altLang="zh-CN" sz="2000" b="1" dirty="0">
              <a:solidFill>
                <a:srgbClr val="FF0000"/>
              </a:solidFill>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Decomposition </a:t>
            </a:r>
            <a:r>
              <a:rPr lang="en-US" altLang="zh-CN" b="1" dirty="0">
                <a:solidFill>
                  <a:srgbClr val="FF0000"/>
                </a:solidFill>
                <a:latin typeface="Comic Sans MS" panose="030F0702030302020204" pitchFamily="66" charset="0"/>
              </a:rPr>
              <a:t>using functional dependency</a:t>
            </a:r>
            <a:endParaRPr lang="en-US" altLang="zh-CN"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dependency</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b="1" dirty="0">
                <a:latin typeface="Comic Sans MS" panose="030F0702030302020204" pitchFamily="66" charset="0"/>
              </a:rPr>
              <a:t>Normalization &amp; Normal Forms (</a:t>
            </a:r>
            <a:r>
              <a:rPr lang="zh-CN" altLang="en-US" sz="2000" b="1" dirty="0">
                <a:latin typeface="Comic Sans MS" panose="030F0702030302020204" pitchFamily="66" charset="0"/>
              </a:rPr>
              <a:t>范式</a:t>
            </a:r>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Multivalued Dependencies</a:t>
            </a:r>
            <a:r>
              <a:rPr lang="zh-CN" altLang="en-US"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Database Design Process</a:t>
            </a:r>
            <a:endParaRPr lang="en-US" altLang="zh-CN" sz="2000" b="1" dirty="0">
              <a:latin typeface="Comic Sans MS" panose="030F0702030302020204" pitchFamily="66" charset="0"/>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MVD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2000" dirty="0">
                    <a:latin typeface="Comic Sans MS" panose="030F0702030302020204" pitchFamily="66" charset="0"/>
                  </a:rPr>
                  <a:t>Tabular representation of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endParaRPr lang="en-US" altLang="zh-CN" sz="2000" b="1" dirty="0">
                  <a:solidFill>
                    <a:srgbClr val="FF0000"/>
                  </a:solidFill>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10"/>
                </a:stretch>
              </a:blipFill>
            </p:spPr>
            <p:txBody>
              <a:bodyPr/>
              <a:lstStyle/>
              <a:p>
                <a:r>
                  <a:rPr lang="zh-CN" altLang="en-US">
                    <a:noFill/>
                  </a:rPr>
                  <a:t> </a:t>
                </a:r>
              </a:p>
            </p:txBody>
          </p:sp>
        </mc:Fallback>
      </mc:AlternateContent>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l="1608" t="26994" b="26076"/>
          <a:stretch>
            <a:fillRect/>
          </a:stretch>
        </p:blipFill>
        <p:spPr bwMode="auto">
          <a:xfrm>
            <a:off x="1993106" y="1634729"/>
            <a:ext cx="5135166" cy="183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5" name="Line 25"/>
          <p:cNvSpPr>
            <a:spLocks noChangeShapeType="1"/>
          </p:cNvSpPr>
          <p:nvPr/>
        </p:nvSpPr>
        <p:spPr bwMode="auto">
          <a:xfrm>
            <a:off x="2651522" y="2141935"/>
            <a:ext cx="0" cy="1117997"/>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1" i="0" u="none" strike="noStrike" kern="0" cap="none" spc="0" normalizeH="0" baseline="0" noProof="0">
              <a:ln>
                <a:noFill/>
              </a:ln>
              <a:solidFill>
                <a:srgbClr val="000000"/>
              </a:solidFill>
              <a:effectLst/>
              <a:uLnTx/>
              <a:uFillTx/>
              <a:latin typeface="Helvetica" pitchFamily="34" charset="0"/>
              <a:ea typeface="+mn-ea"/>
            </a:endParaRPr>
          </a:p>
        </p:txBody>
      </p:sp>
      <p:sp>
        <p:nvSpPr>
          <p:cNvPr id="6" name="Freeform 27"/>
          <p:cNvSpPr/>
          <p:nvPr/>
        </p:nvSpPr>
        <p:spPr bwMode="auto">
          <a:xfrm>
            <a:off x="3767137" y="2183607"/>
            <a:ext cx="234554" cy="675085"/>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a typeface="+mn-ea"/>
            </a:endParaRPr>
          </a:p>
        </p:txBody>
      </p:sp>
      <p:sp>
        <p:nvSpPr>
          <p:cNvPr id="7" name="Freeform 28"/>
          <p:cNvSpPr/>
          <p:nvPr/>
        </p:nvSpPr>
        <p:spPr bwMode="auto">
          <a:xfrm>
            <a:off x="3789760" y="2527697"/>
            <a:ext cx="255984" cy="675084"/>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a typeface="+mn-ea"/>
            </a:endParaRPr>
          </a:p>
        </p:txBody>
      </p:sp>
      <p:sp>
        <p:nvSpPr>
          <p:cNvPr id="8" name="Freeform 29"/>
          <p:cNvSpPr/>
          <p:nvPr/>
        </p:nvSpPr>
        <p:spPr bwMode="auto">
          <a:xfrm flipH="1">
            <a:off x="6805612" y="2451497"/>
            <a:ext cx="196454" cy="570309"/>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CC0099"/>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a typeface="+mn-ea"/>
            </a:endParaRPr>
          </a:p>
        </p:txBody>
      </p:sp>
      <p:sp>
        <p:nvSpPr>
          <p:cNvPr id="9" name="Freeform 30"/>
          <p:cNvSpPr/>
          <p:nvPr/>
        </p:nvSpPr>
        <p:spPr bwMode="auto">
          <a:xfrm>
            <a:off x="5406629" y="2187179"/>
            <a:ext cx="183356" cy="1159669"/>
          </a:xfrm>
          <a:custGeom>
            <a:avLst/>
            <a:gdLst>
              <a:gd name="T0" fmla="*/ 2147483646 w 135"/>
              <a:gd name="T1" fmla="*/ 0 h 567"/>
              <a:gd name="T2" fmla="*/ 2147483646 w 135"/>
              <a:gd name="T3" fmla="*/ 2147483646 h 567"/>
              <a:gd name="T4" fmla="*/ 2147483646 w 135"/>
              <a:gd name="T5" fmla="*/ 2147483646 h 567"/>
              <a:gd name="T6" fmla="*/ 0 60000 65536"/>
              <a:gd name="T7" fmla="*/ 0 60000 65536"/>
              <a:gd name="T8" fmla="*/ 0 60000 65536"/>
              <a:gd name="T9" fmla="*/ 0 w 135"/>
              <a:gd name="T10" fmla="*/ 0 h 567"/>
              <a:gd name="T11" fmla="*/ 135 w 135"/>
              <a:gd name="T12" fmla="*/ 567 h 567"/>
            </a:gdLst>
            <a:ahLst/>
            <a:cxnLst>
              <a:cxn ang="T6">
                <a:pos x="T0" y="T1"/>
              </a:cxn>
              <a:cxn ang="T7">
                <a:pos x="T2" y="T3"/>
              </a:cxn>
              <a:cxn ang="T8">
                <a:pos x="T4" y="T5"/>
              </a:cxn>
            </a:cxnLst>
            <a:rect l="T9" t="T10" r="T11" b="T12"/>
            <a:pathLst>
              <a:path w="135" h="567">
                <a:moveTo>
                  <a:pt x="118" y="0"/>
                </a:moveTo>
                <a:cubicBezTo>
                  <a:pt x="59" y="81"/>
                  <a:pt x="0" y="163"/>
                  <a:pt x="3" y="257"/>
                </a:cubicBezTo>
                <a:cubicBezTo>
                  <a:pt x="6" y="351"/>
                  <a:pt x="112" y="514"/>
                  <a:pt x="135" y="567"/>
                </a:cubicBezTo>
              </a:path>
            </a:pathLst>
          </a:custGeom>
          <a:noFill/>
          <a:ln w="38100">
            <a:solidFill>
              <a:srgbClr val="CC0099"/>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a typeface="+mn-ea"/>
            </a:endParaRPr>
          </a:p>
        </p:txBody>
      </p:sp>
      <p:sp>
        <p:nvSpPr>
          <p:cNvPr id="10" name="TextBox 1"/>
          <p:cNvSpPr txBox="1">
            <a:spLocks noChangeArrowheads="1"/>
          </p:cNvSpPr>
          <p:nvPr/>
        </p:nvSpPr>
        <p:spPr bwMode="auto">
          <a:xfrm>
            <a:off x="827584" y="3791315"/>
            <a:ext cx="7776864"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ts val="600"/>
              </a:spcBef>
              <a:buClrTx/>
              <a:buSzTx/>
              <a:buFont typeface="Wingdings" panose="05000000000000000000" pitchFamily="2" charset="2"/>
              <a:buNone/>
            </a:pPr>
            <a:r>
              <a:rPr kumimoji="0" lang="en-US" altLang="zh-CN" sz="1600" b="1" dirty="0">
                <a:solidFill>
                  <a:srgbClr val="1F07CF"/>
                </a:solidFill>
                <a:ea typeface="宋体" panose="02010600030101010101" pitchFamily="2" charset="-122"/>
              </a:rPr>
              <a:t>Functional dependencies: </a:t>
            </a:r>
            <a:r>
              <a:rPr kumimoji="0" lang="en-US" altLang="zh-CN" sz="1600" dirty="0">
                <a:ea typeface="宋体" panose="02010600030101010101" pitchFamily="2" charset="-122"/>
              </a:rPr>
              <a:t>equality-generating dependencies </a:t>
            </a:r>
            <a:r>
              <a:rPr kumimoji="0" lang="zh-CN" altLang="en-US" sz="1600" dirty="0">
                <a:ea typeface="宋体" panose="02010600030101010101" pitchFamily="2" charset="-122"/>
              </a:rPr>
              <a:t>相等产生依赖</a:t>
            </a:r>
            <a:endParaRPr kumimoji="0" lang="en-US" altLang="zh-CN" sz="1600" dirty="0">
              <a:ea typeface="宋体" panose="02010600030101010101" pitchFamily="2" charset="-122"/>
            </a:endParaRPr>
          </a:p>
          <a:p>
            <a:pPr defTabSz="685800" eaLnBrk="0" hangingPunct="0">
              <a:spcBef>
                <a:spcPts val="600"/>
              </a:spcBef>
              <a:buClrTx/>
              <a:buSzTx/>
              <a:buFont typeface="Wingdings" panose="05000000000000000000" pitchFamily="2" charset="2"/>
              <a:buNone/>
            </a:pPr>
            <a:r>
              <a:rPr kumimoji="0" lang="en-US" altLang="zh-CN" sz="1600" b="1" dirty="0">
                <a:solidFill>
                  <a:srgbClr val="FF0000"/>
                </a:solidFill>
                <a:ea typeface="宋体" panose="02010600030101010101" pitchFamily="2" charset="-122"/>
              </a:rPr>
              <a:t>Multivalued dependencies</a:t>
            </a:r>
            <a:r>
              <a:rPr kumimoji="0" lang="en-US" altLang="zh-CN" sz="1600" b="1" dirty="0">
                <a:ea typeface="宋体" panose="02010600030101010101" pitchFamily="2" charset="-122"/>
              </a:rPr>
              <a:t>: </a:t>
            </a:r>
            <a:r>
              <a:rPr kumimoji="0" lang="en-US" altLang="zh-CN" sz="1600" dirty="0">
                <a:ea typeface="宋体" panose="02010600030101010101" pitchFamily="2" charset="-122"/>
              </a:rPr>
              <a:t>tuple-generating dependencies </a:t>
            </a:r>
            <a:r>
              <a:rPr kumimoji="0" lang="zh-CN" altLang="en-US" sz="1600" dirty="0">
                <a:ea typeface="宋体" panose="02010600030101010101" pitchFamily="2" charset="-122"/>
              </a:rPr>
              <a:t>元组产生依赖</a:t>
            </a:r>
            <a:endParaRPr kumimoji="0" lang="en-US" altLang="zh-CN" sz="1600" dirty="0">
              <a:ea typeface="宋体" panose="02010600030101010101" pitchFamily="2" charset="-122"/>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MVD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9542"/>
                <a:ext cx="8568952" cy="3805070"/>
              </a:xfrm>
            </p:spPr>
            <p:txBody>
              <a:bodyPr/>
              <a:lstStyle/>
              <a:p>
                <a:pPr>
                  <a:lnSpc>
                    <a:spcPct val="150000"/>
                  </a:lnSpc>
                </a:pPr>
                <a:r>
                  <a:rPr lang="en-US" altLang="zh-CN" sz="2000" b="1" dirty="0">
                    <a:latin typeface="Comic Sans MS" panose="030F0702030302020204" pitchFamily="66" charset="0"/>
                  </a:rPr>
                  <a:t>Properties of MVD</a:t>
                </a:r>
                <a:endParaRPr lang="en-US" altLang="zh-CN" sz="2000" b="1" dirty="0">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Symmetry: if X</a:t>
                </a:r>
                <a14:m>
                  <m:oMath xmlns:m="http://schemas.openxmlformats.org/officeDocument/2006/math">
                    <m:r>
                      <a:rPr lang="zh-CN" altLang="en-US" sz="1800" b="1" i="1" smtClean="0">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Y then X</a:t>
                </a:r>
                <a14:m>
                  <m:oMath xmlns:m="http://schemas.openxmlformats.org/officeDocument/2006/math">
                    <m:r>
                      <a:rPr lang="zh-CN" altLang="en-US" sz="1800" b="1" i="1">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Z, here Z=U-X-Y</a:t>
                </a:r>
                <a:endParaRPr lang="en-US" altLang="zh-CN" sz="1800" b="1" dirty="0">
                  <a:solidFill>
                    <a:srgbClr val="1F07CF"/>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Transitivity: if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 Y</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 then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Z-Y</a:t>
                </a:r>
                <a:endParaRPr lang="en-US" altLang="zh-CN" sz="1800" b="1" dirty="0">
                  <a:solidFill>
                    <a:srgbClr val="1F07CF"/>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If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 then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YZ</a:t>
                </a:r>
                <a:endParaRPr lang="en-US" altLang="zh-CN" sz="1800" b="1" dirty="0">
                  <a:solidFill>
                    <a:srgbClr val="1F07CF"/>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If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 then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Y∩Z</a:t>
                </a:r>
                <a:endParaRPr lang="en-US" altLang="zh-CN" sz="1800" b="1" dirty="0">
                  <a:solidFill>
                    <a:srgbClr val="1F07CF"/>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If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 then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Y-Z, X</a:t>
                </a:r>
                <a:r>
                  <a:rPr lang="zh-CN" altLang="en-US" sz="1800" b="1" dirty="0">
                    <a:solidFill>
                      <a:srgbClr val="1F07CF"/>
                    </a:solidFill>
                    <a:latin typeface="Comic Sans MS" panose="030F0702030302020204" pitchFamily="66" charset="0"/>
                  </a:rPr>
                  <a:t>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Z-Y</a:t>
                </a:r>
                <a:endParaRPr lang="en-US" altLang="zh-CN" sz="1800" b="1" dirty="0">
                  <a:solidFill>
                    <a:srgbClr val="1F07CF"/>
                  </a:solidFill>
                  <a:latin typeface="Comic Sans MS" panose="030F0702030302020204" pitchFamily="66" charset="0"/>
                </a:endParaRPr>
              </a:p>
              <a:p>
                <a:pPr lvl="1">
                  <a:lnSpc>
                    <a:spcPct val="150000"/>
                  </a:lnSpc>
                </a:pPr>
                <a:r>
                  <a:rPr lang="en-US" altLang="zh-CN" sz="1800" dirty="0">
                    <a:latin typeface="Comic Sans MS" panose="030F0702030302020204" pitchFamily="66" charset="0"/>
                  </a:rPr>
                  <a:t>…</a:t>
                </a:r>
                <a:endParaRPr lang="en-US" altLang="zh-CN"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9542"/>
                <a:ext cx="8568952" cy="3805070"/>
              </a:xfrm>
              <a:blipFill rotWithShape="1">
                <a:blip r:embed="rId1"/>
                <a:stretch>
                  <a:fillRect l="-1" t="-11" r="4" b="15"/>
                </a:stretch>
              </a:blipFill>
            </p:spPr>
            <p:txBody>
              <a:bodyPr/>
              <a:lstStyle/>
              <a:p>
                <a:r>
                  <a:rPr lang="zh-CN" altLang="en-US">
                    <a:noFill/>
                  </a:rPr>
                  <a:t> </a:t>
                </a:r>
              </a:p>
            </p:txBody>
          </p:sp>
        </mc:Fallback>
      </mc:AlternateContent>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000" dirty="0">
                    <a:latin typeface="Comic Sans MS" panose="030F0702030302020204" pitchFamily="66" charset="0"/>
                  </a:rPr>
                  <a:t>Let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be a relation schema with a set of attributes that are partitioned into 3 nonempty subsets.</a:t>
                </a:r>
                <a:endParaRPr lang="en-US" altLang="zh-CN" sz="2000" dirty="0">
                  <a:latin typeface="Comic Sans MS" panose="030F0702030302020204" pitchFamily="66" charset="0"/>
                </a:endParaRPr>
              </a:p>
              <a:p>
                <a:pPr marL="457200" lvl="1" indent="0">
                  <a:buNone/>
                </a:pPr>
                <a:r>
                  <a:rPr lang="en-US" altLang="zh-CN" sz="1800" dirty="0">
                    <a:latin typeface="Comic Sans MS" panose="030F0702030302020204" pitchFamily="66" charset="0"/>
                  </a:rPr>
                  <a:t>				</a:t>
                </a:r>
                <a:r>
                  <a:rPr lang="en-US" altLang="zh-CN" sz="1800" b="1" dirty="0">
                    <a:solidFill>
                      <a:srgbClr val="1F07CF"/>
                    </a:solidFill>
                    <a:latin typeface="Comic Sans MS" panose="030F0702030302020204" pitchFamily="66" charset="0"/>
                  </a:rPr>
                  <a:t>Y, Z, W</a:t>
                </a:r>
                <a:endParaRPr lang="en-US" altLang="zh-CN" sz="1800" b="1" dirty="0">
                  <a:solidFill>
                    <a:srgbClr val="1F07CF"/>
                  </a:solidFill>
                  <a:latin typeface="Comic Sans MS" panose="030F0702030302020204" pitchFamily="66" charset="0"/>
                </a:endParaRPr>
              </a:p>
              <a:p>
                <a:r>
                  <a:rPr lang="en-US" altLang="zh-CN" sz="2000" dirty="0">
                    <a:latin typeface="Comic Sans MS" panose="030F0702030302020204" pitchFamily="66" charset="0"/>
                  </a:rPr>
                  <a:t>We say that </a:t>
                </a:r>
                <a:r>
                  <a:rPr lang="en-US" altLang="zh-CN" sz="2000" b="1" dirty="0">
                    <a:solidFill>
                      <a:srgbClr val="1F07CF"/>
                    </a:solidFill>
                    <a:latin typeface="Comic Sans MS" panose="030F0702030302020204" pitchFamily="66" charset="0"/>
                  </a:rPr>
                  <a:t>Y</a:t>
                </a:r>
                <a14:m>
                  <m:oMath xmlns:m="http://schemas.openxmlformats.org/officeDocument/2006/math">
                    <m:r>
                      <a:rPr lang="zh-CN" altLang="en-US" sz="2000" b="1" i="1">
                        <a:solidFill>
                          <a:srgbClr val="1F07CF"/>
                        </a:solidFill>
                        <a:latin typeface="Cambria Math" panose="02040503050406030204" pitchFamily="18" charset="0"/>
                      </a:rPr>
                      <m:t>↠</m:t>
                    </m:r>
                  </m:oMath>
                </a14:m>
                <a:r>
                  <a:rPr lang="en-US" altLang="zh-CN" sz="2000" b="1" dirty="0">
                    <a:solidFill>
                      <a:srgbClr val="1F07CF"/>
                    </a:solidFill>
                    <a:latin typeface="Comic Sans MS" panose="030F0702030302020204" pitchFamily="66" charset="0"/>
                  </a:rPr>
                  <a:t>Z</a:t>
                </a:r>
                <a:r>
                  <a:rPr lang="en-US" altLang="zh-CN" sz="2000" dirty="0">
                    <a:latin typeface="Comic Sans MS" panose="030F0702030302020204" pitchFamily="66" charset="0"/>
                  </a:rPr>
                  <a:t> (</a:t>
                </a:r>
                <a:r>
                  <a:rPr lang="en-US" altLang="zh-CN" sz="2000" b="1" dirty="0">
                    <a:solidFill>
                      <a:srgbClr val="1F07CF"/>
                    </a:solidFill>
                    <a:latin typeface="Comic Sans MS" panose="030F0702030302020204" pitchFamily="66" charset="0"/>
                  </a:rPr>
                  <a:t>Y multi-determines Z</a:t>
                </a:r>
                <a:r>
                  <a:rPr lang="en-US" altLang="zh-CN" sz="2000" dirty="0">
                    <a:latin typeface="Comic Sans MS" panose="030F0702030302020204" pitchFamily="66" charset="0"/>
                  </a:rPr>
                  <a:t>)</a:t>
                </a:r>
                <a:br>
                  <a:rPr lang="en-US" altLang="zh-CN" sz="2000" dirty="0">
                    <a:latin typeface="Comic Sans MS" panose="030F0702030302020204" pitchFamily="66" charset="0"/>
                  </a:rPr>
                </a:br>
                <a:r>
                  <a:rPr lang="en-US" altLang="zh-CN" sz="2000" b="1" dirty="0" err="1">
                    <a:solidFill>
                      <a:srgbClr val="FF0000"/>
                    </a:solidFill>
                    <a:latin typeface="Comic Sans MS" panose="030F0702030302020204" pitchFamily="66" charset="0"/>
                  </a:rPr>
                  <a:t>iff</a:t>
                </a:r>
                <a:r>
                  <a:rPr lang="en-US" altLang="zh-CN" sz="2000" dirty="0">
                    <a:latin typeface="Comic Sans MS" panose="030F0702030302020204" pitchFamily="66" charset="0"/>
                  </a:rPr>
                  <a:t> for all possible relations </a:t>
                </a:r>
                <a:r>
                  <a:rPr lang="en-US" altLang="zh-CN" sz="2000" b="1" dirty="0">
                    <a:solidFill>
                      <a:srgbClr val="1F07CF"/>
                    </a:solidFill>
                    <a:latin typeface="Comic Sans MS" panose="030F0702030302020204" pitchFamily="66" charset="0"/>
                  </a:rPr>
                  <a:t>r(R)</a:t>
                </a:r>
                <a:endParaRPr lang="en-US" altLang="zh-CN" sz="2000" b="1" dirty="0">
                  <a:solidFill>
                    <a:srgbClr val="1F07CF"/>
                  </a:solidFill>
                  <a:latin typeface="Comic Sans MS" panose="030F0702030302020204" pitchFamily="66" charset="0"/>
                </a:endParaRPr>
              </a:p>
              <a:p>
                <a:pPr lvl="1"/>
                <a14:m>
                  <m:oMath xmlns:m="http://schemas.openxmlformats.org/officeDocument/2006/math">
                    <m:r>
                      <a:rPr lang="en-US" altLang="zh-CN" sz="1800" b="1" i="1" dirty="0" smtClean="0">
                        <a:solidFill>
                          <a:srgbClr val="1F07CF"/>
                        </a:solidFill>
                        <a:latin typeface="Cambria Math" panose="02040503050406030204" pitchFamily="18" charset="0"/>
                      </a:rPr>
                      <m:t>&lt;</m:t>
                    </m:r>
                    <m:r>
                      <a:rPr lang="en-US" altLang="zh-CN" sz="1800" b="1" i="1" dirty="0" smtClean="0">
                        <a:solidFill>
                          <a:srgbClr val="1F07CF"/>
                        </a:solidFill>
                        <a:latin typeface="Cambria Math" panose="02040503050406030204" pitchFamily="18" charset="0"/>
                      </a:rPr>
                      <m:t>𝒚</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𝒛</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𝒘</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&gt;</m:t>
                    </m:r>
                    <m:r>
                      <a:rPr lang="en-US" altLang="zh-CN" sz="1800" b="1" i="1" dirty="0" smtClean="0">
                        <a:solidFill>
                          <a:srgbClr val="1F07CF"/>
                        </a:solidFill>
                        <a:latin typeface="Cambria Math" panose="02040503050406030204" pitchFamily="18" charset="0"/>
                        <a:ea typeface="Cambria Math" panose="02040503050406030204" pitchFamily="18" charset="0"/>
                      </a:rPr>
                      <m:t>∈</m:t>
                    </m:r>
                    <m:r>
                      <a:rPr lang="en-US" altLang="zh-CN" sz="1800" b="1" i="1" dirty="0" smtClean="0">
                        <a:solidFill>
                          <a:srgbClr val="1F07CF"/>
                        </a:solidFill>
                        <a:latin typeface="Cambria Math" panose="02040503050406030204" pitchFamily="18" charset="0"/>
                      </a:rPr>
                      <m:t>𝒓</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 and </a:t>
                </a:r>
                <a14:m>
                  <m:oMath xmlns:m="http://schemas.openxmlformats.org/officeDocument/2006/math">
                    <m:r>
                      <a:rPr lang="en-US" altLang="zh-CN" sz="1800" b="1" i="1" dirty="0" smtClean="0">
                        <a:solidFill>
                          <a:srgbClr val="1F07CF"/>
                        </a:solidFill>
                        <a:latin typeface="Cambria Math" panose="02040503050406030204" pitchFamily="18" charset="0"/>
                      </a:rPr>
                      <m:t>&lt;</m:t>
                    </m:r>
                    <m:r>
                      <a:rPr lang="en-US" altLang="zh-CN" sz="1800" b="1" i="1" dirty="0" smtClean="0">
                        <a:solidFill>
                          <a:srgbClr val="1F07CF"/>
                        </a:solidFill>
                        <a:latin typeface="Cambria Math" panose="02040503050406030204" pitchFamily="18" charset="0"/>
                      </a:rPr>
                      <m:t>𝒚</m:t>
                    </m:r>
                    <m:r>
                      <a:rPr lang="en-US" altLang="zh-CN" sz="1800" b="1" i="1" dirty="0" smtClean="0">
                        <a:solidFill>
                          <a:srgbClr val="1F07CF"/>
                        </a:solidFill>
                        <a:latin typeface="Cambria Math" panose="02040503050406030204" pitchFamily="18" charset="0"/>
                      </a:rPr>
                      <m:t>,</m:t>
                    </m:r>
                    <m:sSub>
                      <m:sSubPr>
                        <m:ctrlPr>
                          <a:rPr lang="en-US" altLang="zh-CN" sz="1800" b="1" i="1" dirty="0">
                            <a:solidFill>
                              <a:srgbClr val="1F07CF"/>
                            </a:solidFill>
                            <a:latin typeface="Cambria Math" panose="02040503050406030204" pitchFamily="18" charset="0"/>
                          </a:rPr>
                        </m:ctrlPr>
                      </m:sSubPr>
                      <m:e>
                        <m:r>
                          <a:rPr lang="en-US" altLang="zh-CN" sz="1800" b="1" i="1" dirty="0">
                            <a:solidFill>
                              <a:srgbClr val="1F07CF"/>
                            </a:solidFill>
                            <a:latin typeface="Cambria Math" panose="02040503050406030204" pitchFamily="18" charset="0"/>
                          </a:rPr>
                          <m:t>𝒛</m:t>
                        </m:r>
                      </m:e>
                      <m:sub>
                        <m:r>
                          <a:rPr lang="en-US" altLang="zh-CN" sz="1800" b="1" i="1" dirty="0" smtClean="0">
                            <a:solidFill>
                              <a:srgbClr val="1F07CF"/>
                            </a:solidFill>
                            <a:latin typeface="Cambria Math" panose="02040503050406030204" pitchFamily="18" charset="0"/>
                          </a:rPr>
                          <m:t>𝟐</m:t>
                        </m:r>
                      </m:sub>
                    </m:sSub>
                    <m:r>
                      <a:rPr lang="en-US" altLang="zh-CN" sz="1800" b="1" i="1" dirty="0">
                        <a:solidFill>
                          <a:srgbClr val="1F07CF"/>
                        </a:solidFill>
                        <a:latin typeface="Cambria Math" panose="02040503050406030204" pitchFamily="18" charset="0"/>
                      </a:rPr>
                      <m:t>,</m:t>
                    </m:r>
                    <m:sSub>
                      <m:sSubPr>
                        <m:ctrlPr>
                          <a:rPr lang="en-US" altLang="zh-CN" sz="1800" b="1" i="1" dirty="0">
                            <a:solidFill>
                              <a:srgbClr val="1F07CF"/>
                            </a:solidFill>
                            <a:latin typeface="Cambria Math" panose="02040503050406030204" pitchFamily="18" charset="0"/>
                          </a:rPr>
                        </m:ctrlPr>
                      </m:sSubPr>
                      <m:e>
                        <m:r>
                          <a:rPr lang="en-US" altLang="zh-CN" sz="1800" b="1" i="1" dirty="0">
                            <a:solidFill>
                              <a:srgbClr val="1F07CF"/>
                            </a:solidFill>
                            <a:latin typeface="Cambria Math" panose="02040503050406030204" pitchFamily="18" charset="0"/>
                          </a:rPr>
                          <m:t>𝒘</m:t>
                        </m:r>
                      </m:e>
                      <m:sub>
                        <m:r>
                          <a:rPr lang="en-US" altLang="zh-CN" sz="1800" b="1" i="1" dirty="0" smtClean="0">
                            <a:solidFill>
                              <a:srgbClr val="1F07CF"/>
                            </a:solidFill>
                            <a:latin typeface="Cambria Math" panose="02040503050406030204" pitchFamily="18" charset="0"/>
                          </a:rPr>
                          <m:t>𝟐</m:t>
                        </m:r>
                      </m:sub>
                    </m:sSub>
                    <m:r>
                      <a:rPr lang="en-US" altLang="zh-CN" sz="1800" b="1" i="1" dirty="0">
                        <a:solidFill>
                          <a:srgbClr val="1F07CF"/>
                        </a:solidFill>
                        <a:latin typeface="Cambria Math" panose="02040503050406030204" pitchFamily="18" charset="0"/>
                      </a:rPr>
                      <m:t>&gt;</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𝒓</m:t>
                    </m:r>
                  </m:oMath>
                </a14:m>
                <a:r>
                  <a:rPr lang="en-US" altLang="zh-CN" sz="1800" dirty="0">
                    <a:latin typeface="Comic Sans MS" panose="030F0702030302020204" pitchFamily="66" charset="0"/>
                  </a:rPr>
                  <a:t> then</a:t>
                </a:r>
                <a:endParaRPr lang="en-US" altLang="zh-CN" sz="1800" dirty="0">
                  <a:latin typeface="Comic Sans MS" panose="030F0702030302020204" pitchFamily="66" charset="0"/>
                </a:endParaRPr>
              </a:p>
              <a:p>
                <a:pPr lvl="1"/>
                <a14:m>
                  <m:oMath xmlns:m="http://schemas.openxmlformats.org/officeDocument/2006/math">
                    <m:r>
                      <a:rPr lang="en-US" altLang="zh-CN" sz="1800" i="1" dirty="0" smtClean="0">
                        <a:solidFill>
                          <a:srgbClr val="1F07CF"/>
                        </a:solidFill>
                        <a:latin typeface="Cambria Math" panose="02040503050406030204" pitchFamily="18" charset="0"/>
                      </a:rPr>
                      <m:t>&lt;</m:t>
                    </m:r>
                    <m:r>
                      <a:rPr lang="en-US" altLang="zh-CN" sz="1800" i="1" dirty="0" smtClean="0">
                        <a:solidFill>
                          <a:srgbClr val="1F07CF"/>
                        </a:solidFill>
                        <a:latin typeface="Cambria Math" panose="02040503050406030204" pitchFamily="18" charset="0"/>
                      </a:rPr>
                      <m:t>𝑦</m:t>
                    </m:r>
                    <m:r>
                      <a:rPr lang="en-US" altLang="zh-CN" sz="1800" i="1" dirty="0" smtClean="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𝑧</m:t>
                        </m:r>
                      </m:e>
                      <m:sub>
                        <m:r>
                          <a:rPr lang="en-US" altLang="zh-CN" sz="1800" i="1" dirty="0">
                            <a:solidFill>
                              <a:srgbClr val="1F07CF"/>
                            </a:solidFill>
                            <a:latin typeface="Cambria Math" panose="02040503050406030204" pitchFamily="18" charset="0"/>
                          </a:rPr>
                          <m:t>1</m:t>
                        </m:r>
                      </m:sub>
                    </m:sSub>
                    <m:r>
                      <a:rPr lang="en-US" altLang="zh-CN" sz="1800" i="1" dirty="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𝑤</m:t>
                        </m:r>
                      </m:e>
                      <m:sub>
                        <m:r>
                          <a:rPr lang="en-US" altLang="zh-CN" sz="1800" b="0" i="1" dirty="0" smtClean="0">
                            <a:solidFill>
                              <a:srgbClr val="1F07CF"/>
                            </a:solidFill>
                            <a:latin typeface="Cambria Math" panose="02040503050406030204" pitchFamily="18" charset="0"/>
                          </a:rPr>
                          <m:t>2</m:t>
                        </m:r>
                      </m:sub>
                    </m:sSub>
                    <m:r>
                      <a:rPr lang="en-US" altLang="zh-CN" sz="1800" i="1" dirty="0">
                        <a:solidFill>
                          <a:srgbClr val="1F07CF"/>
                        </a:solidFill>
                        <a:latin typeface="Cambria Math" panose="02040503050406030204" pitchFamily="18" charset="0"/>
                      </a:rPr>
                      <m:t>&gt;</m:t>
                    </m:r>
                    <m:r>
                      <a:rPr lang="en-US" altLang="zh-CN" sz="1800" i="1" dirty="0">
                        <a:solidFill>
                          <a:srgbClr val="1F07CF"/>
                        </a:solidFill>
                        <a:latin typeface="Cambria Math" panose="02040503050406030204" pitchFamily="18" charset="0"/>
                        <a:ea typeface="Cambria Math" panose="02040503050406030204" pitchFamily="18" charset="0"/>
                      </a:rPr>
                      <m:t>∈</m:t>
                    </m:r>
                    <m:r>
                      <a:rPr lang="en-US" altLang="zh-CN" sz="1800" i="1" dirty="0">
                        <a:solidFill>
                          <a:srgbClr val="1F07CF"/>
                        </a:solidFill>
                        <a:latin typeface="Cambria Math" panose="02040503050406030204" pitchFamily="18" charset="0"/>
                      </a:rPr>
                      <m:t>𝑟</m:t>
                    </m:r>
                  </m:oMath>
                </a14:m>
                <a:r>
                  <a:rPr lang="en-US" altLang="zh-CN" sz="1800" dirty="0">
                    <a:solidFill>
                      <a:srgbClr val="1F07CF"/>
                    </a:solidFill>
                    <a:latin typeface="Comic Sans MS" panose="030F0702030302020204" pitchFamily="66" charset="0"/>
                  </a:rPr>
                  <a:t> </a:t>
                </a:r>
                <a:r>
                  <a:rPr lang="en-US" altLang="zh-CN" sz="1800" dirty="0">
                    <a:latin typeface="Comic Sans MS" panose="030F0702030302020204" pitchFamily="66" charset="0"/>
                  </a:rPr>
                  <a:t> and </a:t>
                </a:r>
                <a14:m>
                  <m:oMath xmlns:m="http://schemas.openxmlformats.org/officeDocument/2006/math">
                    <m:r>
                      <a:rPr lang="en-US" altLang="zh-CN" sz="1800" i="1" dirty="0" smtClean="0">
                        <a:solidFill>
                          <a:srgbClr val="1F07CF"/>
                        </a:solidFill>
                        <a:latin typeface="Cambria Math" panose="02040503050406030204" pitchFamily="18" charset="0"/>
                      </a:rPr>
                      <m:t>&lt;</m:t>
                    </m:r>
                    <m:r>
                      <a:rPr lang="en-US" altLang="zh-CN" sz="1800" i="1" dirty="0" smtClean="0">
                        <a:solidFill>
                          <a:srgbClr val="1F07CF"/>
                        </a:solidFill>
                        <a:latin typeface="Cambria Math" panose="02040503050406030204" pitchFamily="18" charset="0"/>
                      </a:rPr>
                      <m:t>𝑦</m:t>
                    </m:r>
                    <m:r>
                      <a:rPr lang="en-US" altLang="zh-CN" sz="1800" i="1" dirty="0" smtClean="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𝑧</m:t>
                        </m:r>
                      </m:e>
                      <m:sub>
                        <m:r>
                          <a:rPr lang="en-US" altLang="zh-CN" sz="1800" b="0" i="1" dirty="0" smtClean="0">
                            <a:solidFill>
                              <a:srgbClr val="1F07CF"/>
                            </a:solidFill>
                            <a:latin typeface="Cambria Math" panose="02040503050406030204" pitchFamily="18" charset="0"/>
                          </a:rPr>
                          <m:t>2</m:t>
                        </m:r>
                      </m:sub>
                    </m:sSub>
                    <m:r>
                      <a:rPr lang="en-US" altLang="zh-CN" sz="1800" i="1" dirty="0">
                        <a:solidFill>
                          <a:srgbClr val="1F07CF"/>
                        </a:solidFill>
                        <a:latin typeface="Cambria Math" panose="02040503050406030204" pitchFamily="18" charset="0"/>
                      </a:rPr>
                      <m:t>,</m:t>
                    </m:r>
                    <m:sSub>
                      <m:sSubPr>
                        <m:ctrlPr>
                          <a:rPr lang="en-US" altLang="zh-CN" sz="1800" i="1" dirty="0">
                            <a:solidFill>
                              <a:srgbClr val="1F07CF"/>
                            </a:solidFill>
                            <a:latin typeface="Cambria Math" panose="02040503050406030204" pitchFamily="18" charset="0"/>
                          </a:rPr>
                        </m:ctrlPr>
                      </m:sSubPr>
                      <m:e>
                        <m:r>
                          <a:rPr lang="en-US" altLang="zh-CN" sz="1800" i="1" dirty="0">
                            <a:solidFill>
                              <a:srgbClr val="1F07CF"/>
                            </a:solidFill>
                            <a:latin typeface="Cambria Math" panose="02040503050406030204" pitchFamily="18" charset="0"/>
                          </a:rPr>
                          <m:t>𝑤</m:t>
                        </m:r>
                      </m:e>
                      <m:sub>
                        <m:r>
                          <a:rPr lang="en-US" altLang="zh-CN" sz="1800" i="1" dirty="0">
                            <a:solidFill>
                              <a:srgbClr val="1F07CF"/>
                            </a:solidFill>
                            <a:latin typeface="Cambria Math" panose="02040503050406030204" pitchFamily="18" charset="0"/>
                          </a:rPr>
                          <m:t>1</m:t>
                        </m:r>
                      </m:sub>
                    </m:sSub>
                    <m:r>
                      <a:rPr lang="en-US" altLang="zh-CN" sz="1800" i="1" dirty="0">
                        <a:solidFill>
                          <a:srgbClr val="1F07CF"/>
                        </a:solidFill>
                        <a:latin typeface="Cambria Math" panose="02040503050406030204" pitchFamily="18" charset="0"/>
                      </a:rPr>
                      <m:t>&gt;</m:t>
                    </m:r>
                    <m:r>
                      <a:rPr lang="en-US" altLang="zh-CN" sz="1800" i="1" dirty="0">
                        <a:solidFill>
                          <a:srgbClr val="1F07CF"/>
                        </a:solidFill>
                        <a:latin typeface="Cambria Math" panose="02040503050406030204" pitchFamily="18" charset="0"/>
                        <a:ea typeface="Cambria Math" panose="02040503050406030204" pitchFamily="18" charset="0"/>
                      </a:rPr>
                      <m:t>∈</m:t>
                    </m:r>
                    <m:r>
                      <a:rPr lang="en-US" altLang="zh-CN" sz="1800" i="1" dirty="0">
                        <a:solidFill>
                          <a:srgbClr val="1F07CF"/>
                        </a:solidFill>
                        <a:latin typeface="Cambria Math" panose="02040503050406030204" pitchFamily="18" charset="0"/>
                      </a:rPr>
                      <m:t>𝑟</m:t>
                    </m:r>
                  </m:oMath>
                </a14:m>
                <a:endParaRPr lang="en-US" altLang="zh-CN" sz="1800" dirty="0">
                  <a:latin typeface="Comic Sans MS" panose="030F0702030302020204" pitchFamily="66" charset="0"/>
                </a:endParaRPr>
              </a:p>
              <a:p>
                <a:r>
                  <a:rPr lang="en-US" altLang="zh-CN" sz="2000" dirty="0">
                    <a:latin typeface="Comic Sans MS" panose="030F0702030302020204" pitchFamily="66" charset="0"/>
                  </a:rPr>
                  <a:t>Note that since the behavior of </a:t>
                </a:r>
                <a:r>
                  <a:rPr lang="en-US" altLang="zh-CN" sz="2000" b="1" dirty="0">
                    <a:solidFill>
                      <a:srgbClr val="1F07CF"/>
                    </a:solidFill>
                    <a:latin typeface="Comic Sans MS" panose="030F0702030302020204" pitchFamily="66" charset="0"/>
                  </a:rPr>
                  <a:t>Z</a:t>
                </a:r>
                <a:r>
                  <a:rPr lang="en-US" altLang="zh-CN" sz="2000" dirty="0">
                    <a:latin typeface="Comic Sans MS" panose="030F0702030302020204" pitchFamily="66" charset="0"/>
                  </a:rPr>
                  <a:t> and </a:t>
                </a:r>
                <a:r>
                  <a:rPr lang="en-US" altLang="zh-CN" sz="2000" b="1" dirty="0">
                    <a:solidFill>
                      <a:srgbClr val="1F07CF"/>
                    </a:solidFill>
                    <a:latin typeface="Comic Sans MS" panose="030F0702030302020204" pitchFamily="66" charset="0"/>
                  </a:rPr>
                  <a:t>W</a:t>
                </a:r>
                <a:r>
                  <a:rPr lang="en-US" altLang="zh-CN" sz="2000" dirty="0">
                    <a:latin typeface="Comic Sans MS" panose="030F0702030302020204" pitchFamily="66" charset="0"/>
                  </a:rPr>
                  <a:t> are identical it follows that </a:t>
                </a:r>
                <a:r>
                  <a:rPr lang="en-US" altLang="zh-CN" sz="2000" b="1" dirty="0">
                    <a:solidFill>
                      <a:srgbClr val="1F07CF"/>
                    </a:solidFill>
                    <a:latin typeface="Comic Sans MS" panose="030F0702030302020204" pitchFamily="66" charset="0"/>
                  </a:rPr>
                  <a:t>Y</a:t>
                </a:r>
                <a14:m>
                  <m:oMath xmlns:m="http://schemas.openxmlformats.org/officeDocument/2006/math">
                    <m:r>
                      <a:rPr lang="zh-CN" altLang="en-US" sz="2000" b="1" i="1">
                        <a:solidFill>
                          <a:srgbClr val="1F07CF"/>
                        </a:solidFill>
                        <a:latin typeface="Cambria Math" panose="02040503050406030204" pitchFamily="18" charset="0"/>
                      </a:rPr>
                      <m:t>↠ </m:t>
                    </m:r>
                  </m:oMath>
                </a14:m>
                <a:r>
                  <a:rPr lang="en-US" altLang="zh-CN" sz="2000" b="1" dirty="0">
                    <a:solidFill>
                      <a:srgbClr val="1F07CF"/>
                    </a:solidFill>
                    <a:latin typeface="Comic Sans MS" panose="030F0702030302020204" pitchFamily="66" charset="0"/>
                  </a:rPr>
                  <a:t>Z </a:t>
                </a:r>
                <a:r>
                  <a:rPr lang="en-US" altLang="zh-CN" sz="2000" dirty="0">
                    <a:latin typeface="Comic Sans MS" panose="030F0702030302020204" pitchFamily="66" charset="0"/>
                  </a:rPr>
                  <a:t>if </a:t>
                </a:r>
                <a:r>
                  <a:rPr lang="en-US" altLang="zh-CN" sz="2000" b="1" dirty="0">
                    <a:solidFill>
                      <a:srgbClr val="1F07CF"/>
                    </a:solidFill>
                    <a:latin typeface="Comic Sans MS" panose="030F0702030302020204" pitchFamily="66" charset="0"/>
                  </a:rPr>
                  <a:t>Y</a:t>
                </a:r>
                <a14:m>
                  <m:oMath xmlns:m="http://schemas.openxmlformats.org/officeDocument/2006/math">
                    <m:r>
                      <a:rPr lang="zh-CN" altLang="en-US" sz="2000" b="1" i="1">
                        <a:solidFill>
                          <a:srgbClr val="1F07CF"/>
                        </a:solidFill>
                        <a:latin typeface="Cambria Math" panose="02040503050406030204" pitchFamily="18" charset="0"/>
                      </a:rPr>
                      <m:t>↠</m:t>
                    </m:r>
                  </m:oMath>
                </a14:m>
                <a:r>
                  <a:rPr lang="en-US" altLang="zh-CN" sz="2000" b="1" dirty="0">
                    <a:solidFill>
                      <a:srgbClr val="1F07CF"/>
                    </a:solidFill>
                    <a:latin typeface="Comic Sans MS" panose="030F0702030302020204" pitchFamily="66" charset="0"/>
                  </a:rPr>
                  <a:t>W</a:t>
                </a:r>
                <a:r>
                  <a:rPr lang="en-US" altLang="zh-CN" sz="2000" dirty="0">
                    <a:latin typeface="Comic Sans MS" panose="030F0702030302020204" pitchFamily="66" charset="0"/>
                  </a:rPr>
                  <a:t> </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10"/>
                </a:stretch>
              </a:blipFill>
            </p:spPr>
            <p:txBody>
              <a:bodyPr/>
              <a:lstStyle/>
              <a:p>
                <a:r>
                  <a:rPr lang="zh-CN" altLang="en-US">
                    <a:noFill/>
                  </a:rPr>
                  <a:t> </a:t>
                </a:r>
              </a:p>
            </p:txBody>
          </p:sp>
        </mc:Fallback>
      </mc:AlternateContent>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712968" cy="3805070"/>
              </a:xfrm>
            </p:spPr>
            <p:txBody>
              <a:bodyPr/>
              <a:lstStyle/>
              <a:p>
                <a:r>
                  <a:rPr lang="en-US" altLang="zh-CN" sz="2000" dirty="0">
                    <a:latin typeface="Comic Sans MS" panose="030F0702030302020204" pitchFamily="66" charset="0"/>
                  </a:rPr>
                  <a:t>In our example:</a:t>
                </a:r>
                <a:endParaRPr lang="en-US" altLang="zh-CN" sz="2000" dirty="0">
                  <a:latin typeface="Comic Sans MS" panose="030F0702030302020204" pitchFamily="66" charset="0"/>
                </a:endParaRPr>
              </a:p>
              <a:p>
                <a:pPr lvl="1"/>
                <a:r>
                  <a:rPr lang="en-US" altLang="zh-CN" sz="1800" dirty="0">
                    <a:solidFill>
                      <a:srgbClr val="1F07CF"/>
                    </a:solidFill>
                    <a:latin typeface="Comic Sans MS" panose="030F0702030302020204" pitchFamily="66" charset="0"/>
                  </a:rPr>
                  <a:t>course</a:t>
                </a:r>
                <a:r>
                  <a:rPr lang="zh-CN" altLang="en-US" sz="1800" dirty="0">
                    <a:solidFill>
                      <a:srgbClr val="1F07CF"/>
                    </a:solidFill>
                    <a:latin typeface="Comic Sans MS" panose="030F0702030302020204" pitchFamily="66" charset="0"/>
                  </a:rPr>
                  <a:t> </a:t>
                </a:r>
                <a14:m>
                  <m:oMath xmlns:m="http://schemas.openxmlformats.org/officeDocument/2006/math">
                    <m:r>
                      <a:rPr lang="zh-CN" altLang="en-US" sz="1800" i="1">
                        <a:solidFill>
                          <a:srgbClr val="1F07CF"/>
                        </a:solidFill>
                        <a:latin typeface="Cambria Math" panose="02040503050406030204" pitchFamily="18" charset="0"/>
                      </a:rPr>
                      <m:t>↠</m:t>
                    </m:r>
                  </m:oMath>
                </a14:m>
                <a:r>
                  <a:rPr lang="en-US" altLang="zh-CN" sz="1800" dirty="0">
                    <a:solidFill>
                      <a:srgbClr val="1F07CF"/>
                    </a:solidFill>
                    <a:latin typeface="Comic Sans MS" panose="030F0702030302020204" pitchFamily="66" charset="0"/>
                  </a:rPr>
                  <a:t> teacher	</a:t>
                </a:r>
                <a:endParaRPr lang="en-US" altLang="zh-CN" sz="1800" dirty="0">
                  <a:solidFill>
                    <a:srgbClr val="1F07CF"/>
                  </a:solidFill>
                  <a:latin typeface="Comic Sans MS" panose="030F0702030302020204" pitchFamily="66" charset="0"/>
                </a:endParaRPr>
              </a:p>
              <a:p>
                <a:pPr lvl="1"/>
                <a:r>
                  <a:rPr lang="en-US" altLang="zh-CN" sz="1800" dirty="0">
                    <a:solidFill>
                      <a:srgbClr val="1F07CF"/>
                    </a:solidFill>
                    <a:latin typeface="Comic Sans MS" panose="030F0702030302020204" pitchFamily="66" charset="0"/>
                  </a:rPr>
                  <a:t>course</a:t>
                </a:r>
                <a:r>
                  <a:rPr lang="zh-CN" altLang="en-US" sz="1800" dirty="0">
                    <a:solidFill>
                      <a:srgbClr val="1F07CF"/>
                    </a:solidFill>
                    <a:latin typeface="Comic Sans MS" panose="030F0702030302020204" pitchFamily="66" charset="0"/>
                  </a:rPr>
                  <a:t> </a:t>
                </a:r>
                <a14:m>
                  <m:oMath xmlns:m="http://schemas.openxmlformats.org/officeDocument/2006/math">
                    <m:r>
                      <a:rPr lang="zh-CN" altLang="en-US" sz="1800" i="1">
                        <a:solidFill>
                          <a:srgbClr val="1F07CF"/>
                        </a:solidFill>
                        <a:latin typeface="Cambria Math" panose="02040503050406030204" pitchFamily="18" charset="0"/>
                      </a:rPr>
                      <m:t>↠</m:t>
                    </m:r>
                  </m:oMath>
                </a14:m>
                <a:r>
                  <a:rPr lang="en-US" altLang="zh-CN" sz="1800" dirty="0">
                    <a:solidFill>
                      <a:srgbClr val="1F07CF"/>
                    </a:solidFill>
                    <a:latin typeface="Comic Sans MS" panose="030F0702030302020204" pitchFamily="66" charset="0"/>
                  </a:rPr>
                  <a:t> book</a:t>
                </a:r>
                <a:endParaRPr lang="en-US" altLang="zh-CN" sz="1800" dirty="0">
                  <a:solidFill>
                    <a:srgbClr val="1F07CF"/>
                  </a:solidFill>
                  <a:latin typeface="Comic Sans MS" panose="030F0702030302020204" pitchFamily="66" charset="0"/>
                </a:endParaRPr>
              </a:p>
              <a:p>
                <a:r>
                  <a:rPr lang="en-US" altLang="zh-CN" sz="2000" dirty="0">
                    <a:latin typeface="Comic Sans MS" panose="030F0702030302020204" pitchFamily="66" charset="0"/>
                  </a:rPr>
                  <a:t>The above formal definition is supposed to formalize the notion that given a particular value of </a:t>
                </a:r>
                <a:r>
                  <a:rPr lang="en-US" altLang="zh-CN" sz="2000" b="1" dirty="0">
                    <a:solidFill>
                      <a:srgbClr val="1F07CF"/>
                    </a:solidFill>
                    <a:latin typeface="Comic Sans MS" panose="030F0702030302020204" pitchFamily="66" charset="0"/>
                  </a:rPr>
                  <a:t>Y (course) </a:t>
                </a:r>
                <a:r>
                  <a:rPr lang="en-US" altLang="zh-CN" sz="2000" dirty="0">
                    <a:latin typeface="Comic Sans MS" panose="030F0702030302020204" pitchFamily="66" charset="0"/>
                  </a:rPr>
                  <a:t>it has associated with it a set of values of </a:t>
                </a:r>
                <a:r>
                  <a:rPr lang="en-US" altLang="zh-CN" sz="2000" b="1" dirty="0">
                    <a:solidFill>
                      <a:srgbClr val="1F07CF"/>
                    </a:solidFill>
                    <a:latin typeface="Comic Sans MS" panose="030F0702030302020204" pitchFamily="66" charset="0"/>
                  </a:rPr>
                  <a:t>Z (teacher)</a:t>
                </a:r>
                <a:r>
                  <a:rPr lang="en-US" altLang="zh-CN" sz="2000" dirty="0">
                    <a:latin typeface="Comic Sans MS" panose="030F0702030302020204" pitchFamily="66" charset="0"/>
                  </a:rPr>
                  <a:t> and a set of values of </a:t>
                </a:r>
                <a:r>
                  <a:rPr lang="en-US" altLang="zh-CN" sz="2000" b="1" dirty="0">
                    <a:solidFill>
                      <a:srgbClr val="1F07CF"/>
                    </a:solidFill>
                    <a:latin typeface="Comic Sans MS" panose="030F0702030302020204" pitchFamily="66" charset="0"/>
                  </a:rPr>
                  <a:t>W (book)</a:t>
                </a:r>
                <a:r>
                  <a:rPr lang="en-US" altLang="zh-CN" sz="2000" dirty="0">
                    <a:latin typeface="Comic Sans MS" panose="030F0702030302020204" pitchFamily="66" charset="0"/>
                  </a:rPr>
                  <a:t>, and these two sets are in some sense independent of each other</a:t>
                </a:r>
                <a:endParaRPr lang="en-US" altLang="zh-CN" sz="2000" dirty="0">
                  <a:latin typeface="Comic Sans MS" panose="030F0702030302020204" pitchFamily="66" charset="0"/>
                </a:endParaRPr>
              </a:p>
              <a:p>
                <a:r>
                  <a:rPr lang="en-US" altLang="zh-CN" sz="2000" dirty="0">
                    <a:latin typeface="Comic Sans MS" panose="030F0702030302020204" pitchFamily="66" charset="0"/>
                  </a:rPr>
                  <a:t>Note: </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If </a:t>
                </a:r>
                <a:r>
                  <a:rPr lang="en-US" altLang="zh-CN" sz="1800" b="1" dirty="0">
                    <a:solidFill>
                      <a:srgbClr val="1F07CF"/>
                    </a:solidFill>
                    <a:latin typeface="Comic Sans MS" panose="030F0702030302020204" pitchFamily="66" charset="0"/>
                  </a:rPr>
                  <a:t>Y</a:t>
                </a:r>
                <a14:m>
                  <m:oMath xmlns:m="http://schemas.openxmlformats.org/officeDocument/2006/math">
                    <m:r>
                      <a:rPr lang="zh-CN" altLang="en-US" sz="1800" b="1" i="1">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Z  </a:t>
                </a:r>
                <a:r>
                  <a:rPr lang="en-US" altLang="zh-CN" sz="1800" dirty="0">
                    <a:latin typeface="Comic Sans MS" panose="030F0702030302020204" pitchFamily="66" charset="0"/>
                  </a:rPr>
                  <a:t>then  </a:t>
                </a:r>
                <a:r>
                  <a:rPr lang="en-US" altLang="zh-CN" sz="1800" b="1" dirty="0">
                    <a:solidFill>
                      <a:srgbClr val="1F07CF"/>
                    </a:solidFill>
                    <a:latin typeface="Comic Sans MS" panose="030F0702030302020204" pitchFamily="66" charset="0"/>
                  </a:rPr>
                  <a:t>Y </a:t>
                </a:r>
                <a14:m>
                  <m:oMath xmlns:m="http://schemas.openxmlformats.org/officeDocument/2006/math">
                    <m:r>
                      <a:rPr lang="zh-CN" altLang="en-US"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 Z</a:t>
                </a:r>
                <a:endParaRPr lang="en-US" altLang="zh-CN" sz="18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Indeed we have (in above notation)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𝒛</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𝒛</m:t>
                        </m:r>
                      </m:e>
                      <m:sub>
                        <m:r>
                          <a:rPr lang="en-US" altLang="zh-CN" sz="1800" b="1" i="1" smtClean="0">
                            <a:solidFill>
                              <a:srgbClr val="1F07CF"/>
                            </a:solidFill>
                            <a:latin typeface="Cambria Math" panose="02040503050406030204" pitchFamily="18" charset="0"/>
                          </a:rPr>
                          <m:t>𝟐</m:t>
                        </m:r>
                      </m:sub>
                    </m:sSub>
                  </m:oMath>
                </a14:m>
                <a:br>
                  <a:rPr lang="en-US" altLang="zh-CN" sz="1800" dirty="0">
                    <a:latin typeface="Comic Sans MS" panose="030F0702030302020204" pitchFamily="66" charset="0"/>
                  </a:rPr>
                </a:br>
                <a:r>
                  <a:rPr lang="en-US" altLang="zh-CN" sz="1800" dirty="0">
                    <a:latin typeface="Comic Sans MS" panose="030F0702030302020204" pitchFamily="66" charset="0"/>
                  </a:rPr>
                  <a:t>The claim follows</a:t>
                </a:r>
                <a:endParaRPr lang="en-US" altLang="zh-CN" sz="18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712968" cy="3805070"/>
              </a:xfrm>
              <a:blipFill rotWithShape="1">
                <a:blip r:embed="rId1"/>
                <a:stretch>
                  <a:fillRect l="-1" t="-4" r="2" b="-3864"/>
                </a:stretch>
              </a:blipFill>
            </p:spPr>
            <p:txBody>
              <a:bodyPr/>
              <a:lstStyle/>
              <a:p>
                <a:r>
                  <a:rPr lang="zh-CN" altLang="en-US">
                    <a:noFill/>
                  </a:rPr>
                  <a:t> </a:t>
                </a:r>
              </a:p>
            </p:txBody>
          </p:sp>
        </mc:Fallback>
      </mc:AlternateContent>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Use of Multivalued Dependencies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699542"/>
                <a:ext cx="8784976" cy="3805070"/>
              </a:xfrm>
            </p:spPr>
            <p:txBody>
              <a:bodyPr/>
              <a:lstStyle/>
              <a:p>
                <a:pPr>
                  <a:lnSpc>
                    <a:spcPct val="150000"/>
                  </a:lnSpc>
                </a:pPr>
                <a:r>
                  <a:rPr lang="en-US" altLang="zh-CN" sz="2000" dirty="0">
                    <a:latin typeface="Comic Sans MS" panose="030F0702030302020204" pitchFamily="66" charset="0"/>
                  </a:rPr>
                  <a:t>We use </a:t>
                </a:r>
                <a:r>
                  <a:rPr lang="en-US" altLang="zh-CN" sz="2000" b="1" dirty="0">
                    <a:solidFill>
                      <a:srgbClr val="FF0000"/>
                    </a:solidFill>
                    <a:latin typeface="Comic Sans MS" panose="030F0702030302020204" pitchFamily="66" charset="0"/>
                  </a:rPr>
                  <a:t>MVDs </a:t>
                </a:r>
                <a:r>
                  <a:rPr lang="en-US" altLang="zh-CN" sz="2000" dirty="0">
                    <a:latin typeface="Comic Sans MS" panose="030F0702030302020204" pitchFamily="66" charset="0"/>
                  </a:rPr>
                  <a:t>in two ways: </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1. </a:t>
                </a:r>
                <a:r>
                  <a:rPr lang="en-US" altLang="zh-CN" sz="1800" b="1" dirty="0">
                    <a:solidFill>
                      <a:srgbClr val="1F07CF"/>
                    </a:solidFill>
                    <a:latin typeface="Comic Sans MS" panose="030F0702030302020204" pitchFamily="66" charset="0"/>
                  </a:rPr>
                  <a:t>To test relations </a:t>
                </a:r>
                <a:r>
                  <a:rPr lang="en-US" altLang="zh-CN" sz="1800" dirty="0">
                    <a:latin typeface="Comic Sans MS" panose="030F0702030302020204" pitchFamily="66" charset="0"/>
                  </a:rPr>
                  <a:t>to determine whether they are legal under a given set of FDs and MVDs</a:t>
                </a:r>
                <a:endParaRPr lang="en-US" altLang="zh-CN" sz="18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2. </a:t>
                </a:r>
                <a:r>
                  <a:rPr lang="en-US" altLang="zh-CN" sz="1800" b="1" dirty="0">
                    <a:solidFill>
                      <a:srgbClr val="1F07CF"/>
                    </a:solidFill>
                    <a:latin typeface="Comic Sans MS" panose="030F0702030302020204" pitchFamily="66" charset="0"/>
                  </a:rPr>
                  <a:t>To specify constraints </a:t>
                </a:r>
                <a:r>
                  <a:rPr lang="en-US" altLang="zh-CN" sz="1800" dirty="0">
                    <a:latin typeface="Comic Sans MS" panose="030F0702030302020204" pitchFamily="66" charset="0"/>
                  </a:rPr>
                  <a:t>on the set of legal relations.  We shall concern ourselves with relations that satisfy a given set of FDs and MVDs.</a:t>
                </a:r>
                <a:endParaRPr lang="en-US" altLang="zh-CN" sz="1800" dirty="0">
                  <a:latin typeface="Comic Sans MS" panose="030F0702030302020204" pitchFamily="66" charset="0"/>
                </a:endParaRPr>
              </a:p>
              <a:p>
                <a:pPr>
                  <a:lnSpc>
                    <a:spcPct val="150000"/>
                  </a:lnSpc>
                </a:pPr>
                <a:r>
                  <a:rPr lang="en-US" altLang="zh-CN" sz="2000" dirty="0">
                    <a:latin typeface="Comic Sans MS" panose="030F0702030302020204" pitchFamily="66" charset="0"/>
                  </a:rPr>
                  <a:t>If a relation </a:t>
                </a:r>
                <a14:m>
                  <m:oMath xmlns:m="http://schemas.openxmlformats.org/officeDocument/2006/math">
                    <m:r>
                      <a:rPr lang="en-US" altLang="zh-CN" sz="2000" b="1" i="1" smtClean="0">
                        <a:solidFill>
                          <a:srgbClr val="1F07CF"/>
                        </a:solidFill>
                        <a:latin typeface="Cambria Math" panose="02040503050406030204" pitchFamily="18" charset="0"/>
                      </a:rPr>
                      <m:t>𝒓</m:t>
                    </m:r>
                  </m:oMath>
                </a14:m>
                <a:r>
                  <a:rPr lang="en-US" altLang="zh-CN" sz="2000" dirty="0">
                    <a:latin typeface="Comic Sans MS" panose="030F0702030302020204" pitchFamily="66" charset="0"/>
                  </a:rPr>
                  <a:t> fails to satisfy a given MVD, we can construct a relations </a:t>
                </a:r>
                <a14:m>
                  <m:oMath xmlns:m="http://schemas.openxmlformats.org/officeDocument/2006/math">
                    <m:sSup>
                      <m:sSupPr>
                        <m:ctrlPr>
                          <a:rPr lang="en-US" altLang="zh-CN" sz="2000" b="1" i="1" smtClean="0">
                            <a:solidFill>
                              <a:srgbClr val="1F07CF"/>
                            </a:solidFill>
                            <a:latin typeface="Cambria Math" panose="02040503050406030204" pitchFamily="18" charset="0"/>
                          </a:rPr>
                        </m:ctrlPr>
                      </m:sSupPr>
                      <m:e>
                        <m:r>
                          <a:rPr lang="en-US" altLang="zh-CN" sz="2000" b="1" i="1" smtClean="0">
                            <a:solidFill>
                              <a:srgbClr val="1F07CF"/>
                            </a:solidFill>
                            <a:latin typeface="Cambria Math" panose="02040503050406030204" pitchFamily="18" charset="0"/>
                          </a:rPr>
                          <m:t>𝒓</m:t>
                        </m:r>
                      </m:e>
                      <m:sup>
                        <m:r>
                          <a:rPr lang="en-US" altLang="zh-CN" sz="2000" b="1" i="1" smtClean="0">
                            <a:solidFill>
                              <a:srgbClr val="1F07CF"/>
                            </a:solidFill>
                            <a:latin typeface="Cambria Math" panose="02040503050406030204" pitchFamily="18" charset="0"/>
                          </a:rPr>
                          <m:t>′</m:t>
                        </m:r>
                      </m:sup>
                    </m:sSup>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that does satisfy the MVD by adding tuples to </a:t>
                </a:r>
                <a14:m>
                  <m:oMath xmlns:m="http://schemas.openxmlformats.org/officeDocument/2006/math">
                    <m:r>
                      <a:rPr lang="en-US" altLang="zh-CN" sz="2000" b="1" i="1" smtClean="0">
                        <a:solidFill>
                          <a:srgbClr val="1F07CF"/>
                        </a:solidFill>
                        <a:latin typeface="Cambria Math" panose="02040503050406030204" pitchFamily="18" charset="0"/>
                      </a:rPr>
                      <m:t>𝒓</m:t>
                    </m:r>
                  </m:oMath>
                </a14:m>
                <a:endParaRPr lang="en-US" altLang="zh-CN" sz="2000" b="1" dirty="0">
                  <a:solidFill>
                    <a:srgbClr val="1F07CF"/>
                  </a:solidFill>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699542"/>
                <a:ext cx="8784976" cy="3805070"/>
              </a:xfrm>
              <a:blipFill rotWithShape="1">
                <a:blip r:embed="rId1"/>
                <a:stretch>
                  <a:fillRect l="-5" t="-11" r="2" b="15"/>
                </a:stretch>
              </a:blipFill>
            </p:spPr>
            <p:txBody>
              <a:bodyPr/>
              <a:lstStyle/>
              <a:p>
                <a:r>
                  <a:rPr lang="zh-CN" altLang="en-US">
                    <a:noFill/>
                  </a:rPr>
                  <a:t> </a:t>
                </a:r>
              </a:p>
            </p:txBody>
          </p:sp>
        </mc:Fallback>
      </mc:AlternateContent>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Theory of MVDs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638888"/>
                <a:ext cx="8784976" cy="3805070"/>
              </a:xfrm>
            </p:spPr>
            <p:txBody>
              <a:bodyPr/>
              <a:lstStyle/>
              <a:p>
                <a:r>
                  <a:rPr lang="en-US" altLang="zh-CN" sz="2000" dirty="0">
                    <a:latin typeface="Comic Sans MS" panose="030F0702030302020204" pitchFamily="66" charset="0"/>
                  </a:rPr>
                  <a:t>From the definition of multivalued dependency, we can derive the following rule:</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If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b="1" dirty="0">
                    <a:solidFill>
                      <a:srgbClr val="1F07CF"/>
                    </a:solidFill>
                    <a:latin typeface="Comic Sans MS" panose="030F0702030302020204" pitchFamily="66" charset="0"/>
                  </a:rPr>
                  <a:t>, then </a:t>
                </a:r>
                <a14:m>
                  <m:oMath xmlns:m="http://schemas.openxmlformats.org/officeDocument/2006/math">
                    <m:r>
                      <a:rPr lang="zh-CN" altLang="en-US" sz="1800" b="1" i="1">
                        <a:solidFill>
                          <a:srgbClr val="1F07CF"/>
                        </a:solidFill>
                        <a:latin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anose="030F0702030302020204" pitchFamily="66" charset="0"/>
                  </a:rPr>
                  <a:t>; That is, every FD is also a MVD</a:t>
                </a:r>
                <a:endParaRPr lang="en-US" altLang="zh-CN" sz="1800" dirty="0">
                  <a:latin typeface="Comic Sans MS" panose="030F0702030302020204" pitchFamily="66" charset="0"/>
                </a:endParaRPr>
              </a:p>
              <a:p>
                <a:r>
                  <a:rPr lang="en-US" altLang="zh-CN" sz="2000" dirty="0">
                    <a:latin typeface="Comic Sans MS" panose="030F0702030302020204" pitchFamily="66" charset="0"/>
                  </a:rPr>
                  <a:t>The closure </a:t>
                </a:r>
                <a:r>
                  <a:rPr lang="en-US" altLang="zh-CN" sz="2000" b="1" dirty="0">
                    <a:solidFill>
                      <a:srgbClr val="1F07CF"/>
                    </a:solidFill>
                    <a:latin typeface="Comic Sans MS" panose="030F0702030302020204" pitchFamily="66" charset="0"/>
                  </a:rPr>
                  <a:t>D</a:t>
                </a:r>
                <a:r>
                  <a:rPr lang="en-US" altLang="zh-CN" sz="2000" b="1" baseline="30000" dirty="0">
                    <a:solidFill>
                      <a:srgbClr val="1F07CF"/>
                    </a:solidFill>
                    <a:latin typeface="Comic Sans MS" panose="030F0702030302020204" pitchFamily="66" charset="0"/>
                  </a:rPr>
                  <a:t>+</a:t>
                </a:r>
                <a:r>
                  <a:rPr lang="en-US" altLang="zh-CN" sz="2000" dirty="0">
                    <a:latin typeface="Comic Sans MS" panose="030F0702030302020204" pitchFamily="66" charset="0"/>
                  </a:rPr>
                  <a:t> of D is the set of all FDs and MVDs logically implied by D. </a:t>
                </a:r>
                <a:endParaRPr lang="en-US" altLang="zh-CN" sz="2000" dirty="0">
                  <a:latin typeface="Comic Sans MS" panose="030F0702030302020204" pitchFamily="66" charset="0"/>
                </a:endParaRPr>
              </a:p>
              <a:p>
                <a:r>
                  <a:rPr lang="en-US" altLang="zh-CN" sz="2000" dirty="0">
                    <a:latin typeface="Comic Sans MS" panose="030F0702030302020204" pitchFamily="66" charset="0"/>
                  </a:rPr>
                  <a:t>We can compute </a:t>
                </a:r>
                <a:r>
                  <a:rPr lang="en-US" altLang="zh-CN" sz="2000" b="1" dirty="0">
                    <a:solidFill>
                      <a:srgbClr val="1F07CF"/>
                    </a:solidFill>
                    <a:latin typeface="Comic Sans MS" panose="030F0702030302020204" pitchFamily="66" charset="0"/>
                  </a:rPr>
                  <a:t>D</a:t>
                </a:r>
                <a:r>
                  <a:rPr lang="en-US" altLang="zh-CN" sz="2000" b="1" baseline="30000" dirty="0">
                    <a:solidFill>
                      <a:srgbClr val="1F07CF"/>
                    </a:solidFill>
                    <a:latin typeface="Comic Sans MS" panose="030F0702030302020204" pitchFamily="66" charset="0"/>
                  </a:rPr>
                  <a:t>+</a:t>
                </a:r>
                <a:r>
                  <a:rPr lang="en-US" altLang="zh-CN" sz="2000" dirty="0">
                    <a:latin typeface="Comic Sans MS" panose="030F0702030302020204" pitchFamily="66" charset="0"/>
                  </a:rPr>
                  <a:t> from D, using the formal definitions of FDs and MVDs.</a:t>
                </a:r>
                <a:endParaRPr lang="en-US" altLang="zh-CN" sz="2000" dirty="0">
                  <a:latin typeface="Comic Sans MS" panose="030F0702030302020204" pitchFamily="66" charset="0"/>
                </a:endParaRPr>
              </a:p>
              <a:p>
                <a:r>
                  <a:rPr lang="en-US" altLang="zh-CN" sz="2000" dirty="0">
                    <a:latin typeface="Comic Sans MS" panose="030F0702030302020204" pitchFamily="66" charset="0"/>
                  </a:rPr>
                  <a:t>We can manage with such reasoning for very simple MVDs, which seem to be common in practice</a:t>
                </a:r>
                <a:endParaRPr lang="en-US" altLang="zh-CN" sz="2000" dirty="0">
                  <a:latin typeface="Comic Sans MS" panose="030F0702030302020204" pitchFamily="66" charset="0"/>
                </a:endParaRPr>
              </a:p>
              <a:p>
                <a:r>
                  <a:rPr lang="en-US" altLang="zh-CN" sz="2000" dirty="0">
                    <a:latin typeface="Comic Sans MS" panose="030F0702030302020204" pitchFamily="66" charset="0"/>
                  </a:rPr>
                  <a:t>For complex MVDs, it is better to reason about sets of dependencies using a system of inference rules</a:t>
                </a:r>
                <a:endParaRPr lang="en-US" altLang="zh-CN"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638888"/>
                <a:ext cx="8784976" cy="3805070"/>
              </a:xfrm>
              <a:blipFill rotWithShape="1">
                <a:blip r:embed="rId1"/>
                <a:stretch>
                  <a:fillRect l="-5" t="-2" r="2" b="6"/>
                </a:stretch>
              </a:blipFill>
            </p:spPr>
            <p:txBody>
              <a:bodyPr/>
              <a:lstStyle/>
              <a:p>
                <a:r>
                  <a:rPr lang="zh-CN" altLang="en-US">
                    <a:noFill/>
                  </a:rPr>
                  <a:t> </a:t>
                </a:r>
              </a:p>
            </p:txBody>
          </p:sp>
        </mc:Fallback>
      </mc:AlternateContent>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Fourth Normal Form</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9542"/>
                <a:ext cx="8568952" cy="3805070"/>
              </a:xfrm>
            </p:spPr>
            <p:txBody>
              <a:bodyPr/>
              <a:lstStyle/>
              <a:p>
                <a:pPr>
                  <a:lnSpc>
                    <a:spcPct val="150000"/>
                  </a:lnSpc>
                  <a:spcBef>
                    <a:spcPts val="1200"/>
                  </a:spcBef>
                </a:pPr>
                <a:r>
                  <a:rPr lang="en-US" altLang="zh-CN" sz="2000" dirty="0">
                    <a:latin typeface="Comic Sans MS" panose="030F0702030302020204" pitchFamily="66" charset="0"/>
                  </a:rPr>
                  <a:t>A relation schema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is in </a:t>
                </a:r>
                <a:r>
                  <a:rPr lang="en-US" altLang="zh-CN" sz="2000" b="1" dirty="0">
                    <a:solidFill>
                      <a:srgbClr val="FF0000"/>
                    </a:solidFill>
                    <a:latin typeface="Comic Sans MS" panose="030F0702030302020204" pitchFamily="66" charset="0"/>
                  </a:rPr>
                  <a:t>4NF</a:t>
                </a:r>
                <a:r>
                  <a:rPr lang="en-US" altLang="zh-CN" sz="2000" dirty="0">
                    <a:latin typeface="Comic Sans MS" panose="030F0702030302020204" pitchFamily="66" charset="0"/>
                  </a:rPr>
                  <a:t> </a:t>
                </a:r>
                <a:r>
                  <a:rPr lang="en-US" altLang="zh-CN" sz="2000" dirty="0" err="1">
                    <a:latin typeface="Comic Sans MS" panose="030F0702030302020204" pitchFamily="66" charset="0"/>
                  </a:rPr>
                  <a:t>w.r.t.</a:t>
                </a:r>
                <a:r>
                  <a:rPr lang="en-US" altLang="zh-CN" sz="2000" dirty="0">
                    <a:latin typeface="Comic Sans MS" panose="030F0702030302020204" pitchFamily="66" charset="0"/>
                  </a:rPr>
                  <a:t> a set </a:t>
                </a:r>
                <a:r>
                  <a:rPr lang="en-US" altLang="zh-CN" sz="2000" b="1" dirty="0">
                    <a:solidFill>
                      <a:srgbClr val="1F07CF"/>
                    </a:solidFill>
                    <a:latin typeface="Comic Sans MS" panose="030F0702030302020204" pitchFamily="66" charset="0"/>
                  </a:rPr>
                  <a:t>D</a:t>
                </a:r>
                <a:r>
                  <a:rPr lang="en-US" altLang="zh-CN" sz="2000" dirty="0">
                    <a:latin typeface="Comic Sans MS" panose="030F0702030302020204" pitchFamily="66" charset="0"/>
                  </a:rPr>
                  <a:t> of FDs and MVDs if for all MVDs in </a:t>
                </a:r>
                <a:r>
                  <a:rPr lang="en-US" altLang="zh-CN" sz="2000" b="1" dirty="0">
                    <a:solidFill>
                      <a:srgbClr val="1F07CF"/>
                    </a:solidFill>
                    <a:latin typeface="Comic Sans MS" panose="030F0702030302020204" pitchFamily="66" charset="0"/>
                  </a:rPr>
                  <a:t>D</a:t>
                </a:r>
                <a:r>
                  <a:rPr lang="en-US" altLang="zh-CN" sz="2000" b="1" baseline="30000" dirty="0">
                    <a:solidFill>
                      <a:srgbClr val="1F07CF"/>
                    </a:solidFill>
                    <a:latin typeface="Comic Sans MS" panose="030F0702030302020204" pitchFamily="66" charset="0"/>
                  </a:rPr>
                  <a:t>+</a:t>
                </a:r>
                <a:r>
                  <a:rPr lang="en-US" altLang="zh-CN" sz="2000" dirty="0">
                    <a:latin typeface="Comic Sans MS" panose="030F0702030302020204" pitchFamily="66" charset="0"/>
                  </a:rPr>
                  <a:t> of the form </a:t>
                </a:r>
                <a14:m>
                  <m:oMath xmlns:m="http://schemas.openxmlformats.org/officeDocument/2006/math">
                    <m:r>
                      <a:rPr lang="el-GR" altLang="zh-CN" sz="2000" b="1" i="1" smtClean="0">
                        <a:solidFill>
                          <a:srgbClr val="1F07CF"/>
                        </a:solidFill>
                        <a:latin typeface="Cambria Math" panose="02040503050406030204" pitchFamily="18" charset="0"/>
                        <a:ea typeface="Cambria Math" panose="02040503050406030204" pitchFamily="18" charset="0"/>
                      </a:rPr>
                      <m:t>𝜶</m:t>
                    </m:r>
                    <m:r>
                      <a:rPr lang="zh-CN" altLang="en-US" sz="2000" b="1" i="1">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where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𝑹</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and </a:t>
                </a:r>
                <a14:m>
                  <m:oMath xmlns:m="http://schemas.openxmlformats.org/officeDocument/2006/math">
                    <m:r>
                      <a:rPr lang="zh-CN" altLang="en-US" sz="2000" b="1" i="1" smtClean="0">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dirty="0">
                    <a:latin typeface="Comic Sans MS" panose="030F0702030302020204" pitchFamily="66" charset="0"/>
                  </a:rPr>
                  <a:t>, at least one of the following hold:</a:t>
                </a:r>
                <a:endParaRPr lang="en-US" altLang="zh-CN" sz="2000" dirty="0">
                  <a:latin typeface="Comic Sans MS" panose="030F0702030302020204" pitchFamily="66" charset="0"/>
                </a:endParaRPr>
              </a:p>
              <a:p>
                <a:pPr lvl="1">
                  <a:lnSpc>
                    <a:spcPct val="150000"/>
                  </a:lnSpc>
                  <a:spcBef>
                    <a:spcPts val="1200"/>
                  </a:spcBef>
                </a:pP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zh-CN" altLang="en-US" sz="1800" b="1" i="1">
                        <a:solidFill>
                          <a:srgbClr val="FF0000"/>
                        </a:solidFill>
                        <a:latin typeface="Cambria Math" panose="02040503050406030204" pitchFamily="18" charset="0"/>
                      </a:rPr>
                      <m:t>↠</m:t>
                    </m:r>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anose="030F0702030302020204" pitchFamily="66" charset="0"/>
                  </a:rPr>
                  <a:t> is trivial </a:t>
                </a:r>
                <a:r>
                  <a:rPr lang="en-US" altLang="zh-CN" sz="1800" dirty="0">
                    <a:latin typeface="Comic Sans MS" panose="030F0702030302020204" pitchFamily="66" charset="0"/>
                  </a:rPr>
                  <a:t>(i.e., </a:t>
                </a:r>
                <a14:m>
                  <m:oMath xmlns:m="http://schemas.openxmlformats.org/officeDocument/2006/math">
                    <m:r>
                      <a:rPr lang="zh-CN" altLang="en-US" sz="1800" b="1" i="1" smtClean="0">
                        <a:solidFill>
                          <a:srgbClr val="FF0000"/>
                        </a:solidFill>
                        <a:latin typeface="Cambria Math" panose="02040503050406030204" pitchFamily="18" charset="0"/>
                      </a:rPr>
                      <m:t>𝜷</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oMath>
                </a14:m>
                <a:r>
                  <a:rPr lang="en-US" altLang="zh-CN" sz="1800" b="1" dirty="0">
                    <a:solidFill>
                      <a:srgbClr val="FF0000"/>
                    </a:solidFill>
                    <a:latin typeface="Comic Sans MS" panose="030F0702030302020204" pitchFamily="66" charset="0"/>
                  </a:rPr>
                  <a:t> </a:t>
                </a:r>
                <a:r>
                  <a:rPr lang="en-US" altLang="zh-CN" sz="1800" dirty="0">
                    <a:solidFill>
                      <a:srgbClr val="FF0000"/>
                    </a:solidFill>
                    <a:latin typeface="Comic Sans MS" panose="030F0702030302020204" pitchFamily="66" charset="0"/>
                  </a:rPr>
                  <a:t>or</a:t>
                </a:r>
                <a:r>
                  <a:rPr lang="en-US" altLang="zh-CN" sz="1800" dirty="0">
                    <a:latin typeface="Comic Sans MS" panose="030F0702030302020204" pitchFamily="66" charset="0"/>
                  </a:rPr>
                  <a:t> </a:t>
                </a: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zh-CN" altLang="en-US" sz="1800" b="1" i="1">
                        <a:solidFill>
                          <a:srgbClr val="FF0000"/>
                        </a:solidFill>
                        <a:latin typeface="Cambria Math" panose="02040503050406030204" pitchFamily="18" charset="0"/>
                        <a:ea typeface="Cambria Math" panose="02040503050406030204" pitchFamily="18" charset="0"/>
                      </a:rPr>
                      <m:t>∪</m:t>
                    </m:r>
                    <m:r>
                      <a:rPr lang="zh-CN" altLang="en-US" sz="1800" b="1" i="1">
                        <a:solidFill>
                          <a:srgbClr val="FF0000"/>
                        </a:solidFill>
                        <a:latin typeface="Cambria Math" panose="02040503050406030204" pitchFamily="18" charset="0"/>
                      </a:rPr>
                      <m:t>𝜷</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𝑹</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oMath>
                </a14:m>
                <a:r>
                  <a:rPr lang="en-US" altLang="zh-CN" sz="1800" dirty="0">
                    <a:solidFill>
                      <a:srgbClr val="FF0000"/>
                    </a:solidFill>
                    <a:latin typeface="Comic Sans MS" panose="030F0702030302020204" pitchFamily="66" charset="0"/>
                  </a:rPr>
                  <a:t> is a </a:t>
                </a:r>
                <a:r>
                  <a:rPr lang="en-US" altLang="zh-CN" sz="1800" dirty="0" err="1">
                    <a:solidFill>
                      <a:srgbClr val="FF0000"/>
                    </a:solidFill>
                    <a:latin typeface="Comic Sans MS" panose="030F0702030302020204" pitchFamily="66" charset="0"/>
                  </a:rPr>
                  <a:t>superkey</a:t>
                </a:r>
                <a:r>
                  <a:rPr lang="en-US" altLang="zh-CN" sz="1800" dirty="0">
                    <a:solidFill>
                      <a:srgbClr val="FF0000"/>
                    </a:solidFill>
                    <a:latin typeface="Comic Sans MS" panose="030F0702030302020204" pitchFamily="66" charset="0"/>
                  </a:rPr>
                  <a:t> for schema </a:t>
                </a:r>
                <a:r>
                  <a:rPr lang="en-US" altLang="zh-CN" sz="1800" b="1" dirty="0">
                    <a:solidFill>
                      <a:srgbClr val="FF0000"/>
                    </a:solidFill>
                    <a:latin typeface="Comic Sans MS" panose="030F0702030302020204" pitchFamily="66" charset="0"/>
                  </a:rPr>
                  <a:t>R</a:t>
                </a:r>
                <a:endParaRPr lang="en-US" altLang="zh-CN" sz="1800" b="1" dirty="0">
                  <a:solidFill>
                    <a:srgbClr val="FF0000"/>
                  </a:solidFill>
                  <a:latin typeface="Comic Sans MS" panose="030F0702030302020204" pitchFamily="66" charset="0"/>
                </a:endParaRPr>
              </a:p>
              <a:p>
                <a:pPr>
                  <a:lnSpc>
                    <a:spcPct val="150000"/>
                  </a:lnSpc>
                  <a:spcBef>
                    <a:spcPts val="1200"/>
                  </a:spcBef>
                </a:pPr>
                <a:r>
                  <a:rPr lang="en-US" altLang="zh-CN" sz="2000" dirty="0">
                    <a:latin typeface="Comic Sans MS" panose="030F0702030302020204" pitchFamily="66" charset="0"/>
                  </a:rPr>
                  <a:t>If a relation is in </a:t>
                </a:r>
                <a:r>
                  <a:rPr lang="en-US" altLang="zh-CN" sz="2000" b="1" dirty="0">
                    <a:solidFill>
                      <a:srgbClr val="1F07CF"/>
                    </a:solidFill>
                    <a:latin typeface="Comic Sans MS" panose="030F0702030302020204" pitchFamily="66" charset="0"/>
                  </a:rPr>
                  <a:t>4NF</a:t>
                </a:r>
                <a:r>
                  <a:rPr lang="en-US" altLang="zh-CN" sz="2000" dirty="0">
                    <a:latin typeface="Comic Sans MS" panose="030F0702030302020204" pitchFamily="66" charset="0"/>
                  </a:rPr>
                  <a:t> it is in </a:t>
                </a:r>
                <a:r>
                  <a:rPr lang="en-US" altLang="zh-CN" sz="2000" b="1" dirty="0">
                    <a:solidFill>
                      <a:srgbClr val="1F07CF"/>
                    </a:solidFill>
                    <a:latin typeface="Comic Sans MS" panose="030F0702030302020204" pitchFamily="66" charset="0"/>
                  </a:rPr>
                  <a:t>BCNF</a:t>
                </a:r>
                <a:endParaRPr lang="en-US" altLang="zh-CN" sz="2000" b="1" dirty="0">
                  <a:solidFill>
                    <a:srgbClr val="1F07CF"/>
                  </a:solidFill>
                  <a:latin typeface="Comic Sans MS" panose="030F0702030302020204" pitchFamily="66" charset="0"/>
                </a:endParaRPr>
              </a:p>
              <a:p>
                <a:pPr>
                  <a:lnSpc>
                    <a:spcPct val="150000"/>
                  </a:lnSpc>
                  <a:spcBef>
                    <a:spcPts val="1200"/>
                  </a:spcBef>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9542"/>
                <a:ext cx="8568952" cy="3805070"/>
              </a:xfrm>
              <a:blipFill rotWithShape="1">
                <a:blip r:embed="rId1"/>
                <a:stretch>
                  <a:fillRect l="-1" t="-11" r="4" b="15"/>
                </a:stretch>
              </a:blipFill>
            </p:spPr>
            <p:txBody>
              <a:bodyPr/>
              <a:lstStyle/>
              <a:p>
                <a:r>
                  <a:rPr lang="zh-CN" altLang="en-US">
                    <a:noFill/>
                  </a:rPr>
                  <a:t> </a:t>
                </a:r>
              </a:p>
            </p:txBody>
          </p:sp>
        </mc:Fallback>
      </mc:AlternateContent>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Restriction of Multivalued Dependencies</a:t>
            </a:r>
            <a:endParaRPr lang="zh-CN" altLang="en-US" sz="2800"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lnSpc>
                    <a:spcPct val="150000"/>
                  </a:lnSpc>
                </a:pPr>
                <a:r>
                  <a:rPr lang="en-US" altLang="zh-CN" sz="2000" dirty="0">
                    <a:latin typeface="Comic Sans MS" panose="030F0702030302020204" pitchFamily="66" charset="0"/>
                  </a:rPr>
                  <a:t>The restriction of  </a:t>
                </a:r>
                <a:r>
                  <a:rPr lang="en-US" altLang="zh-CN" sz="2000" b="1" dirty="0">
                    <a:solidFill>
                      <a:srgbClr val="1F07CF"/>
                    </a:solidFill>
                    <a:latin typeface="Comic Sans MS" panose="030F0702030302020204" pitchFamily="66" charset="0"/>
                  </a:rPr>
                  <a:t>D</a:t>
                </a:r>
                <a:r>
                  <a:rPr lang="en-US" altLang="zh-CN" sz="2000" dirty="0">
                    <a:latin typeface="Comic Sans MS" panose="030F0702030302020204" pitchFamily="66" charset="0"/>
                  </a:rPr>
                  <a:t> to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is the set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𝑫</m:t>
                        </m:r>
                      </m:e>
                      <m:sub>
                        <m:r>
                          <a:rPr lang="en-US" altLang="zh-CN" sz="2000" b="1" i="1"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consisting of</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All FDs in </a:t>
                </a:r>
                <a:r>
                  <a:rPr lang="en-US" altLang="zh-CN" sz="1800" b="1" dirty="0">
                    <a:solidFill>
                      <a:srgbClr val="1F07CF"/>
                    </a:solidFill>
                    <a:latin typeface="Comic Sans MS" panose="030F0702030302020204" pitchFamily="66" charset="0"/>
                  </a:rPr>
                  <a:t>D</a:t>
                </a:r>
                <a:r>
                  <a:rPr lang="en-US" altLang="zh-CN" sz="1800" b="1" baseline="30000" dirty="0">
                    <a:solidFill>
                      <a:srgbClr val="1F07CF"/>
                    </a:solidFill>
                    <a:latin typeface="Comic Sans MS" panose="030F0702030302020204" pitchFamily="66" charset="0"/>
                  </a:rPr>
                  <a:t>+</a:t>
                </a:r>
                <a:r>
                  <a:rPr lang="en-US" altLang="zh-CN" sz="1800" dirty="0">
                    <a:latin typeface="Comic Sans MS" panose="030F0702030302020204" pitchFamily="66" charset="0"/>
                  </a:rPr>
                  <a:t> that include only attributes of </a:t>
                </a:r>
                <a:r>
                  <a:rPr lang="en-US" altLang="zh-CN" sz="1800" b="1" dirty="0">
                    <a:solidFill>
                      <a:srgbClr val="1F07CF"/>
                    </a:solidFill>
                    <a:latin typeface="Comic Sans MS" panose="030F0702030302020204" pitchFamily="66" charset="0"/>
                  </a:rPr>
                  <a:t>Ri</a:t>
                </a:r>
                <a:endParaRPr lang="en-US" altLang="zh-CN" sz="1800" b="1" dirty="0">
                  <a:solidFill>
                    <a:srgbClr val="1F07CF"/>
                  </a:solidFill>
                  <a:latin typeface="Comic Sans MS" panose="030F0702030302020204" pitchFamily="66" charset="0"/>
                </a:endParaRPr>
              </a:p>
              <a:p>
                <a:pPr lvl="1">
                  <a:lnSpc>
                    <a:spcPct val="150000"/>
                  </a:lnSpc>
                </a:pPr>
                <a:r>
                  <a:rPr lang="en-US" altLang="zh-CN" sz="1800" dirty="0">
                    <a:latin typeface="Comic Sans MS" panose="030F0702030302020204" pitchFamily="66" charset="0"/>
                  </a:rPr>
                  <a:t>All MVDs of the form</a:t>
                </a:r>
                <a:endParaRPr lang="en-US" altLang="zh-CN" sz="1800" dirty="0">
                  <a:latin typeface="Comic Sans MS" panose="030F0702030302020204" pitchFamily="66" charset="0"/>
                </a:endParaRPr>
              </a:p>
              <a:p>
                <a:pPr marL="0" indent="0">
                  <a:lnSpc>
                    <a:spcPct val="150000"/>
                  </a:lnSpc>
                  <a:buNone/>
                </a:pPr>
                <a:r>
                  <a:rPr lang="en-US" altLang="zh-CN" sz="2000" dirty="0">
                    <a:latin typeface="Comic Sans MS" panose="030F0702030302020204" pitchFamily="66" charset="0"/>
                    <a:ea typeface="Cambria Math" panose="02040503050406030204" pitchFamily="18" charset="0"/>
                  </a:rPr>
                  <a:t>	</a:t>
                </a:r>
                <a14:m>
                  <m:oMath xmlns:m="http://schemas.openxmlformats.org/officeDocument/2006/math">
                    <m:r>
                      <a:rPr lang="el-GR" altLang="zh-CN" sz="2000" b="1" i="1" smtClean="0">
                        <a:solidFill>
                          <a:srgbClr val="1F07CF"/>
                        </a:solidFill>
                        <a:latin typeface="Cambria Math" panose="02040503050406030204" pitchFamily="18" charset="0"/>
                        <a:ea typeface="Cambria Math" panose="02040503050406030204" pitchFamily="18" charset="0"/>
                      </a:rPr>
                      <m:t>𝜶</m:t>
                    </m:r>
                    <m:r>
                      <a:rPr lang="zh-CN" altLang="en-US" sz="2000" b="1" i="1">
                        <a:solidFill>
                          <a:srgbClr val="1F07CF"/>
                        </a:solidFill>
                        <a:latin typeface="Cambria Math" panose="02040503050406030204" pitchFamily="18" charset="0"/>
                      </a:rPr>
                      <m:t>↠</m:t>
                    </m:r>
                    <m:r>
                      <a:rPr lang="zh-CN" altLang="en-US" sz="2000" b="1" i="1">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a:t>
                </a:r>
                <a14:m>
                  <m:oMath xmlns:m="http://schemas.openxmlformats.org/officeDocument/2006/math">
                    <m:r>
                      <a:rPr lang="zh-CN" altLang="en-US" sz="2000" b="1" i="1" dirty="0" smtClean="0">
                        <a:solidFill>
                          <a:srgbClr val="1F07CF"/>
                        </a:solidFill>
                        <a:latin typeface="Cambria Math" panose="02040503050406030204" pitchFamily="18" charset="0"/>
                      </a:rPr>
                      <m:t>𝜷</m:t>
                    </m:r>
                    <m:r>
                      <a:rPr lang="zh-CN" altLang="en-US" sz="2000" b="1" i="1" dirty="0" smtClean="0">
                        <a:solidFill>
                          <a:srgbClr val="1F07CF"/>
                        </a:solidFill>
                        <a:latin typeface="Cambria Math" panose="02040503050406030204" pitchFamily="18" charset="0"/>
                      </a:rPr>
                      <m:t>∩</m:t>
                    </m:r>
                    <m:sSub>
                      <m:sSubPr>
                        <m:ctrlPr>
                          <a:rPr lang="en-US" altLang="zh-CN" sz="2000" b="1" i="1" dirty="0" smtClean="0">
                            <a:solidFill>
                              <a:srgbClr val="1F07CF"/>
                            </a:solidFill>
                            <a:latin typeface="Cambria Math" panose="02040503050406030204" pitchFamily="18" charset="0"/>
                          </a:rPr>
                        </m:ctrlPr>
                      </m:sSubPr>
                      <m:e>
                        <m:r>
                          <a:rPr lang="en-US" altLang="zh-CN" sz="2000" b="1" i="1" dirty="0" smtClean="0">
                            <a:solidFill>
                              <a:srgbClr val="1F07CF"/>
                            </a:solidFill>
                            <a:latin typeface="Cambria Math" panose="02040503050406030204" pitchFamily="18" charset="0"/>
                          </a:rPr>
                          <m:t>𝑹</m:t>
                        </m:r>
                      </m:e>
                      <m:sub>
                        <m:r>
                          <a:rPr lang="en-US" altLang="zh-CN" sz="2000" b="1" i="1" dirty="0" smtClean="0">
                            <a:solidFill>
                              <a:srgbClr val="1F07CF"/>
                            </a:solidFill>
                            <a:latin typeface="Cambria Math" panose="02040503050406030204" pitchFamily="18" charset="0"/>
                          </a:rPr>
                          <m:t>𝒊</m:t>
                        </m:r>
                      </m:sub>
                    </m:sSub>
                  </m:oMath>
                </a14:m>
                <a:r>
                  <a:rPr lang="en-US" altLang="zh-CN" sz="2000" b="1" dirty="0">
                    <a:solidFill>
                      <a:srgbClr val="1F07CF"/>
                    </a:solidFill>
                    <a:latin typeface="Comic Sans MS" panose="030F0702030302020204" pitchFamily="66" charset="0"/>
                  </a:rPr>
                  <a:t>)</a:t>
                </a:r>
                <a:endParaRPr lang="en-US" altLang="zh-CN" sz="2000" b="1" dirty="0">
                  <a:solidFill>
                    <a:srgbClr val="1F07CF"/>
                  </a:solidFill>
                  <a:latin typeface="Comic Sans MS" panose="030F0702030302020204" pitchFamily="66" charset="0"/>
                </a:endParaRPr>
              </a:p>
              <a:p>
                <a:pPr marL="457200" lvl="1" indent="0">
                  <a:lnSpc>
                    <a:spcPct val="150000"/>
                  </a:lnSpc>
                  <a:buNone/>
                </a:pPr>
                <a:r>
                  <a:rPr lang="en-US" altLang="zh-CN" sz="1800" dirty="0">
                    <a:latin typeface="Comic Sans MS" panose="030F0702030302020204" pitchFamily="66" charset="0"/>
                  </a:rPr>
                  <a:t>where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and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is in </a:t>
                </a:r>
                <a:r>
                  <a:rPr lang="en-US" altLang="zh-CN" sz="1800" b="1" dirty="0">
                    <a:solidFill>
                      <a:srgbClr val="1F07CF"/>
                    </a:solidFill>
                    <a:latin typeface="Comic Sans MS" panose="030F0702030302020204" pitchFamily="66" charset="0"/>
                  </a:rPr>
                  <a:t>D</a:t>
                </a:r>
                <a:r>
                  <a:rPr lang="en-US" altLang="zh-CN" sz="1800" b="1" baseline="30000" dirty="0">
                    <a:solidFill>
                      <a:srgbClr val="1F07CF"/>
                    </a:solidFill>
                    <a:latin typeface="Comic Sans MS" panose="030F0702030302020204" pitchFamily="66" charset="0"/>
                  </a:rPr>
                  <a:t>+</a:t>
                </a:r>
                <a:r>
                  <a:rPr lang="en-US" altLang="zh-CN" sz="1800" b="1" dirty="0">
                    <a:solidFill>
                      <a:srgbClr val="1F07CF"/>
                    </a:solidFill>
                    <a:latin typeface="Comic Sans MS" panose="030F0702030302020204" pitchFamily="66" charset="0"/>
                  </a:rPr>
                  <a:t> </a:t>
                </a:r>
                <a:endParaRPr lang="en-US" altLang="zh-CN" sz="1800" b="1" dirty="0">
                  <a:solidFill>
                    <a:srgbClr val="1F07CF"/>
                  </a:solidFill>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10"/>
                </a:stretch>
              </a:blipFill>
            </p:spPr>
            <p:txBody>
              <a:bodyPr/>
              <a:lstStyle/>
              <a:p>
                <a:r>
                  <a:rPr lang="zh-CN" altLang="en-US">
                    <a:noFill/>
                  </a:rPr>
                  <a:t> </a:t>
                </a:r>
              </a:p>
            </p:txBody>
          </p:sp>
        </mc:Fallback>
      </mc:AlternateContent>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4NF Decomposition Algorithm</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710896"/>
                <a:ext cx="8424936" cy="4165110"/>
              </a:xfrm>
            </p:spPr>
            <p:txBody>
              <a:bodyPr/>
              <a:lstStyle/>
              <a:p>
                <a:pPr marL="0" indent="0">
                  <a:buNone/>
                </a:pPr>
                <a:r>
                  <a:rPr lang="en-US" altLang="zh-CN" sz="1800" dirty="0">
                    <a:latin typeface="Comic Sans MS" panose="030F0702030302020204" pitchFamily="66" charset="0"/>
                  </a:rPr>
                  <a:t>result: =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a:t>
                </a:r>
                <a:br>
                  <a:rPr lang="en-US" altLang="zh-CN" sz="1800" dirty="0">
                    <a:latin typeface="Comic Sans MS" panose="030F0702030302020204" pitchFamily="66" charset="0"/>
                  </a:rPr>
                </a:br>
                <a:r>
                  <a:rPr lang="en-US" altLang="zh-CN" sz="1800" dirty="0">
                    <a:latin typeface="Comic Sans MS" panose="030F0702030302020204" pitchFamily="66" charset="0"/>
                  </a:rPr>
                  <a:t>done := false;</a:t>
                </a:r>
                <a:br>
                  <a:rPr lang="en-US" altLang="zh-CN" sz="1800" dirty="0">
                    <a:latin typeface="Comic Sans MS" panose="030F0702030302020204" pitchFamily="66" charset="0"/>
                  </a:rPr>
                </a:br>
                <a:r>
                  <a:rPr lang="en-US" altLang="zh-CN" sz="1800" dirty="0">
                    <a:latin typeface="Comic Sans MS" panose="030F0702030302020204" pitchFamily="66" charset="0"/>
                  </a:rPr>
                  <a:t>compute </a:t>
                </a:r>
                <a:r>
                  <a:rPr lang="en-US" altLang="zh-CN" sz="1800" b="1" dirty="0">
                    <a:solidFill>
                      <a:srgbClr val="1F07CF"/>
                    </a:solidFill>
                    <a:latin typeface="Comic Sans MS" panose="030F0702030302020204" pitchFamily="66" charset="0"/>
                  </a:rPr>
                  <a:t>D+</a:t>
                </a:r>
                <a:r>
                  <a:rPr lang="en-US" altLang="zh-CN" sz="1800" dirty="0">
                    <a:latin typeface="Comic Sans MS" panose="030F0702030302020204" pitchFamily="66" charset="0"/>
                  </a:rPr>
                  <a:t>;</a:t>
                </a:r>
                <a:br>
                  <a:rPr lang="en-US" altLang="zh-CN" sz="1800" dirty="0">
                    <a:latin typeface="Comic Sans MS" panose="030F0702030302020204" pitchFamily="66" charset="0"/>
                  </a:rPr>
                </a:br>
                <a:r>
                  <a:rPr lang="en-US" altLang="zh-CN" sz="1800" dirty="0">
                    <a:latin typeface="Comic Sans MS" panose="030F0702030302020204"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𝑫</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denote the restriction of </a:t>
                </a:r>
                <a:r>
                  <a:rPr lang="en-US" altLang="zh-CN" sz="1800" b="1" dirty="0">
                    <a:solidFill>
                      <a:srgbClr val="1F07CF"/>
                    </a:solidFill>
                    <a:latin typeface="Comic Sans MS" panose="030F0702030302020204" pitchFamily="66" charset="0"/>
                  </a:rPr>
                  <a:t>D</a:t>
                </a:r>
                <a:r>
                  <a:rPr lang="en-US" altLang="zh-CN" sz="1800" b="1" baseline="30000" dirty="0">
                    <a:solidFill>
                      <a:srgbClr val="1F07CF"/>
                    </a:solidFill>
                    <a:latin typeface="Comic Sans MS" panose="030F0702030302020204" pitchFamily="66" charset="0"/>
                  </a:rPr>
                  <a:t>+</a:t>
                </a:r>
                <a:r>
                  <a:rPr lang="en-US" altLang="zh-CN" sz="1800" dirty="0">
                    <a:latin typeface="Comic Sans MS" panose="030F0702030302020204" pitchFamily="66" charset="0"/>
                  </a:rPr>
                  <a:t> to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endParaRPr lang="en-US" altLang="zh-CN" sz="1800" b="1" dirty="0">
                  <a:solidFill>
                    <a:srgbClr val="1F07CF"/>
                  </a:solidFill>
                  <a:latin typeface="Comic Sans MS" panose="030F0702030302020204" pitchFamily="66" charset="0"/>
                </a:endParaRPr>
              </a:p>
              <a:p>
                <a:pPr marL="0" indent="0">
                  <a:buNone/>
                </a:pPr>
                <a:r>
                  <a:rPr lang="en-US" altLang="zh-CN" sz="1800" dirty="0">
                    <a:solidFill>
                      <a:srgbClr val="C00000"/>
                    </a:solidFill>
                    <a:latin typeface="Comic Sans MS" panose="030F0702030302020204" pitchFamily="66" charset="0"/>
                  </a:rPr>
                  <a:t>while</a:t>
                </a: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not</a:t>
                </a:r>
                <a:r>
                  <a:rPr lang="en-US" altLang="zh-CN" sz="1800" dirty="0">
                    <a:latin typeface="Comic Sans MS" panose="030F0702030302020204" pitchFamily="66" charset="0"/>
                  </a:rPr>
                  <a:t> done) </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if</a:t>
                </a:r>
                <a:r>
                  <a:rPr lang="en-US" altLang="zh-CN" sz="1800" dirty="0">
                    <a:latin typeface="Comic Sans MS" panose="030F0702030302020204" pitchFamily="66" charset="0"/>
                  </a:rPr>
                  <a:t> (there is a schema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in result that is </a:t>
                </a:r>
                <a:r>
                  <a:rPr lang="en-US" altLang="zh-CN" sz="1800" dirty="0">
                    <a:solidFill>
                      <a:srgbClr val="FF0000"/>
                    </a:solidFill>
                    <a:latin typeface="Comic Sans MS" panose="030F0702030302020204" pitchFamily="66" charset="0"/>
                  </a:rPr>
                  <a:t>not in 4NF</a:t>
                </a: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then</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begin</a:t>
                </a:r>
                <a:endParaRPr lang="en-US" altLang="zh-CN" sz="1800" dirty="0">
                  <a:solidFill>
                    <a:srgbClr val="C00000"/>
                  </a:solidFill>
                  <a:latin typeface="Comic Sans MS" panose="030F0702030302020204" pitchFamily="66" charset="0"/>
                </a:endParaRPr>
              </a:p>
              <a:p>
                <a:pPr marL="0" indent="0">
                  <a:buNone/>
                </a:pPr>
                <a:r>
                  <a:rPr lang="en-US" altLang="zh-CN" sz="1800" dirty="0">
                    <a:latin typeface="Comic Sans MS" panose="030F0702030302020204" pitchFamily="66" charset="0"/>
                  </a:rPr>
                  <a:t>	 let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r>
                      <a:rPr lang="zh-CN" altLang="en-US" sz="1800" b="1" i="1">
                        <a:solidFill>
                          <a:srgbClr val="1F07CF"/>
                        </a:solidFill>
                        <a:latin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anose="030F0702030302020204" pitchFamily="66" charset="0"/>
                  </a:rPr>
                  <a:t> be a nontrivial MVD that holds 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r>
                      <a:rPr lang="en-US" altLang="zh-CN" sz="1800" i="1">
                        <a:latin typeface="Cambria Math" panose="02040503050406030204" pitchFamily="18" charset="0"/>
                      </a:rPr>
                      <m:t> </m:t>
                    </m:r>
                  </m:oMath>
                </a14:m>
                <a:r>
                  <a:rPr lang="en-US" altLang="zh-CN" sz="1800" dirty="0">
                    <a:latin typeface="Comic Sans MS" panose="030F0702030302020204" pitchFamily="66" charset="0"/>
                  </a:rPr>
                  <a:t>such that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marL="0" indent="0">
                  <a:buNone/>
                </a:pPr>
                <a:r>
                  <a:rPr lang="en-US" altLang="zh-CN" sz="1800" dirty="0">
                    <a:latin typeface="Comic Sans MS" panose="030F0702030302020204" pitchFamily="66" charset="0"/>
                  </a:rPr>
                  <a:t>              is not in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𝑫</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and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m:t>
                    </m:r>
                  </m:oMath>
                </a14:m>
                <a:r>
                  <a:rPr lang="en-US" altLang="zh-CN" sz="1800" dirty="0">
                    <a:latin typeface="Comic Sans MS" panose="030F0702030302020204" pitchFamily="66" charset="0"/>
                  </a:rPr>
                  <a:t>; </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b="1" dirty="0">
                    <a:solidFill>
                      <a:srgbClr val="FF0000"/>
                    </a:solidFill>
                    <a:latin typeface="Comic Sans MS" panose="030F0702030302020204" pitchFamily="66" charset="0"/>
                  </a:rPr>
                  <a:t>result :=  (result - </a:t>
                </a:r>
                <a14:m>
                  <m:oMath xmlns:m="http://schemas.openxmlformats.org/officeDocument/2006/math">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𝑹</m:t>
                        </m:r>
                      </m:e>
                      <m:sub>
                        <m:r>
                          <a:rPr lang="en-US" altLang="zh-CN" sz="1800" b="1" i="1">
                            <a:solidFill>
                              <a:srgbClr val="FF0000"/>
                            </a:solidFill>
                            <a:latin typeface="Cambria Math" panose="02040503050406030204" pitchFamily="18" charset="0"/>
                          </a:rPr>
                          <m:t>𝒊</m:t>
                        </m:r>
                      </m:sub>
                    </m:sSub>
                  </m:oMath>
                </a14:m>
                <a:r>
                  <a:rPr lang="en-US" altLang="zh-CN" sz="1800" b="1" dirty="0">
                    <a:solidFill>
                      <a:srgbClr val="FF0000"/>
                    </a:solidFill>
                    <a:latin typeface="Comic Sans MS" panose="030F0702030302020204" pitchFamily="66" charset="0"/>
                  </a:rPr>
                  <a:t>) </a:t>
                </a:r>
                <a14:m>
                  <m:oMath xmlns:m="http://schemas.openxmlformats.org/officeDocument/2006/math">
                    <m:r>
                      <a:rPr lang="en-US" altLang="zh-CN" sz="1800" b="1" i="1" dirty="0" smtClean="0">
                        <a:solidFill>
                          <a:srgbClr val="FF0000"/>
                        </a:solidFill>
                        <a:latin typeface="Cambria Math" panose="02040503050406030204" pitchFamily="18" charset="0"/>
                        <a:ea typeface="Cambria Math" panose="02040503050406030204" pitchFamily="18" charset="0"/>
                      </a:rPr>
                      <m:t>∪</m:t>
                    </m:r>
                  </m:oMath>
                </a14:m>
                <a:r>
                  <a:rPr lang="en-US" altLang="zh-CN" sz="1800" b="1" dirty="0">
                    <a:solidFill>
                      <a:srgbClr val="FF0000"/>
                    </a:solidFill>
                    <a:latin typeface="Comic Sans MS" panose="030F0702030302020204" pitchFamily="66" charset="0"/>
                  </a:rPr>
                  <a:t> ((</a:t>
                </a:r>
                <a14:m>
                  <m:oMath xmlns:m="http://schemas.openxmlformats.org/officeDocument/2006/math">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𝑹</m:t>
                        </m:r>
                      </m:e>
                      <m:sub>
                        <m:r>
                          <a:rPr lang="en-US" altLang="zh-CN" sz="1800" b="1" i="1">
                            <a:solidFill>
                              <a:srgbClr val="FF0000"/>
                            </a:solidFill>
                            <a:latin typeface="Cambria Math" panose="02040503050406030204" pitchFamily="18" charset="0"/>
                          </a:rPr>
                          <m:t>𝒊</m:t>
                        </m:r>
                      </m:sub>
                    </m:sSub>
                  </m:oMath>
                </a14:m>
                <a:r>
                  <a:rPr lang="en-US" altLang="zh-CN" sz="1800" b="1" dirty="0">
                    <a:solidFill>
                      <a:srgbClr val="FF0000"/>
                    </a:solidFill>
                    <a:latin typeface="Comic Sans MS" panose="030F0702030302020204" pitchFamily="66" charset="0"/>
                  </a:rPr>
                  <a:t> -</a:t>
                </a:r>
                <a14:m>
                  <m:oMath xmlns:m="http://schemas.openxmlformats.org/officeDocument/2006/math">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anose="030F0702030302020204" pitchFamily="66" charset="0"/>
                  </a:rPr>
                  <a:t>) </a:t>
                </a:r>
                <a14:m>
                  <m:oMath xmlns:m="http://schemas.openxmlformats.org/officeDocument/2006/math">
                    <m:r>
                      <a:rPr lang="zh-CN" altLang="en-US" sz="1800" b="1" i="1">
                        <a:solidFill>
                          <a:srgbClr val="FF0000"/>
                        </a:solidFill>
                        <a:latin typeface="Cambria Math" panose="02040503050406030204" pitchFamily="18" charset="0"/>
                      </a:rPr>
                      <m:t>∩</m:t>
                    </m:r>
                  </m:oMath>
                </a14:m>
                <a:r>
                  <a:rPr lang="en-US" altLang="zh-CN" sz="1800" b="1" dirty="0">
                    <a:solidFill>
                      <a:srgbClr val="FF0000"/>
                    </a:solidFill>
                    <a:latin typeface="Comic Sans MS" panose="030F0702030302020204" pitchFamily="66" charset="0"/>
                  </a:rPr>
                  <a:t> (</a:t>
                </a:r>
                <a14:m>
                  <m:oMath xmlns:m="http://schemas.openxmlformats.org/officeDocument/2006/math">
                    <m:r>
                      <a:rPr lang="zh-CN" altLang="en-US" sz="1800" b="1" i="1">
                        <a:solidFill>
                          <a:srgbClr val="FF0000"/>
                        </a:solidFill>
                        <a:latin typeface="Cambria Math" panose="02040503050406030204" pitchFamily="18" charset="0"/>
                      </a:rPr>
                      <m:t>𝜶</m:t>
                    </m:r>
                  </m:oMath>
                </a14:m>
                <a:r>
                  <a:rPr lang="en-US" altLang="zh-CN" sz="1800" b="1" dirty="0">
                    <a:solidFill>
                      <a:srgbClr val="FF0000"/>
                    </a:solidFill>
                    <a:latin typeface="Comic Sans MS" panose="030F0702030302020204" pitchFamily="66" charset="0"/>
                  </a:rPr>
                  <a:t>, </a:t>
                </a:r>
                <a14:m>
                  <m:oMath xmlns:m="http://schemas.openxmlformats.org/officeDocument/2006/math">
                    <m:r>
                      <a:rPr lang="zh-CN" altLang="en-US" sz="1800" b="1" i="1">
                        <a:solidFill>
                          <a:srgbClr val="FF0000"/>
                        </a:solidFill>
                        <a:latin typeface="Cambria Math" panose="02040503050406030204" pitchFamily="18" charset="0"/>
                      </a:rPr>
                      <m:t>𝜷</m:t>
                    </m:r>
                  </m:oMath>
                </a14:m>
                <a:r>
                  <a:rPr lang="en-US" altLang="zh-CN" sz="1800" b="1" dirty="0">
                    <a:solidFill>
                      <a:srgbClr val="FF0000"/>
                    </a:solidFill>
                    <a:latin typeface="Comic Sans MS" panose="030F0702030302020204" pitchFamily="66" charset="0"/>
                  </a:rPr>
                  <a:t>)); </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end</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dirty="0">
                    <a:solidFill>
                      <a:srgbClr val="C00000"/>
                    </a:solidFill>
                    <a:latin typeface="Comic Sans MS" panose="030F0702030302020204" pitchFamily="66" charset="0"/>
                  </a:rPr>
                  <a:t>else</a:t>
                </a:r>
                <a:r>
                  <a:rPr lang="en-US" altLang="zh-CN" sz="1800" dirty="0">
                    <a:latin typeface="Comic Sans MS" panose="030F0702030302020204" pitchFamily="66" charset="0"/>
                  </a:rPr>
                  <a:t> done:= true;</a:t>
                </a:r>
                <a:endParaRPr lang="en-US" altLang="zh-CN" sz="1800" dirty="0">
                  <a:latin typeface="Comic Sans MS" panose="030F0702030302020204" pitchFamily="66" charset="0"/>
                </a:endParaRPr>
              </a:p>
              <a:p>
                <a:pPr marL="0" indent="0">
                  <a:buNone/>
                </a:pPr>
                <a:endParaRPr lang="en-US" altLang="zh-CN" sz="1800" b="1">
                  <a:latin typeface="Comic Sans MS" panose="030F0702030302020204" pitchFamily="66" charset="0"/>
                </a:endParaRPr>
              </a:p>
              <a:p>
                <a:pPr marL="0" indent="0">
                  <a:buNone/>
                </a:pPr>
                <a:r>
                  <a:rPr lang="en-US" altLang="zh-CN" sz="1800" b="1">
                    <a:solidFill>
                      <a:srgbClr val="FF0000"/>
                    </a:solidFill>
                    <a:latin typeface="Comic Sans MS" panose="030F0702030302020204" pitchFamily="66" charset="0"/>
                  </a:rPr>
                  <a:t>Note</a:t>
                </a:r>
                <a:r>
                  <a:rPr lang="en-US" altLang="zh-CN" sz="1800" b="1"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 </a:t>
                </a:r>
                <a:r>
                  <a:rPr lang="en-US" altLang="zh-CN" sz="1800" dirty="0">
                    <a:latin typeface="Comic Sans MS" panose="030F0702030302020204" pitchFamily="66" charset="0"/>
                  </a:rPr>
                  <a:t>each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r>
                      <a:rPr lang="en-US" altLang="zh-CN" sz="1800" i="1">
                        <a:latin typeface="Cambria Math" panose="02040503050406030204" pitchFamily="18" charset="0"/>
                      </a:rPr>
                      <m:t> </m:t>
                    </m:r>
                  </m:oMath>
                </a14:m>
                <a:r>
                  <a:rPr lang="en-US" altLang="zh-CN" sz="1800" dirty="0">
                    <a:latin typeface="Comic Sans MS" panose="030F0702030302020204" pitchFamily="66" charset="0"/>
                  </a:rPr>
                  <a:t>is in </a:t>
                </a:r>
                <a:r>
                  <a:rPr lang="en-US" altLang="zh-CN" sz="1800" b="1" dirty="0">
                    <a:solidFill>
                      <a:srgbClr val="1F07CF"/>
                    </a:solidFill>
                    <a:latin typeface="Comic Sans MS" panose="030F0702030302020204" pitchFamily="66" charset="0"/>
                  </a:rPr>
                  <a:t>4NF</a:t>
                </a:r>
                <a:r>
                  <a:rPr lang="en-US" altLang="zh-CN" sz="1800" dirty="0">
                    <a:latin typeface="Comic Sans MS" panose="030F0702030302020204" pitchFamily="66" charset="0"/>
                  </a:rPr>
                  <a:t>, and decomposition is lossless-join</a:t>
                </a:r>
                <a:endParaRPr lang="zh-CN" altLang="en-US"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5536" y="710896"/>
                <a:ext cx="8424936" cy="4165110"/>
              </a:xfrm>
              <a:blipFill rotWithShape="1">
                <a:blip r:embed="rId1"/>
                <a:stretch>
                  <a:fillRect l="-7" t="-8" r="4" b="11"/>
                </a:stretch>
              </a:blipFill>
            </p:spPr>
            <p:txBody>
              <a:bodyPr/>
              <a:lstStyle/>
              <a:p>
                <a:r>
                  <a:rPr lang="zh-CN" altLang="en-US">
                    <a:noFill/>
                  </a:rPr>
                  <a:t> </a:t>
                </a:r>
              </a:p>
            </p:txBody>
          </p:sp>
        </mc:Fallback>
      </mc:AlternateContent>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4" name="Rectangle 3"/>
          <p:cNvSpPr txBox="1">
            <a:spLocks noChangeArrowheads="1"/>
          </p:cNvSpPr>
          <p:nvPr/>
        </p:nvSpPr>
        <p:spPr bwMode="auto">
          <a:xfrm>
            <a:off x="1685926" y="1066800"/>
            <a:ext cx="663049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880"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90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9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6pPr>
            <a:lvl7pPr marL="20148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7pPr>
            <a:lvl8pPr marL="23577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8pPr>
            <a:lvl9pPr marL="27006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9pPr>
          </a:lstStyle>
          <a:p>
            <a:pPr>
              <a:lnSpc>
                <a:spcPct val="80000"/>
              </a:lnSpc>
            </a:pPr>
            <a:r>
              <a:rPr lang="en-US" altLang="zh-CN" sz="1500" b="1" i="1" kern="0">
                <a:latin typeface="Comic Sans MS" panose="030F0702030302020204" pitchFamily="66" charset="0"/>
                <a:ea typeface="宋体" panose="02010600030101010101" pitchFamily="2" charset="-122"/>
              </a:rPr>
              <a:t>R</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A, B, C, G, H, I</a:t>
            </a:r>
            <a:r>
              <a:rPr lang="en-US" altLang="zh-CN" sz="1500" b="1" kern="0">
                <a:latin typeface="Comic Sans MS" panose="030F0702030302020204" pitchFamily="66" charset="0"/>
                <a:ea typeface="宋体" panose="02010600030101010101" pitchFamily="2" charset="-122"/>
              </a:rPr>
              <a:t>)</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i="1" kern="0">
                <a:latin typeface="Comic Sans MS" panose="030F0702030302020204" pitchFamily="66" charset="0"/>
                <a:ea typeface="宋体" panose="02010600030101010101" pitchFamily="2" charset="-122"/>
              </a:rPr>
              <a:t>	F </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A </a:t>
            </a:r>
            <a:r>
              <a:rPr lang="en-US" altLang="zh-CN" sz="1350" b="1" kern="0">
                <a:latin typeface="Comic Sans MS" panose="030F0702030302020204" pitchFamily="66" charset="0"/>
                <a:ea typeface="宋体" panose="02010600030101010101" pitchFamily="2" charset="-122"/>
                <a:sym typeface="Symbol" panose="05050102010706020507" pitchFamily="18" charset="2"/>
              </a:rPr>
              <a:t></a:t>
            </a:r>
            <a:r>
              <a:rPr lang="en-US" altLang="zh-CN" sz="1800" b="1" kern="0">
                <a:latin typeface="Comic Sans MS" panose="030F0702030302020204" pitchFamily="66" charset="0"/>
                <a:ea typeface="宋体" panose="02010600030101010101" pitchFamily="2" charset="-122"/>
                <a:sym typeface="Symbol" panose="05050102010706020507" pitchFamily="18" charset="2"/>
              </a:rPr>
              <a:t> </a:t>
            </a:r>
            <a:r>
              <a:rPr lang="en-US" altLang="zh-CN" sz="1500" b="1" i="1" kern="0">
                <a:latin typeface="Comic Sans MS" panose="030F0702030302020204" pitchFamily="66" charset="0"/>
                <a:ea typeface="宋体" panose="02010600030101010101" pitchFamily="2" charset="-122"/>
              </a:rPr>
              <a:t>B</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i="1" kern="0">
                <a:latin typeface="Comic Sans MS" panose="030F0702030302020204" pitchFamily="66" charset="0"/>
                <a:ea typeface="宋体" panose="02010600030101010101" pitchFamily="2" charset="-122"/>
              </a:rPr>
              <a:t>		B</a:t>
            </a:r>
            <a:r>
              <a:rPr lang="en-US" altLang="zh-CN" sz="1500" b="1" kern="0">
                <a:latin typeface="Comic Sans MS" panose="030F0702030302020204" pitchFamily="66" charset="0"/>
                <a:ea typeface="宋体" panose="02010600030101010101" pitchFamily="2" charset="-122"/>
              </a:rPr>
              <a:t> </a:t>
            </a:r>
            <a:r>
              <a:rPr lang="en-US" altLang="zh-CN" sz="135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HI</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i="1" kern="0">
                <a:latin typeface="Comic Sans MS" panose="030F0702030302020204" pitchFamily="66" charset="0"/>
                <a:ea typeface="宋体" panose="02010600030101010101" pitchFamily="2" charset="-122"/>
              </a:rPr>
              <a:t>		CG </a:t>
            </a:r>
            <a:r>
              <a:rPr lang="en-US" altLang="zh-CN" sz="135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sym typeface="Symbol" panose="05050102010706020507" pitchFamily="18" charset="2"/>
              </a:rPr>
              <a:t> </a:t>
            </a:r>
            <a:r>
              <a:rPr lang="en-US" altLang="zh-CN" sz="1500" b="1" i="1" kern="0">
                <a:latin typeface="Comic Sans MS" panose="030F0702030302020204" pitchFamily="66" charset="0"/>
                <a:ea typeface="宋体" panose="02010600030101010101" pitchFamily="2" charset="-122"/>
              </a:rPr>
              <a:t>H</a:t>
            </a:r>
            <a:r>
              <a:rPr lang="en-US" altLang="zh-CN" sz="1500" b="1" kern="0">
                <a:latin typeface="Comic Sans MS" panose="030F0702030302020204" pitchFamily="66" charset="0"/>
                <a:ea typeface="宋体" panose="02010600030101010101" pitchFamily="2" charset="-122"/>
              </a:rPr>
              <a:t> }</a:t>
            </a:r>
            <a:endParaRPr lang="en-US" altLang="zh-CN" sz="1500" b="1" kern="0">
              <a:latin typeface="Comic Sans MS" panose="030F0702030302020204" pitchFamily="66" charset="0"/>
              <a:ea typeface="宋体" panose="02010600030101010101" pitchFamily="2" charset="-122"/>
            </a:endParaRPr>
          </a:p>
          <a:p>
            <a:pPr>
              <a:lnSpc>
                <a:spcPct val="80000"/>
              </a:lnSpc>
            </a:pPr>
            <a:r>
              <a:rPr lang="en-US" altLang="zh-CN" sz="1500" b="1" i="1" kern="0">
                <a:solidFill>
                  <a:srgbClr val="FF0000"/>
                </a:solidFill>
                <a:latin typeface="Comic Sans MS" panose="030F0702030302020204" pitchFamily="66" charset="0"/>
                <a:ea typeface="宋体" panose="02010600030101010101" pitchFamily="2" charset="-122"/>
              </a:rPr>
              <a:t>R</a:t>
            </a:r>
            <a:r>
              <a:rPr lang="en-US" altLang="zh-CN" sz="1500" b="1" kern="0">
                <a:solidFill>
                  <a:srgbClr val="FF0000"/>
                </a:solidFill>
                <a:latin typeface="Comic Sans MS" panose="030F0702030302020204" pitchFamily="66" charset="0"/>
                <a:ea typeface="宋体" panose="02010600030101010101" pitchFamily="2" charset="-122"/>
              </a:rPr>
              <a:t> is not in 4NF since </a:t>
            </a:r>
            <a:r>
              <a:rPr lang="en-US" altLang="zh-CN" sz="1500" b="1" i="1" kern="0">
                <a:solidFill>
                  <a:srgbClr val="FF0000"/>
                </a:solidFill>
                <a:latin typeface="Comic Sans MS" panose="030F0702030302020204" pitchFamily="66" charset="0"/>
                <a:ea typeface="宋体" panose="02010600030101010101" pitchFamily="2" charset="-122"/>
              </a:rPr>
              <a:t>A</a:t>
            </a:r>
            <a:r>
              <a:rPr lang="en-US" altLang="zh-CN" sz="1500" b="1" kern="0">
                <a:solidFill>
                  <a:srgbClr val="FF0000"/>
                </a:solidFill>
                <a:latin typeface="Comic Sans MS" panose="030F0702030302020204" pitchFamily="66" charset="0"/>
                <a:ea typeface="宋体" panose="02010600030101010101" pitchFamily="2" charset="-122"/>
              </a:rPr>
              <a:t> </a:t>
            </a:r>
            <a:r>
              <a:rPr lang="en-US" altLang="zh-CN" sz="1200" b="1" kern="0">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500" b="1" kern="0">
                <a:solidFill>
                  <a:srgbClr val="FF0000"/>
                </a:solidFill>
                <a:latin typeface="Comic Sans MS" panose="030F0702030302020204" pitchFamily="66" charset="0"/>
                <a:ea typeface="宋体" panose="02010600030101010101" pitchFamily="2" charset="-122"/>
              </a:rPr>
              <a:t> </a:t>
            </a:r>
            <a:r>
              <a:rPr lang="en-US" altLang="zh-CN" sz="1500" b="1" i="1" kern="0">
                <a:solidFill>
                  <a:srgbClr val="FF0000"/>
                </a:solidFill>
                <a:latin typeface="Comic Sans MS" panose="030F0702030302020204" pitchFamily="66" charset="0"/>
                <a:ea typeface="宋体" panose="02010600030101010101" pitchFamily="2" charset="-122"/>
              </a:rPr>
              <a:t>B</a:t>
            </a:r>
            <a:r>
              <a:rPr lang="en-US" altLang="zh-CN" sz="1500" b="1" kern="0">
                <a:solidFill>
                  <a:srgbClr val="FF0000"/>
                </a:solidFill>
                <a:latin typeface="Comic Sans MS" panose="030F0702030302020204" pitchFamily="66" charset="0"/>
                <a:ea typeface="宋体" panose="02010600030101010101" pitchFamily="2" charset="-122"/>
              </a:rPr>
              <a:t> and </a:t>
            </a:r>
            <a:r>
              <a:rPr lang="en-US" altLang="zh-CN" sz="1500" b="1" i="1" kern="0">
                <a:solidFill>
                  <a:srgbClr val="FF0000"/>
                </a:solidFill>
                <a:latin typeface="Comic Sans MS" panose="030F0702030302020204" pitchFamily="66" charset="0"/>
                <a:ea typeface="宋体" panose="02010600030101010101" pitchFamily="2" charset="-122"/>
              </a:rPr>
              <a:t>A</a:t>
            </a:r>
            <a:r>
              <a:rPr lang="en-US" altLang="zh-CN" sz="1500" b="1" kern="0">
                <a:solidFill>
                  <a:srgbClr val="FF0000"/>
                </a:solidFill>
                <a:latin typeface="Comic Sans MS" panose="030F0702030302020204" pitchFamily="66" charset="0"/>
                <a:ea typeface="宋体" panose="02010600030101010101" pitchFamily="2" charset="-122"/>
              </a:rPr>
              <a:t> is not a superkey for </a:t>
            </a:r>
            <a:r>
              <a:rPr lang="en-US" altLang="zh-CN" sz="1500" b="1" i="1" kern="0">
                <a:solidFill>
                  <a:srgbClr val="FF0000"/>
                </a:solidFill>
                <a:latin typeface="Comic Sans MS" panose="030F0702030302020204" pitchFamily="66" charset="0"/>
                <a:ea typeface="宋体" panose="02010600030101010101" pitchFamily="2" charset="-122"/>
              </a:rPr>
              <a:t>R</a:t>
            </a:r>
            <a:endParaRPr lang="en-US" altLang="zh-CN" sz="1500" b="1" kern="0">
              <a:solidFill>
                <a:srgbClr val="FF0000"/>
              </a:solidFill>
              <a:latin typeface="Comic Sans MS" panose="030F0702030302020204" pitchFamily="66" charset="0"/>
              <a:ea typeface="宋体" panose="02010600030101010101" pitchFamily="2" charset="-122"/>
            </a:endParaRPr>
          </a:p>
          <a:p>
            <a:pPr>
              <a:lnSpc>
                <a:spcPct val="80000"/>
              </a:lnSpc>
            </a:pPr>
            <a:r>
              <a:rPr lang="en-US" altLang="zh-CN" sz="1500" b="1" kern="0">
                <a:latin typeface="Comic Sans MS" panose="030F0702030302020204" pitchFamily="66" charset="0"/>
                <a:ea typeface="宋体" panose="02010600030101010101" pitchFamily="2" charset="-122"/>
              </a:rPr>
              <a:t>Decomposition</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a)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1</a:t>
            </a:r>
            <a:r>
              <a:rPr lang="en-US" altLang="zh-CN" sz="1500" b="1" kern="0">
                <a:latin typeface="Comic Sans MS" panose="030F0702030302020204" pitchFamily="66" charset="0"/>
                <a:ea typeface="宋体" panose="02010600030101010101" pitchFamily="2" charset="-122"/>
              </a:rPr>
              <a:t> = (</a:t>
            </a:r>
            <a:r>
              <a:rPr lang="en-US" altLang="zh-CN" sz="1500" b="1" i="1" kern="0">
                <a:latin typeface="Comic Sans MS" panose="030F0702030302020204" pitchFamily="66" charset="0"/>
                <a:ea typeface="宋体" panose="02010600030101010101" pitchFamily="2" charset="-122"/>
              </a:rPr>
              <a:t>A, B</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1</a:t>
            </a:r>
            <a:r>
              <a:rPr lang="en-US" altLang="zh-CN" sz="1500" b="1" kern="0">
                <a:latin typeface="Comic Sans MS" panose="030F0702030302020204" pitchFamily="66" charset="0"/>
                <a:ea typeface="宋体" panose="02010600030101010101" pitchFamily="2" charset="-122"/>
              </a:rPr>
              <a:t> is in 4NF)</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b) </a:t>
            </a:r>
            <a:r>
              <a:rPr lang="en-US" altLang="zh-CN" sz="1500" b="1" i="1" kern="0">
                <a:latin typeface="Comic Sans MS" panose="030F0702030302020204" pitchFamily="66" charset="0"/>
                <a:ea typeface="宋体" panose="02010600030101010101" pitchFamily="2" charset="-122"/>
              </a:rPr>
              <a:t>R</a:t>
            </a:r>
            <a:r>
              <a:rPr lang="en-US" altLang="zh-CN" sz="1500" b="1" kern="0" baseline="-25000">
                <a:latin typeface="Comic Sans MS" panose="030F0702030302020204" pitchFamily="66" charset="0"/>
                <a:ea typeface="宋体" panose="02010600030101010101" pitchFamily="2" charset="-122"/>
              </a:rPr>
              <a:t>2</a:t>
            </a:r>
            <a:r>
              <a:rPr lang="en-US" altLang="zh-CN" sz="1500" b="1" kern="0">
                <a:latin typeface="Comic Sans MS" panose="030F0702030302020204" pitchFamily="66" charset="0"/>
                <a:ea typeface="宋体" panose="02010600030101010101" pitchFamily="2" charset="-122"/>
              </a:rPr>
              <a:t> = (</a:t>
            </a:r>
            <a:r>
              <a:rPr lang="en-US" altLang="zh-CN" sz="1500" b="1" i="1" kern="0">
                <a:latin typeface="Comic Sans MS" panose="030F0702030302020204" pitchFamily="66" charset="0"/>
                <a:ea typeface="宋体" panose="02010600030101010101" pitchFamily="2" charset="-122"/>
              </a:rPr>
              <a:t>A, C, G, H, I</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2</a:t>
            </a:r>
            <a:r>
              <a:rPr lang="en-US" altLang="zh-CN" sz="1500" b="1" kern="0">
                <a:latin typeface="Comic Sans MS" panose="030F0702030302020204" pitchFamily="66" charset="0"/>
                <a:ea typeface="宋体" panose="02010600030101010101" pitchFamily="2" charset="-122"/>
              </a:rPr>
              <a:t> is not in 4NF)</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c) </a:t>
            </a:r>
            <a:r>
              <a:rPr lang="en-US" altLang="zh-CN" sz="1500" b="1" i="1" kern="0">
                <a:latin typeface="Comic Sans MS" panose="030F0702030302020204" pitchFamily="66" charset="0"/>
                <a:ea typeface="宋体" panose="02010600030101010101" pitchFamily="2" charset="-122"/>
              </a:rPr>
              <a:t>R</a:t>
            </a:r>
            <a:r>
              <a:rPr lang="en-US" altLang="zh-CN" sz="1500" b="1" kern="0" baseline="-25000">
                <a:latin typeface="Comic Sans MS" panose="030F0702030302020204" pitchFamily="66" charset="0"/>
                <a:ea typeface="宋体" panose="02010600030101010101" pitchFamily="2" charset="-122"/>
              </a:rPr>
              <a:t>3</a:t>
            </a:r>
            <a:r>
              <a:rPr lang="en-US" altLang="zh-CN" sz="1500" b="1" kern="0">
                <a:latin typeface="Comic Sans MS" panose="030F0702030302020204" pitchFamily="66" charset="0"/>
                <a:ea typeface="宋体" panose="02010600030101010101" pitchFamily="2" charset="-122"/>
              </a:rPr>
              <a:t> = (</a:t>
            </a:r>
            <a:r>
              <a:rPr lang="en-US" altLang="zh-CN" sz="1500" b="1" i="1" kern="0">
                <a:latin typeface="Comic Sans MS" panose="030F0702030302020204" pitchFamily="66" charset="0"/>
                <a:ea typeface="宋体" panose="02010600030101010101" pitchFamily="2" charset="-122"/>
              </a:rPr>
              <a:t>C, G, H</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R</a:t>
            </a:r>
            <a:r>
              <a:rPr lang="en-US" altLang="zh-CN" sz="1500" b="1" kern="0" baseline="-25000">
                <a:latin typeface="Comic Sans MS" panose="030F0702030302020204" pitchFamily="66" charset="0"/>
                <a:ea typeface="宋体" panose="02010600030101010101" pitchFamily="2" charset="-122"/>
              </a:rPr>
              <a:t>3</a:t>
            </a:r>
            <a:r>
              <a:rPr lang="en-US" altLang="zh-CN" sz="1500" b="1" kern="0">
                <a:latin typeface="Comic Sans MS" panose="030F0702030302020204" pitchFamily="66" charset="0"/>
                <a:ea typeface="宋体" panose="02010600030101010101" pitchFamily="2" charset="-122"/>
              </a:rPr>
              <a:t> is in 4NF)</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d)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4</a:t>
            </a:r>
            <a:r>
              <a:rPr lang="en-US" altLang="zh-CN" sz="1500" b="1" kern="0">
                <a:latin typeface="Comic Sans MS" panose="030F0702030302020204" pitchFamily="66" charset="0"/>
                <a:ea typeface="宋体" panose="02010600030101010101" pitchFamily="2" charset="-122"/>
              </a:rPr>
              <a:t> = (</a:t>
            </a:r>
            <a:r>
              <a:rPr lang="en-US" altLang="zh-CN" sz="1500" b="1" i="1" kern="0">
                <a:latin typeface="Comic Sans MS" panose="030F0702030302020204" pitchFamily="66" charset="0"/>
                <a:ea typeface="宋体" panose="02010600030101010101" pitchFamily="2" charset="-122"/>
              </a:rPr>
              <a:t>A, C, G, I</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4</a:t>
            </a:r>
            <a:r>
              <a:rPr lang="en-US" altLang="zh-CN" sz="1500" b="1" kern="0">
                <a:latin typeface="Comic Sans MS" panose="030F0702030302020204" pitchFamily="66" charset="0"/>
                <a:ea typeface="宋体" panose="02010600030101010101" pitchFamily="2" charset="-122"/>
              </a:rPr>
              <a:t> is not in 4NF)</a:t>
            </a:r>
            <a:endParaRPr lang="en-US" altLang="zh-CN" sz="1500" b="1" kern="0">
              <a:latin typeface="Comic Sans MS" panose="030F0702030302020204" pitchFamily="66" charset="0"/>
              <a:ea typeface="宋体" panose="02010600030101010101" pitchFamily="2" charset="-122"/>
            </a:endParaRPr>
          </a:p>
          <a:p>
            <a:pPr>
              <a:lnSpc>
                <a:spcPct val="80000"/>
              </a:lnSpc>
            </a:pPr>
            <a:r>
              <a:rPr lang="en-US" altLang="zh-CN" sz="1500" b="1" kern="0">
                <a:latin typeface="Comic Sans MS" panose="030F0702030302020204" pitchFamily="66" charset="0"/>
                <a:ea typeface="宋体" panose="02010600030101010101" pitchFamily="2" charset="-122"/>
              </a:rPr>
              <a:t>Since </a:t>
            </a:r>
            <a:r>
              <a:rPr lang="en-US" altLang="zh-CN" sz="1500" b="1" i="1" kern="0">
                <a:latin typeface="Comic Sans MS" panose="030F0702030302020204" pitchFamily="66" charset="0"/>
                <a:ea typeface="宋体" panose="02010600030101010101" pitchFamily="2" charset="-122"/>
              </a:rPr>
              <a:t>A</a:t>
            </a:r>
            <a:r>
              <a:rPr lang="en-US" altLang="zh-CN" sz="1500" b="1" kern="0">
                <a:latin typeface="Comic Sans MS" panose="030F0702030302020204" pitchFamily="66" charset="0"/>
                <a:ea typeface="宋体" panose="02010600030101010101" pitchFamily="2" charset="-122"/>
              </a:rPr>
              <a:t> </a:t>
            </a:r>
            <a:r>
              <a:rPr lang="en-US" altLang="zh-CN" sz="120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sym typeface="Symbol" panose="05050102010706020507" pitchFamily="18" charset="2"/>
              </a:rPr>
              <a:t> </a:t>
            </a:r>
            <a:r>
              <a:rPr lang="en-US" altLang="zh-CN" sz="1500" b="1" i="1" kern="0">
                <a:latin typeface="Comic Sans MS" panose="030F0702030302020204" pitchFamily="66" charset="0"/>
                <a:ea typeface="宋体" panose="02010600030101010101" pitchFamily="2" charset="-122"/>
              </a:rPr>
              <a:t>B</a:t>
            </a:r>
            <a:r>
              <a:rPr lang="en-US" altLang="zh-CN" sz="1500" b="1" kern="0">
                <a:latin typeface="Comic Sans MS" panose="030F0702030302020204" pitchFamily="66" charset="0"/>
                <a:ea typeface="宋体" panose="02010600030101010101" pitchFamily="2" charset="-122"/>
              </a:rPr>
              <a:t> and </a:t>
            </a:r>
            <a:r>
              <a:rPr lang="en-US" altLang="zh-CN" sz="1500" b="1" i="1" kern="0">
                <a:latin typeface="Comic Sans MS" panose="030F0702030302020204" pitchFamily="66" charset="0"/>
                <a:ea typeface="宋体" panose="02010600030101010101" pitchFamily="2" charset="-122"/>
              </a:rPr>
              <a:t>B</a:t>
            </a:r>
            <a:r>
              <a:rPr lang="en-US" altLang="zh-CN" sz="1500" b="1" kern="0">
                <a:latin typeface="Comic Sans MS" panose="030F0702030302020204" pitchFamily="66" charset="0"/>
                <a:ea typeface="宋体" panose="02010600030101010101" pitchFamily="2" charset="-122"/>
              </a:rPr>
              <a:t> </a:t>
            </a:r>
            <a:r>
              <a:rPr lang="en-US" altLang="zh-CN" sz="120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HI</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A</a:t>
            </a:r>
            <a:r>
              <a:rPr lang="en-US" altLang="zh-CN" sz="1500" b="1" kern="0">
                <a:latin typeface="Comic Sans MS" panose="030F0702030302020204" pitchFamily="66" charset="0"/>
                <a:ea typeface="宋体" panose="02010600030101010101" pitchFamily="2" charset="-122"/>
              </a:rPr>
              <a:t> </a:t>
            </a:r>
            <a:r>
              <a:rPr lang="en-US" altLang="zh-CN" sz="120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sym typeface="Symbol" panose="05050102010706020507" pitchFamily="18" charset="2"/>
              </a:rPr>
              <a:t> </a:t>
            </a:r>
            <a:r>
              <a:rPr lang="en-US" altLang="zh-CN" sz="1500" b="1" i="1" kern="0">
                <a:latin typeface="Comic Sans MS" panose="030F0702030302020204" pitchFamily="66" charset="0"/>
                <a:ea typeface="宋体" panose="02010600030101010101" pitchFamily="2" charset="-122"/>
              </a:rPr>
              <a:t>HI</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A</a:t>
            </a:r>
            <a:r>
              <a:rPr lang="en-US" altLang="zh-CN" sz="1500" b="1" kern="0">
                <a:latin typeface="Comic Sans MS" panose="030F0702030302020204" pitchFamily="66" charset="0"/>
                <a:ea typeface="宋体" panose="02010600030101010101" pitchFamily="2" charset="-122"/>
              </a:rPr>
              <a:t> </a:t>
            </a:r>
            <a:r>
              <a:rPr lang="en-US" altLang="zh-CN" sz="1200" b="1" kern="0">
                <a:latin typeface="Comic Sans MS" panose="030F0702030302020204" pitchFamily="66" charset="0"/>
                <a:ea typeface="宋体" panose="02010600030101010101" pitchFamily="2" charset="-122"/>
                <a:sym typeface="Symbol" panose="05050102010706020507" pitchFamily="18" charset="2"/>
              </a:rPr>
              <a:t></a:t>
            </a:r>
            <a:r>
              <a:rPr lang="en-US" altLang="zh-CN" sz="1500" b="1" kern="0">
                <a:latin typeface="Comic Sans MS" panose="030F0702030302020204" pitchFamily="66" charset="0"/>
                <a:ea typeface="宋体" panose="02010600030101010101" pitchFamily="2" charset="-122"/>
                <a:sym typeface="Symbol" panose="05050102010706020507" pitchFamily="18" charset="2"/>
              </a:rPr>
              <a:t> </a:t>
            </a:r>
            <a:r>
              <a:rPr lang="en-US" altLang="zh-CN" sz="1500" b="1" i="1" kern="0">
                <a:latin typeface="Comic Sans MS" panose="030F0702030302020204" pitchFamily="66" charset="0"/>
                <a:ea typeface="宋体" panose="02010600030101010101" pitchFamily="2" charset="-122"/>
              </a:rPr>
              <a:t>I</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e)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5</a:t>
            </a:r>
            <a:r>
              <a:rPr lang="en-US" altLang="zh-CN" sz="1500" b="1" kern="0">
                <a:latin typeface="Comic Sans MS" panose="030F0702030302020204" pitchFamily="66" charset="0"/>
                <a:ea typeface="宋体" panose="02010600030101010101" pitchFamily="2" charset="-122"/>
              </a:rPr>
              <a:t> = (</a:t>
            </a:r>
            <a:r>
              <a:rPr lang="en-US" altLang="zh-CN" sz="1500" b="1" i="1" kern="0">
                <a:latin typeface="Comic Sans MS" panose="030F0702030302020204" pitchFamily="66" charset="0"/>
                <a:ea typeface="宋体" panose="02010600030101010101" pitchFamily="2" charset="-122"/>
              </a:rPr>
              <a:t>A, I</a:t>
            </a:r>
            <a:r>
              <a:rPr lang="en-US" altLang="zh-CN" sz="1500" b="1" kern="0">
                <a:latin typeface="Comic Sans MS" panose="030F0702030302020204" pitchFamily="66" charset="0"/>
                <a:ea typeface="宋体" panose="02010600030101010101" pitchFamily="2" charset="-122"/>
              </a:rPr>
              <a:t>)  		(</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5</a:t>
            </a:r>
            <a:r>
              <a:rPr lang="en-US" altLang="zh-CN" sz="1500" b="1" kern="0">
                <a:latin typeface="Comic Sans MS" panose="030F0702030302020204" pitchFamily="66" charset="0"/>
                <a:ea typeface="宋体" panose="02010600030101010101" pitchFamily="2" charset="-122"/>
              </a:rPr>
              <a:t> is in 4NF)</a:t>
            </a:r>
            <a:endParaRPr lang="en-US" altLang="zh-CN" sz="1500" b="1" kern="0">
              <a:latin typeface="Comic Sans MS" panose="030F0702030302020204" pitchFamily="66" charset="0"/>
              <a:ea typeface="宋体" panose="02010600030101010101" pitchFamily="2" charset="-122"/>
            </a:endParaRPr>
          </a:p>
          <a:p>
            <a:pPr>
              <a:lnSpc>
                <a:spcPct val="80000"/>
              </a:lnSpc>
              <a:buFont typeface="Wingdings" panose="05000000000000000000" pitchFamily="2" charset="2"/>
              <a:buNone/>
            </a:pPr>
            <a:r>
              <a:rPr lang="en-US" altLang="zh-CN" sz="1500" b="1" kern="0">
                <a:latin typeface="Comic Sans MS" panose="030F0702030302020204" pitchFamily="66" charset="0"/>
                <a:ea typeface="宋体" panose="02010600030101010101" pitchFamily="2" charset="-122"/>
              </a:rPr>
              <a:t>	f)</a:t>
            </a:r>
            <a:r>
              <a:rPr lang="en-US" altLang="zh-CN" sz="1500" b="1" i="1" kern="0">
                <a:latin typeface="Comic Sans MS" panose="030F0702030302020204" pitchFamily="66" charset="0"/>
                <a:ea typeface="宋体" panose="02010600030101010101" pitchFamily="2" charset="-122"/>
              </a:rPr>
              <a:t>R</a:t>
            </a:r>
            <a:r>
              <a:rPr lang="en-US" altLang="zh-CN" sz="1500" b="1" i="1" kern="0" baseline="-25000">
                <a:latin typeface="Comic Sans MS" panose="030F0702030302020204" pitchFamily="66" charset="0"/>
                <a:ea typeface="宋体" panose="02010600030101010101" pitchFamily="2" charset="-122"/>
              </a:rPr>
              <a:t>6</a:t>
            </a:r>
            <a:r>
              <a:rPr lang="en-US" altLang="zh-CN" sz="1500" b="1" kern="0">
                <a:latin typeface="Comic Sans MS" panose="030F0702030302020204" pitchFamily="66" charset="0"/>
                <a:ea typeface="宋体" panose="02010600030101010101" pitchFamily="2" charset="-122"/>
              </a:rPr>
              <a:t> = (A, C, G)  		(R</a:t>
            </a:r>
            <a:r>
              <a:rPr lang="en-US" altLang="zh-CN" sz="1500" b="1" kern="0" baseline="-25000">
                <a:latin typeface="Comic Sans MS" panose="030F0702030302020204" pitchFamily="66" charset="0"/>
                <a:ea typeface="宋体" panose="02010600030101010101" pitchFamily="2" charset="-122"/>
              </a:rPr>
              <a:t>6</a:t>
            </a:r>
            <a:r>
              <a:rPr lang="en-US" altLang="zh-CN" sz="1500" b="1" kern="0">
                <a:latin typeface="Comic Sans MS" panose="030F0702030302020204" pitchFamily="66" charset="0"/>
                <a:ea typeface="宋体" panose="02010600030101010101" pitchFamily="2" charset="-122"/>
              </a:rPr>
              <a:t> is in 4NF)</a:t>
            </a:r>
            <a:endParaRPr lang="en-US" altLang="zh-CN" sz="1500" b="1" kern="0">
              <a:latin typeface="Comic Sans MS" panose="030F0702030302020204" pitchFamily="66" charset="0"/>
              <a:ea typeface="宋体" panose="02010600030101010101" pitchFamily="2" charset="-122"/>
            </a:endParaRPr>
          </a:p>
        </p:txBody>
      </p:sp>
      <p:sp>
        <p:nvSpPr>
          <p:cNvPr id="5" name="Freeform 28"/>
          <p:cNvSpPr/>
          <p:nvPr/>
        </p:nvSpPr>
        <p:spPr bwMode="auto">
          <a:xfrm>
            <a:off x="1294210" y="1191816"/>
            <a:ext cx="682228" cy="1646634"/>
          </a:xfrm>
          <a:custGeom>
            <a:avLst/>
            <a:gdLst>
              <a:gd name="T0" fmla="*/ 2147483646 w 573"/>
              <a:gd name="T1" fmla="*/ 0 h 1383"/>
              <a:gd name="T2" fmla="*/ 2147483646 w 573"/>
              <a:gd name="T3" fmla="*/ 2147483646 h 1383"/>
              <a:gd name="T4" fmla="*/ 2147483646 w 573"/>
              <a:gd name="T5" fmla="*/ 2147483646 h 1383"/>
              <a:gd name="T6" fmla="*/ 0 60000 65536"/>
              <a:gd name="T7" fmla="*/ 0 60000 65536"/>
              <a:gd name="T8" fmla="*/ 0 60000 65536"/>
              <a:gd name="T9" fmla="*/ 0 w 573"/>
              <a:gd name="T10" fmla="*/ 0 h 1383"/>
              <a:gd name="T11" fmla="*/ 573 w 573"/>
              <a:gd name="T12" fmla="*/ 1383 h 1383"/>
            </a:gdLst>
            <a:ahLst/>
            <a:cxnLst>
              <a:cxn ang="T6">
                <a:pos x="T0" y="T1"/>
              </a:cxn>
              <a:cxn ang="T7">
                <a:pos x="T2" y="T3"/>
              </a:cxn>
              <a:cxn ang="T8">
                <a:pos x="T4" y="T5"/>
              </a:cxn>
            </a:cxnLst>
            <a:rect l="T9" t="T10" r="T11" b="T12"/>
            <a:pathLst>
              <a:path w="573" h="1383">
                <a:moveTo>
                  <a:pt x="272" y="0"/>
                </a:moveTo>
                <a:cubicBezTo>
                  <a:pt x="136" y="354"/>
                  <a:pt x="0" y="709"/>
                  <a:pt x="50" y="940"/>
                </a:cubicBezTo>
                <a:cubicBezTo>
                  <a:pt x="100" y="1171"/>
                  <a:pt x="336" y="1277"/>
                  <a:pt x="573" y="1383"/>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
        <p:nvSpPr>
          <p:cNvPr id="6" name="Freeform 29"/>
          <p:cNvSpPr/>
          <p:nvPr/>
        </p:nvSpPr>
        <p:spPr bwMode="auto">
          <a:xfrm>
            <a:off x="1306116" y="1238250"/>
            <a:ext cx="682228" cy="1804988"/>
          </a:xfrm>
          <a:custGeom>
            <a:avLst/>
            <a:gdLst>
              <a:gd name="T0" fmla="*/ 2147483646 w 573"/>
              <a:gd name="T1" fmla="*/ 0 h 1383"/>
              <a:gd name="T2" fmla="*/ 2147483646 w 573"/>
              <a:gd name="T3" fmla="*/ 2147483646 h 1383"/>
              <a:gd name="T4" fmla="*/ 2147483646 w 573"/>
              <a:gd name="T5" fmla="*/ 2147483646 h 1383"/>
              <a:gd name="T6" fmla="*/ 0 60000 65536"/>
              <a:gd name="T7" fmla="*/ 0 60000 65536"/>
              <a:gd name="T8" fmla="*/ 0 60000 65536"/>
              <a:gd name="T9" fmla="*/ 0 w 573"/>
              <a:gd name="T10" fmla="*/ 0 h 1383"/>
              <a:gd name="T11" fmla="*/ 573 w 573"/>
              <a:gd name="T12" fmla="*/ 1383 h 1383"/>
            </a:gdLst>
            <a:ahLst/>
            <a:cxnLst>
              <a:cxn ang="T6">
                <a:pos x="T0" y="T1"/>
              </a:cxn>
              <a:cxn ang="T7">
                <a:pos x="T2" y="T3"/>
              </a:cxn>
              <a:cxn ang="T8">
                <a:pos x="T4" y="T5"/>
              </a:cxn>
            </a:cxnLst>
            <a:rect l="T9" t="T10" r="T11" b="T12"/>
            <a:pathLst>
              <a:path w="573" h="1383">
                <a:moveTo>
                  <a:pt x="272" y="0"/>
                </a:moveTo>
                <a:cubicBezTo>
                  <a:pt x="136" y="354"/>
                  <a:pt x="0" y="709"/>
                  <a:pt x="50" y="940"/>
                </a:cubicBezTo>
                <a:cubicBezTo>
                  <a:pt x="100" y="1171"/>
                  <a:pt x="336" y="1277"/>
                  <a:pt x="573" y="1383"/>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
        <p:nvSpPr>
          <p:cNvPr id="7" name="Freeform 32"/>
          <p:cNvSpPr/>
          <p:nvPr/>
        </p:nvSpPr>
        <p:spPr bwMode="auto">
          <a:xfrm>
            <a:off x="1625204" y="3090863"/>
            <a:ext cx="351234" cy="496491"/>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
        <p:nvSpPr>
          <p:cNvPr id="8" name="Freeform 33"/>
          <p:cNvSpPr/>
          <p:nvPr/>
        </p:nvSpPr>
        <p:spPr bwMode="auto">
          <a:xfrm>
            <a:off x="1679972" y="3113485"/>
            <a:ext cx="351234" cy="242888"/>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
        <p:nvSpPr>
          <p:cNvPr id="9" name="Freeform 34"/>
          <p:cNvSpPr/>
          <p:nvPr/>
        </p:nvSpPr>
        <p:spPr bwMode="auto">
          <a:xfrm>
            <a:off x="1583532" y="3638550"/>
            <a:ext cx="351235" cy="496491"/>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
        <p:nvSpPr>
          <p:cNvPr id="10" name="Freeform 35"/>
          <p:cNvSpPr/>
          <p:nvPr/>
        </p:nvSpPr>
        <p:spPr bwMode="auto">
          <a:xfrm>
            <a:off x="1679972" y="3638551"/>
            <a:ext cx="351234" cy="813197"/>
          </a:xfrm>
          <a:custGeom>
            <a:avLst/>
            <a:gdLst>
              <a:gd name="T0" fmla="*/ 2147483646 w 295"/>
              <a:gd name="T1" fmla="*/ 0 h 417"/>
              <a:gd name="T2" fmla="*/ 2147483646 w 295"/>
              <a:gd name="T3" fmla="*/ 2147483646 h 417"/>
              <a:gd name="T4" fmla="*/ 2147483646 w 295"/>
              <a:gd name="T5" fmla="*/ 2147483646 h 417"/>
              <a:gd name="T6" fmla="*/ 0 60000 65536"/>
              <a:gd name="T7" fmla="*/ 0 60000 65536"/>
              <a:gd name="T8" fmla="*/ 0 60000 65536"/>
              <a:gd name="T9" fmla="*/ 0 w 295"/>
              <a:gd name="T10" fmla="*/ 0 h 417"/>
              <a:gd name="T11" fmla="*/ 295 w 295"/>
              <a:gd name="T12" fmla="*/ 417 h 417"/>
            </a:gdLst>
            <a:ahLst/>
            <a:cxnLst>
              <a:cxn ang="T6">
                <a:pos x="T0" y="T1"/>
              </a:cxn>
              <a:cxn ang="T7">
                <a:pos x="T2" y="T3"/>
              </a:cxn>
              <a:cxn ang="T8">
                <a:pos x="T4" y="T5"/>
              </a:cxn>
            </a:cxnLst>
            <a:rect l="T9" t="T10" r="T11" b="T12"/>
            <a:pathLst>
              <a:path w="295" h="417">
                <a:moveTo>
                  <a:pt x="295" y="0"/>
                </a:moveTo>
                <a:cubicBezTo>
                  <a:pt x="150" y="63"/>
                  <a:pt x="6" y="126"/>
                  <a:pt x="3" y="195"/>
                </a:cubicBezTo>
                <a:cubicBezTo>
                  <a:pt x="0" y="264"/>
                  <a:pt x="228" y="380"/>
                  <a:pt x="277" y="417"/>
                </a:cubicBezTo>
              </a:path>
            </a:pathLst>
          </a:custGeom>
          <a:noFill/>
          <a:ln w="28575">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lstStyle/>
          <a:p>
            <a:pPr defTabSz="685800" eaLnBrk="0" hangingPunct="0">
              <a:spcBef>
                <a:spcPct val="0"/>
              </a:spcBef>
            </a:pPr>
            <a:endParaRPr lang="zh-CN" altLang="en-US" sz="1350" b="1">
              <a:solidFill>
                <a:srgbClr val="000000"/>
              </a:solidFill>
              <a:latin typeface="Helvetica" pitchFamily="3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856984" cy="3805070"/>
          </a:xfrm>
        </p:spPr>
        <p:txBody>
          <a:bodyPr/>
          <a:lstStyle/>
          <a:p>
            <a:r>
              <a:rPr lang="en-US" altLang="zh-CN" sz="2000" dirty="0">
                <a:latin typeface="Comic Sans MS" panose="030F0702030302020204" pitchFamily="66" charset="0"/>
              </a:rPr>
              <a:t>Consider the relation schema:</a:t>
            </a:r>
            <a:br>
              <a:rPr lang="en-US" altLang="zh-CN" sz="2000" dirty="0">
                <a:latin typeface="Comic Sans MS" panose="030F0702030302020204" pitchFamily="66" charset="0"/>
              </a:rPr>
            </a:br>
            <a:r>
              <a:rPr lang="en-US" altLang="zh-CN" sz="1800" i="1" dirty="0" err="1">
                <a:solidFill>
                  <a:srgbClr val="1F07CF"/>
                </a:solidFill>
                <a:latin typeface="Comic Sans MS" panose="030F0702030302020204" pitchFamily="66" charset="0"/>
                <a:cs typeface="Times New Roman" panose="02020603050405020304" pitchFamily="18" charset="0"/>
              </a:rPr>
              <a:t>lending_schema</a:t>
            </a:r>
            <a:r>
              <a:rPr lang="en-US" altLang="zh-CN" sz="1800" i="1" dirty="0">
                <a:solidFill>
                  <a:srgbClr val="1F07CF"/>
                </a:solidFill>
                <a:latin typeface="Comic Sans MS" panose="030F0702030302020204" pitchFamily="66" charset="0"/>
                <a:cs typeface="Times New Roman" panose="02020603050405020304" pitchFamily="18" charset="0"/>
              </a:rPr>
              <a:t> = (</a:t>
            </a:r>
            <a:r>
              <a:rPr lang="en-US" altLang="zh-CN" sz="1800" i="1" dirty="0" err="1">
                <a:solidFill>
                  <a:srgbClr val="1F07CF"/>
                </a:solidFill>
                <a:latin typeface="Comic Sans MS" panose="030F0702030302020204" pitchFamily="66" charset="0"/>
                <a:cs typeface="Times New Roman" panose="02020603050405020304" pitchFamily="18" charset="0"/>
              </a:rPr>
              <a:t>branch_name</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branch_city</a:t>
            </a:r>
            <a:r>
              <a:rPr lang="en-US" altLang="zh-CN" sz="1800" i="1" dirty="0">
                <a:solidFill>
                  <a:srgbClr val="1F07CF"/>
                </a:solidFill>
                <a:latin typeface="Comic Sans MS" panose="030F0702030302020204" pitchFamily="66" charset="0"/>
                <a:cs typeface="Times New Roman" panose="02020603050405020304" pitchFamily="18" charset="0"/>
              </a:rPr>
              <a:t>, assets, </a:t>
            </a:r>
            <a:r>
              <a:rPr lang="en-US" altLang="zh-CN" sz="1800" i="1" dirty="0" err="1">
                <a:solidFill>
                  <a:srgbClr val="1F07CF"/>
                </a:solidFill>
                <a:latin typeface="Comic Sans MS" panose="030F0702030302020204" pitchFamily="66" charset="0"/>
                <a:cs typeface="Times New Roman" panose="02020603050405020304" pitchFamily="18" charset="0"/>
              </a:rPr>
              <a:t>customer_name</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loan_number</a:t>
            </a:r>
            <a:r>
              <a:rPr lang="en-US" altLang="zh-CN" sz="1800" i="1" dirty="0">
                <a:solidFill>
                  <a:srgbClr val="1F07CF"/>
                </a:solidFill>
                <a:latin typeface="Comic Sans MS" panose="030F0702030302020204" pitchFamily="66" charset="0"/>
                <a:cs typeface="Times New Roman" panose="02020603050405020304" pitchFamily="18" charset="0"/>
              </a:rPr>
              <a:t>, amount)</a:t>
            </a:r>
            <a:endParaRPr lang="en-US" altLang="zh-CN" sz="1800" i="1" dirty="0">
              <a:solidFill>
                <a:srgbClr val="1F07CF"/>
              </a:solidFill>
              <a:latin typeface="Comic Sans MS" panose="030F0702030302020204" pitchFamily="66" charset="0"/>
              <a:cs typeface="Times New Roman" panose="02020603050405020304" pitchFamily="18" charset="0"/>
            </a:endParaRPr>
          </a:p>
          <a:p>
            <a:endParaRPr lang="en-US" altLang="zh-CN" sz="2000" dirty="0">
              <a:latin typeface="Comic Sans MS" panose="030F0702030302020204" pitchFamily="66" charset="0"/>
            </a:endParaRPr>
          </a:p>
          <a:p>
            <a:endParaRPr lang="en-US" altLang="zh-CN" sz="2000" dirty="0">
              <a:latin typeface="Comic Sans MS" panose="030F0702030302020204" pitchFamily="66" charset="0"/>
            </a:endParaRPr>
          </a:p>
          <a:p>
            <a:r>
              <a:rPr lang="en-US" altLang="zh-CN" sz="2000" b="1" dirty="0">
                <a:solidFill>
                  <a:srgbClr val="FF0000"/>
                </a:solidFill>
                <a:latin typeface="Comic Sans MS" panose="030F0702030302020204" pitchFamily="66" charset="0"/>
              </a:rPr>
              <a:t>Redundancy</a:t>
            </a:r>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Data for </a:t>
            </a:r>
            <a:r>
              <a:rPr lang="en-US" altLang="zh-CN" sz="1800" dirty="0" err="1">
                <a:solidFill>
                  <a:srgbClr val="1F07CF"/>
                </a:solidFill>
                <a:latin typeface="Comic Sans MS" panose="030F0702030302020204" pitchFamily="66" charset="0"/>
              </a:rPr>
              <a:t>branch_name</a:t>
            </a:r>
            <a:r>
              <a:rPr lang="en-US" altLang="zh-CN" sz="1800" dirty="0">
                <a:solidFill>
                  <a:srgbClr val="1F07CF"/>
                </a:solidFill>
                <a:latin typeface="Comic Sans MS" panose="030F0702030302020204" pitchFamily="66" charset="0"/>
              </a:rPr>
              <a:t>, </a:t>
            </a:r>
            <a:r>
              <a:rPr lang="en-US" altLang="zh-CN" sz="1800" dirty="0" err="1">
                <a:solidFill>
                  <a:srgbClr val="1F07CF"/>
                </a:solidFill>
                <a:latin typeface="Comic Sans MS" panose="030F0702030302020204" pitchFamily="66" charset="0"/>
              </a:rPr>
              <a:t>branch_city</a:t>
            </a:r>
            <a:r>
              <a:rPr lang="en-US" altLang="zh-CN" sz="1800" dirty="0">
                <a:latin typeface="Comic Sans MS" panose="030F0702030302020204" pitchFamily="66" charset="0"/>
              </a:rPr>
              <a:t>, and </a:t>
            </a:r>
            <a:r>
              <a:rPr lang="en-US" altLang="zh-CN" sz="1800" dirty="0">
                <a:solidFill>
                  <a:srgbClr val="1F07CF"/>
                </a:solidFill>
                <a:latin typeface="Comic Sans MS" panose="030F0702030302020204" pitchFamily="66" charset="0"/>
              </a:rPr>
              <a:t>assets </a:t>
            </a:r>
            <a:r>
              <a:rPr lang="en-US" altLang="zh-CN" sz="1800" dirty="0">
                <a:latin typeface="Comic Sans MS" panose="030F0702030302020204" pitchFamily="66" charset="0"/>
              </a:rPr>
              <a:t>are repeated for each loan that a branch makes</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Waste space, complicate updating, and introduce possibility of inconsistency of assets value</a:t>
            </a:r>
            <a:endParaRPr lang="en-US" altLang="zh-CN" sz="1800" dirty="0">
              <a:latin typeface="Comic Sans MS" panose="030F0702030302020204" pitchFamily="66" charset="0"/>
            </a:endParaRPr>
          </a:p>
          <a:p>
            <a:r>
              <a:rPr lang="en-US" altLang="zh-CN" sz="2000" b="1" dirty="0">
                <a:solidFill>
                  <a:srgbClr val="FF0000"/>
                </a:solidFill>
                <a:latin typeface="Comic Sans MS" panose="030F0702030302020204" pitchFamily="66" charset="0"/>
              </a:rPr>
              <a:t>Null values</a:t>
            </a:r>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Cannot store information about a branch if no loans exist </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Can use null values, but they are difficult to handle</a:t>
            </a:r>
            <a:endParaRPr lang="en-US" altLang="zh-CN" sz="1800" dirty="0">
              <a:latin typeface="Comic Sans MS" panose="030F0702030302020204" pitchFamily="66" charset="0"/>
            </a:endParaRPr>
          </a:p>
          <a:p>
            <a:endParaRPr lang="zh-CN" altLang="en-US" sz="2000" dirty="0">
              <a:latin typeface="Comic Sans MS" panose="030F0702030302020204" pitchFamily="66" charset="0"/>
            </a:endParaRPr>
          </a:p>
        </p:txBody>
      </p:sp>
      <p:pic>
        <p:nvPicPr>
          <p:cNvPr id="4"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l="1149" t="18594" r="1149" b="52412"/>
          <a:stretch>
            <a:fillRect/>
          </a:stretch>
        </p:blipFill>
        <p:spPr bwMode="auto">
          <a:xfrm>
            <a:off x="3192363" y="1491630"/>
            <a:ext cx="4331965"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Further Normal Forms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89553"/>
            <a:ext cx="8784976" cy="3805070"/>
          </a:xfrm>
        </p:spPr>
        <p:txBody>
          <a:bodyPr/>
          <a:lstStyle/>
          <a:p>
            <a:r>
              <a:rPr lang="en-US" altLang="zh-CN" sz="2000" dirty="0">
                <a:latin typeface="Comic Sans MS" panose="030F0702030302020204" pitchFamily="66" charset="0"/>
              </a:rPr>
              <a:t>Join dependencies generalize MVDs</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lead to </a:t>
            </a:r>
            <a:r>
              <a:rPr lang="en-US" altLang="zh-CN" sz="1800" b="1" dirty="0">
                <a:solidFill>
                  <a:srgbClr val="1F07CF"/>
                </a:solidFill>
                <a:latin typeface="Comic Sans MS" panose="030F0702030302020204" pitchFamily="66" charset="0"/>
              </a:rPr>
              <a:t>project-join normal form (PJNF) </a:t>
            </a:r>
            <a:r>
              <a:rPr lang="en-US" altLang="zh-CN" sz="1800" dirty="0">
                <a:latin typeface="Comic Sans MS" panose="030F0702030302020204" pitchFamily="66" charset="0"/>
              </a:rPr>
              <a:t>(also called </a:t>
            </a:r>
            <a:r>
              <a:rPr lang="en-US" altLang="zh-CN" sz="1800" b="1" dirty="0">
                <a:solidFill>
                  <a:srgbClr val="FF0000"/>
                </a:solidFill>
                <a:latin typeface="Comic Sans MS" panose="030F0702030302020204" pitchFamily="66" charset="0"/>
              </a:rPr>
              <a:t>fifth normal form</a:t>
            </a:r>
            <a:r>
              <a:rPr lang="en-US" altLang="zh-CN" sz="1800" dirty="0">
                <a:latin typeface="Comic Sans MS" panose="030F0702030302020204" pitchFamily="66" charset="0"/>
              </a:rPr>
              <a:t>) </a:t>
            </a:r>
            <a:r>
              <a:rPr lang="zh-CN" altLang="en-US" sz="1800" dirty="0">
                <a:solidFill>
                  <a:srgbClr val="FF0000"/>
                </a:solidFill>
                <a:latin typeface="Comic Sans MS" panose="030F0702030302020204" pitchFamily="66" charset="0"/>
              </a:rPr>
              <a:t>投影</a:t>
            </a:r>
            <a:r>
              <a:rPr lang="en-US" altLang="zh-CN" sz="1800" dirty="0">
                <a:solidFill>
                  <a:srgbClr val="FF0000"/>
                </a:solidFill>
                <a:latin typeface="Comic Sans MS" panose="030F0702030302020204" pitchFamily="66" charset="0"/>
              </a:rPr>
              <a:t>-</a:t>
            </a:r>
            <a:r>
              <a:rPr lang="zh-CN" altLang="en-US" sz="1800" dirty="0">
                <a:solidFill>
                  <a:srgbClr val="FF0000"/>
                </a:solidFill>
                <a:latin typeface="Comic Sans MS" panose="030F0702030302020204" pitchFamily="66" charset="0"/>
              </a:rPr>
              <a:t>连接范式</a:t>
            </a:r>
            <a:endParaRPr lang="zh-CN" altLang="en-US" sz="1800" dirty="0">
              <a:solidFill>
                <a:srgbClr val="FF0000"/>
              </a:solidFill>
              <a:latin typeface="Comic Sans MS" panose="030F0702030302020204" pitchFamily="66" charset="0"/>
            </a:endParaRPr>
          </a:p>
          <a:p>
            <a:r>
              <a:rPr lang="en-US" altLang="zh-CN" sz="2000" dirty="0">
                <a:latin typeface="Comic Sans MS" panose="030F0702030302020204" pitchFamily="66" charset="0"/>
              </a:rPr>
              <a:t>A class of even more general constraints, leads to a normal form called </a:t>
            </a:r>
            <a:r>
              <a:rPr lang="en-US" altLang="zh-CN" sz="2000" dirty="0">
                <a:solidFill>
                  <a:srgbClr val="FF0000"/>
                </a:solidFill>
                <a:latin typeface="Comic Sans MS" panose="030F0702030302020204" pitchFamily="66" charset="0"/>
              </a:rPr>
              <a:t>domain-key normal form (DKNF) </a:t>
            </a:r>
            <a:r>
              <a:rPr lang="zh-CN" altLang="en-US" sz="2000" dirty="0">
                <a:solidFill>
                  <a:srgbClr val="FF0000"/>
                </a:solidFill>
                <a:latin typeface="Comic Sans MS" panose="030F0702030302020204" pitchFamily="66" charset="0"/>
              </a:rPr>
              <a:t>域</a:t>
            </a:r>
            <a:r>
              <a:rPr lang="en-US" altLang="zh-CN" sz="2000" dirty="0">
                <a:solidFill>
                  <a:srgbClr val="FF0000"/>
                </a:solidFill>
                <a:latin typeface="Comic Sans MS" panose="030F0702030302020204" pitchFamily="66" charset="0"/>
              </a:rPr>
              <a:t>-</a:t>
            </a:r>
            <a:r>
              <a:rPr lang="zh-CN" altLang="en-US" sz="2000" dirty="0">
                <a:solidFill>
                  <a:srgbClr val="FF0000"/>
                </a:solidFill>
                <a:latin typeface="Comic Sans MS" panose="030F0702030302020204" pitchFamily="66" charset="0"/>
              </a:rPr>
              <a:t>码范式</a:t>
            </a:r>
            <a:endParaRPr lang="zh-CN" altLang="en-US" sz="2000" dirty="0">
              <a:solidFill>
                <a:srgbClr val="FF0000"/>
              </a:solidFill>
              <a:latin typeface="Comic Sans MS" panose="030F0702030302020204" pitchFamily="66" charset="0"/>
            </a:endParaRPr>
          </a:p>
          <a:p>
            <a:r>
              <a:rPr lang="en-US" altLang="zh-CN" sz="2000" dirty="0">
                <a:latin typeface="Comic Sans MS" panose="030F0702030302020204" pitchFamily="66" charset="0"/>
              </a:rPr>
              <a:t>Problem with these generalized constraints:  are hard to reason with, and no set of sound and complete set of inference rules exists</a:t>
            </a:r>
            <a:endParaRPr lang="en-US" altLang="zh-CN" sz="2000" dirty="0">
              <a:latin typeface="Comic Sans MS" panose="030F0702030302020204" pitchFamily="66" charset="0"/>
            </a:endParaRPr>
          </a:p>
          <a:p>
            <a:r>
              <a:rPr lang="en-US" altLang="zh-CN" sz="2000" dirty="0">
                <a:latin typeface="Comic Sans MS" panose="030F0702030302020204" pitchFamily="66" charset="0"/>
              </a:rPr>
              <a:t>Hence rarely used</a:t>
            </a:r>
            <a:endParaRPr lang="zh-CN" altLang="en-US" sz="2000" dirty="0">
              <a:latin typeface="Comic Sans MS" panose="030F0702030302020204" pitchFamily="66" charset="0"/>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4237118"/>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Functional Dependencies</a:t>
            </a:r>
            <a:endParaRPr lang="en-US" altLang="zh-CN" sz="2000" dirty="0">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Database </a:t>
            </a:r>
            <a:r>
              <a:rPr lang="en-US" altLang="zh-CN" sz="2000" b="1" dirty="0">
                <a:solidFill>
                  <a:srgbClr val="FF0000"/>
                </a:solidFill>
                <a:latin typeface="Comic Sans MS" panose="030F0702030302020204" pitchFamily="66" charset="0"/>
              </a:rPr>
              <a:t>Design Process</a:t>
            </a:r>
            <a:endParaRPr lang="en-US" altLang="zh-CN" sz="2000" b="1" dirty="0">
              <a:solidFill>
                <a:srgbClr val="FF0000"/>
              </a:solidFill>
              <a:latin typeface="Comic Sans MS" panose="030F0702030302020204" pitchFamily="66"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Overall Database Design Process</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nSpc>
                <a:spcPct val="150000"/>
              </a:lnSpc>
            </a:pPr>
            <a:r>
              <a:rPr lang="en-US" altLang="zh-CN" sz="2000" dirty="0">
                <a:latin typeface="Comic Sans MS" panose="030F0702030302020204" pitchFamily="66" charset="0"/>
              </a:rPr>
              <a:t>We have assumed schema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is given</a:t>
            </a:r>
            <a:endParaRPr lang="en-US" altLang="zh-CN" sz="2000" dirty="0">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could have been generated when converting E-R diagram to a set of tables</a:t>
            </a:r>
            <a:endParaRPr lang="en-US" altLang="zh-CN" sz="1800" dirty="0">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could have been a single relation containing all attributes that are of interest (called </a:t>
            </a:r>
            <a:r>
              <a:rPr lang="en-US" altLang="zh-CN" sz="1800" dirty="0">
                <a:solidFill>
                  <a:srgbClr val="FF0000"/>
                </a:solidFill>
                <a:latin typeface="Comic Sans MS" panose="030F0702030302020204" pitchFamily="66" charset="0"/>
              </a:rPr>
              <a:t>universal relation, </a:t>
            </a:r>
            <a:r>
              <a:rPr lang="zh-CN" altLang="en-US" sz="1800" dirty="0">
                <a:solidFill>
                  <a:srgbClr val="FF0000"/>
                </a:solidFill>
                <a:latin typeface="Comic Sans MS" panose="030F0702030302020204" pitchFamily="66" charset="0"/>
              </a:rPr>
              <a:t>泛关系</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Normalization breaks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into smaller relations and normal form</a:t>
            </a:r>
            <a:endParaRPr lang="en-US" altLang="zh-CN" sz="1800" dirty="0">
              <a:latin typeface="Comic Sans MS" panose="030F0702030302020204" pitchFamily="66" charset="0"/>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ER Model and Normalization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69215"/>
                <a:ext cx="8712968" cy="3805070"/>
              </a:xfrm>
            </p:spPr>
            <p:txBody>
              <a:bodyPr/>
              <a:lstStyle/>
              <a:p>
                <a:r>
                  <a:rPr lang="en-US" altLang="zh-CN" sz="2000" dirty="0">
                    <a:latin typeface="Comic Sans MS" panose="030F0702030302020204" pitchFamily="66" charset="0"/>
                  </a:rPr>
                  <a:t>When an </a:t>
                </a:r>
                <a:r>
                  <a:rPr lang="en-US" altLang="zh-CN" sz="2000" b="1" dirty="0">
                    <a:solidFill>
                      <a:srgbClr val="1F07CF"/>
                    </a:solidFill>
                    <a:latin typeface="Comic Sans MS" panose="030F0702030302020204" pitchFamily="66" charset="0"/>
                  </a:rPr>
                  <a:t>E-R diagram </a:t>
                </a:r>
                <a:r>
                  <a:rPr lang="en-US" altLang="zh-CN" sz="2000" dirty="0">
                    <a:latin typeface="Comic Sans MS" panose="030F0702030302020204" pitchFamily="66" charset="0"/>
                  </a:rPr>
                  <a:t>is </a:t>
                </a:r>
                <a:r>
                  <a:rPr lang="en-US" altLang="zh-CN" sz="2000" dirty="0">
                    <a:solidFill>
                      <a:srgbClr val="FF0000"/>
                    </a:solidFill>
                    <a:latin typeface="Comic Sans MS" panose="030F0702030302020204" pitchFamily="66" charset="0"/>
                  </a:rPr>
                  <a:t>carefully designed</a:t>
                </a:r>
                <a:r>
                  <a:rPr lang="en-US" altLang="zh-CN" sz="2000" dirty="0">
                    <a:latin typeface="Comic Sans MS" panose="030F0702030302020204" pitchFamily="66" charset="0"/>
                  </a:rPr>
                  <a:t>, identifying all </a:t>
                </a:r>
                <a:r>
                  <a:rPr lang="en-US" altLang="zh-CN" sz="2000" b="1" dirty="0">
                    <a:solidFill>
                      <a:srgbClr val="1F07CF"/>
                    </a:solidFill>
                    <a:latin typeface="Comic Sans MS" panose="030F0702030302020204" pitchFamily="66" charset="0"/>
                  </a:rPr>
                  <a:t>entities </a:t>
                </a:r>
                <a:r>
                  <a:rPr lang="en-US" altLang="zh-CN" sz="2000" dirty="0">
                    <a:latin typeface="Comic Sans MS" panose="030F0702030302020204" pitchFamily="66" charset="0"/>
                  </a:rPr>
                  <a:t>correctly, the </a:t>
                </a:r>
                <a:r>
                  <a:rPr lang="en-US" altLang="zh-CN" sz="2000" b="1" dirty="0">
                    <a:solidFill>
                      <a:srgbClr val="1F07CF"/>
                    </a:solidFill>
                    <a:latin typeface="Comic Sans MS" panose="030F0702030302020204" pitchFamily="66" charset="0"/>
                  </a:rPr>
                  <a:t>tables</a:t>
                </a:r>
                <a:r>
                  <a:rPr lang="en-US" altLang="zh-CN" sz="2000" dirty="0">
                    <a:latin typeface="Comic Sans MS" panose="030F0702030302020204" pitchFamily="66" charset="0"/>
                  </a:rPr>
                  <a:t> generated from the E-R diagram should </a:t>
                </a:r>
                <a:r>
                  <a:rPr lang="en-US" altLang="zh-CN" sz="2000" dirty="0">
                    <a:solidFill>
                      <a:srgbClr val="FF0000"/>
                    </a:solidFill>
                    <a:latin typeface="Comic Sans MS" panose="030F0702030302020204" pitchFamily="66" charset="0"/>
                  </a:rPr>
                  <a:t>not need further normalization</a:t>
                </a:r>
                <a:endParaRPr lang="en-US" altLang="zh-CN" sz="2000" dirty="0">
                  <a:solidFill>
                    <a:srgbClr val="FF0000"/>
                  </a:solidFill>
                  <a:latin typeface="Comic Sans MS" panose="030F0702030302020204" pitchFamily="66" charset="0"/>
                </a:endParaRPr>
              </a:p>
              <a:p>
                <a:r>
                  <a:rPr lang="en-US" altLang="zh-CN" sz="2000" dirty="0">
                    <a:latin typeface="Comic Sans MS" panose="030F0702030302020204" pitchFamily="66" charset="0"/>
                  </a:rPr>
                  <a:t>However, in a real (imperfect) design there can be FDs from non-key attributes of an entity to other attributes of the entity</a:t>
                </a:r>
                <a:endParaRPr lang="en-US" altLang="zh-CN" sz="2000" dirty="0">
                  <a:latin typeface="Comic Sans MS" panose="030F0702030302020204" pitchFamily="66" charset="0"/>
                </a:endParaRPr>
              </a:p>
              <a:p>
                <a:r>
                  <a:rPr lang="en-US" altLang="zh-CN" sz="2000" b="1" dirty="0">
                    <a:solidFill>
                      <a:srgbClr val="1F07CF"/>
                    </a:solidFill>
                    <a:latin typeface="Comic Sans MS" panose="030F0702030302020204" pitchFamily="66" charset="0"/>
                  </a:rPr>
                  <a:t>E.g</a:t>
                </a:r>
                <a:r>
                  <a:rPr lang="en-US" altLang="zh-CN" sz="2000" b="1" dirty="0">
                    <a:latin typeface="Comic Sans MS" panose="030F0702030302020204" pitchFamily="66" charset="0"/>
                  </a:rPr>
                  <a:t>. </a:t>
                </a:r>
                <a:r>
                  <a:rPr lang="en-US" altLang="zh-CN" sz="2000" dirty="0">
                    <a:latin typeface="Comic Sans MS" panose="030F0702030302020204" pitchFamily="66" charset="0"/>
                  </a:rPr>
                  <a:t>employee entity with attributes department-number and department-address, and an FD </a:t>
                </a:r>
                <a:br>
                  <a:rPr lang="en-US" altLang="zh-CN" sz="2000" dirty="0">
                    <a:latin typeface="Comic Sans MS" panose="030F0702030302020204" pitchFamily="66" charset="0"/>
                  </a:rPr>
                </a:br>
                <a:r>
                  <a:rPr lang="en-US" altLang="zh-CN" sz="2000" dirty="0">
                    <a:latin typeface="Comic Sans MS" panose="030F0702030302020204" pitchFamily="66" charset="0"/>
                  </a:rPr>
                  <a:t>	</a:t>
                </a:r>
                <a:r>
                  <a:rPr lang="en-US" altLang="zh-CN" sz="2000" i="1" dirty="0">
                    <a:solidFill>
                      <a:srgbClr val="1F07CF"/>
                    </a:solidFill>
                    <a:latin typeface="Comic Sans MS" panose="030F0702030302020204" pitchFamily="66" charset="0"/>
                    <a:cs typeface="Times New Roman" panose="02020603050405020304" pitchFamily="18" charset="0"/>
                  </a:rPr>
                  <a:t>department-number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oMath>
                </a14:m>
                <a:r>
                  <a:rPr lang="en-US" altLang="zh-CN" sz="2000" i="1" dirty="0">
                    <a:solidFill>
                      <a:srgbClr val="1F07CF"/>
                    </a:solidFill>
                    <a:latin typeface="Comic Sans MS" panose="030F0702030302020204" pitchFamily="66" charset="0"/>
                    <a:cs typeface="Times New Roman" panose="02020603050405020304" pitchFamily="18" charset="0"/>
                  </a:rPr>
                  <a:t> department-address</a:t>
                </a:r>
                <a:endParaRPr lang="en-US" altLang="zh-CN" sz="2000" i="1" dirty="0">
                  <a:solidFill>
                    <a:srgbClr val="1F07CF"/>
                  </a:solidFill>
                  <a:latin typeface="Comic Sans MS" panose="030F0702030302020204" pitchFamily="66" charset="0"/>
                  <a:cs typeface="Times New Roman" panose="02020603050405020304" pitchFamily="18" charset="0"/>
                </a:endParaRPr>
              </a:p>
              <a:p>
                <a:pPr lvl="1"/>
                <a:r>
                  <a:rPr lang="en-US" altLang="zh-CN" sz="1800" dirty="0">
                    <a:solidFill>
                      <a:srgbClr val="FF0000"/>
                    </a:solidFill>
                    <a:latin typeface="Comic Sans MS" panose="030F0702030302020204" pitchFamily="66" charset="0"/>
                  </a:rPr>
                  <a:t>Good design would have made department an entity</a:t>
                </a:r>
                <a:endParaRPr lang="en-US" altLang="zh-CN" sz="1800" dirty="0">
                  <a:solidFill>
                    <a:srgbClr val="FF0000"/>
                  </a:solidFill>
                  <a:latin typeface="Comic Sans MS" panose="030F0702030302020204" pitchFamily="66" charset="0"/>
                </a:endParaRPr>
              </a:p>
              <a:p>
                <a:r>
                  <a:rPr lang="en-US" altLang="zh-CN" sz="2000" dirty="0">
                    <a:latin typeface="Comic Sans MS" panose="030F0702030302020204" pitchFamily="66" charset="0"/>
                  </a:rPr>
                  <a:t>FDs from non-key attributes of a relationship set are possible, but rare</a:t>
                </a:r>
                <a:endParaRPr lang="en-US" altLang="zh-CN"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69215"/>
                <a:ext cx="8712968" cy="3805070"/>
              </a:xfrm>
              <a:blipFill rotWithShape="1">
                <a:blip r:embed="rId1"/>
                <a:stretch>
                  <a:fillRect l="-1" t="-15" r="2" b="2"/>
                </a:stretch>
              </a:blipFill>
            </p:spPr>
            <p:txBody>
              <a:bodyPr/>
              <a:lstStyle/>
              <a:p>
                <a:r>
                  <a:rPr lang="zh-CN" altLang="en-US">
                    <a:noFill/>
                  </a:rPr>
                  <a:t> </a:t>
                </a:r>
              </a:p>
            </p:txBody>
          </p:sp>
        </mc:Fallback>
      </mc:AlternateContent>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Universal Relation Approach </a:t>
            </a:r>
            <a:r>
              <a:rPr lang="zh-CN" altLang="en-US" dirty="0">
                <a:latin typeface="Comic Sans MS" panose="030F0702030302020204" pitchFamily="66" charset="0"/>
              </a:rPr>
              <a:t>泛关系</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699542"/>
                <a:ext cx="8856984" cy="3960440"/>
              </a:xfrm>
            </p:spPr>
            <p:txBody>
              <a:bodyPr/>
              <a:lstStyle/>
              <a:p>
                <a:pPr>
                  <a:lnSpc>
                    <a:spcPct val="120000"/>
                  </a:lnSpc>
                </a:pPr>
                <a:r>
                  <a:rPr lang="en-US" altLang="zh-CN" sz="2000" b="1" dirty="0">
                    <a:solidFill>
                      <a:srgbClr val="1F07CF"/>
                    </a:solidFill>
                    <a:latin typeface="Comic Sans MS" panose="030F0702030302020204" pitchFamily="66" charset="0"/>
                  </a:rPr>
                  <a:t>Dangling tuples </a:t>
                </a:r>
                <a:r>
                  <a:rPr lang="en-US" altLang="zh-CN" sz="2000" dirty="0">
                    <a:latin typeface="Comic Sans MS" panose="030F0702030302020204" pitchFamily="66" charset="0"/>
                  </a:rPr>
                  <a:t>– Tuples that “</a:t>
                </a:r>
                <a:r>
                  <a:rPr lang="en-US" altLang="zh-CN" sz="2000" dirty="0">
                    <a:solidFill>
                      <a:srgbClr val="FF0000"/>
                    </a:solidFill>
                    <a:latin typeface="Comic Sans MS" panose="030F0702030302020204" pitchFamily="66" charset="0"/>
                  </a:rPr>
                  <a:t>disappear</a:t>
                </a:r>
                <a:r>
                  <a:rPr lang="en-US" altLang="zh-CN" sz="2000" dirty="0">
                    <a:latin typeface="Comic Sans MS" panose="030F0702030302020204" pitchFamily="66" charset="0"/>
                  </a:rPr>
                  <a:t>” in computing a </a:t>
                </a:r>
                <a:r>
                  <a:rPr lang="en-US" altLang="zh-CN" sz="2000" dirty="0">
                    <a:solidFill>
                      <a:srgbClr val="FF0000"/>
                    </a:solidFill>
                    <a:latin typeface="Comic Sans MS" panose="030F0702030302020204" pitchFamily="66" charset="0"/>
                  </a:rPr>
                  <a:t>join</a:t>
                </a:r>
                <a:endParaRPr lang="en-US" altLang="zh-CN" sz="2000" dirty="0">
                  <a:solidFill>
                    <a:srgbClr val="FF0000"/>
                  </a:solidFill>
                  <a:latin typeface="Comic Sans MS" panose="030F0702030302020204" pitchFamily="66" charset="0"/>
                </a:endParaRPr>
              </a:p>
              <a:p>
                <a:pPr lvl="1">
                  <a:lnSpc>
                    <a:spcPct val="120000"/>
                  </a:lnSpc>
                </a:pPr>
                <a:r>
                  <a:rPr lang="en-US" altLang="zh-CN" sz="1800" dirty="0">
                    <a:latin typeface="Comic Sans MS" panose="030F0702030302020204"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𝒏</m:t>
                        </m:r>
                      </m:sub>
                    </m:sSub>
                    <m:r>
                      <a:rPr lang="en-US" altLang="zh-CN" sz="1800" b="1" i="1">
                        <a:solidFill>
                          <a:srgbClr val="1F07CF"/>
                        </a:solidFill>
                        <a:latin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𝒏</m:t>
                        </m:r>
                      </m:sub>
                    </m:sSub>
                    <m:r>
                      <a:rPr lang="en-US" altLang="zh-CN" sz="1800" b="1" i="1">
                        <a:solidFill>
                          <a:srgbClr val="1F07CF"/>
                        </a:solidFill>
                        <a:latin typeface="Cambria Math" panose="02040503050406030204" pitchFamily="18" charset="0"/>
                      </a:rPr>
                      <m:t>)</m:t>
                    </m:r>
                  </m:oMath>
                </a14:m>
                <a:r>
                  <a:rPr lang="en-US" altLang="zh-CN" sz="1800" dirty="0">
                    <a:latin typeface="Comic Sans MS" panose="030F0702030302020204" pitchFamily="66" charset="0"/>
                  </a:rPr>
                  <a:t> be a set of relations</a:t>
                </a:r>
                <a:endParaRPr lang="en-US" altLang="zh-CN" sz="1800" dirty="0">
                  <a:latin typeface="Comic Sans MS" panose="030F0702030302020204" pitchFamily="66" charset="0"/>
                </a:endParaRPr>
              </a:p>
              <a:p>
                <a:pPr lvl="1">
                  <a:lnSpc>
                    <a:spcPct val="120000"/>
                  </a:lnSpc>
                </a:pPr>
                <a:r>
                  <a:rPr lang="en-US" altLang="zh-CN" sz="1800" dirty="0">
                    <a:latin typeface="Comic Sans MS" panose="030F0702030302020204" pitchFamily="66" charset="0"/>
                  </a:rPr>
                  <a:t>A tuple </a:t>
                </a:r>
                <a14:m>
                  <m:oMath xmlns:m="http://schemas.openxmlformats.org/officeDocument/2006/math">
                    <m:r>
                      <a:rPr lang="en-US" altLang="zh-CN" sz="1800" b="1" i="1" smtClean="0">
                        <a:solidFill>
                          <a:srgbClr val="1F07CF"/>
                        </a:solidFill>
                        <a:latin typeface="Cambria Math" panose="02040503050406030204" pitchFamily="18" charset="0"/>
                      </a:rPr>
                      <m:t>𝒕</m:t>
                    </m:r>
                  </m:oMath>
                </a14:m>
                <a:r>
                  <a:rPr lang="en-US" altLang="zh-CN" sz="1800" dirty="0">
                    <a:latin typeface="Comic Sans MS" panose="030F0702030302020204" pitchFamily="66" charset="0"/>
                  </a:rPr>
                  <a:t> of the relation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𝒓</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is a </a:t>
                </a:r>
                <a:r>
                  <a:rPr lang="en-US" altLang="zh-CN" sz="1800" dirty="0">
                    <a:solidFill>
                      <a:srgbClr val="FF0000"/>
                    </a:solidFill>
                    <a:latin typeface="Comic Sans MS" panose="030F0702030302020204" pitchFamily="66" charset="0"/>
                  </a:rPr>
                  <a:t>dangling tuple</a:t>
                </a:r>
                <a:r>
                  <a:rPr lang="en-US" altLang="zh-CN" sz="1800" dirty="0">
                    <a:latin typeface="Comic Sans MS" panose="030F0702030302020204" pitchFamily="66" charset="0"/>
                  </a:rPr>
                  <a:t> if </a:t>
                </a:r>
                <a14:m>
                  <m:oMath xmlns:m="http://schemas.openxmlformats.org/officeDocument/2006/math">
                    <m:r>
                      <a:rPr lang="en-US" altLang="zh-CN" sz="1800" b="1" i="1" smtClean="0">
                        <a:solidFill>
                          <a:srgbClr val="1F07CF"/>
                        </a:solidFill>
                        <a:latin typeface="Cambria Math" panose="02040503050406030204" pitchFamily="18" charset="0"/>
                      </a:rPr>
                      <m:t>𝒕</m:t>
                    </m:r>
                  </m:oMath>
                </a14:m>
                <a:r>
                  <a:rPr lang="en-US" altLang="zh-CN" sz="1800" dirty="0">
                    <a:latin typeface="Comic Sans MS" panose="030F0702030302020204" pitchFamily="66" charset="0"/>
                  </a:rPr>
                  <a:t> is </a:t>
                </a:r>
                <a:r>
                  <a:rPr lang="en-US" altLang="zh-CN" sz="1800" dirty="0">
                    <a:solidFill>
                      <a:srgbClr val="FF0000"/>
                    </a:solidFill>
                    <a:latin typeface="Comic Sans MS" panose="030F0702030302020204" pitchFamily="66" charset="0"/>
                  </a:rPr>
                  <a:t>not in </a:t>
                </a:r>
                <a:r>
                  <a:rPr lang="en-US" altLang="zh-CN" sz="1800" dirty="0">
                    <a:latin typeface="Comic Sans MS" panose="030F0702030302020204" pitchFamily="66" charset="0"/>
                  </a:rPr>
                  <a:t>the relation:</a:t>
                </a:r>
                <a:endParaRPr lang="en-US" altLang="zh-CN" sz="1800" dirty="0">
                  <a:latin typeface="Comic Sans MS" panose="030F0702030302020204" pitchFamily="66" charset="0"/>
                </a:endParaRPr>
              </a:p>
              <a:p>
                <a:pPr marL="457200" lvl="1" indent="0">
                  <a:lnSpc>
                    <a:spcPct val="120000"/>
                  </a:lnSpc>
                  <a:buNone/>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l-GR" altLang="zh-CN" sz="1800" b="1" i="1" smtClean="0">
                              <a:solidFill>
                                <a:srgbClr val="1F07CF"/>
                              </a:solidFill>
                              <a:latin typeface="Cambria Math" panose="02040503050406030204" pitchFamily="18" charset="0"/>
                              <a:ea typeface="Cambria Math" panose="02040503050406030204" pitchFamily="18" charset="0"/>
                            </a:rPr>
                            <m:t>𝜫</m:t>
                          </m:r>
                        </m:e>
                        <m:sub>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𝟏</m:t>
                          </m:r>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𝟐</m:t>
                          </m:r>
                        </m:sub>
                      </m:sSub>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ea typeface="Cambria Math" panose="02040503050406030204" pitchFamily="18" charset="0"/>
                        </a:rPr>
                        <m:t>⋈</m:t>
                      </m:r>
                      <m:sSub>
                        <m:sSubPr>
                          <m:ctrlPr>
                            <a:rPr lang="en-US" altLang="zh-CN" sz="1800" b="1" i="1" smtClean="0">
                              <a:solidFill>
                                <a:srgbClr val="1F07CF"/>
                              </a:solidFill>
                              <a:latin typeface="Cambria Math" panose="02040503050406030204" pitchFamily="18" charset="0"/>
                              <a:ea typeface="Cambria Math" panose="02040503050406030204" pitchFamily="18" charset="0"/>
                            </a:rPr>
                          </m:ctrlPr>
                        </m:sSubPr>
                        <m:e>
                          <m:r>
                            <a:rPr lang="en-US" altLang="zh-CN" sz="1800" b="1" i="1" smtClean="0">
                              <a:solidFill>
                                <a:srgbClr val="1F07CF"/>
                              </a:solidFill>
                              <a:latin typeface="Cambria Math" panose="02040503050406030204" pitchFamily="18" charset="0"/>
                              <a:ea typeface="Cambria Math" panose="02040503050406030204" pitchFamily="18" charset="0"/>
                            </a:rPr>
                            <m:t>𝒓</m:t>
                          </m:r>
                        </m:e>
                        <m:sub>
                          <m:r>
                            <a:rPr lang="en-US" altLang="zh-CN" sz="1800" b="1" i="1" smtClean="0">
                              <a:solidFill>
                                <a:srgbClr val="1F07CF"/>
                              </a:solidFill>
                              <a:latin typeface="Cambria Math" panose="02040503050406030204" pitchFamily="18" charset="0"/>
                              <a:ea typeface="Cambria Math" panose="02040503050406030204" pitchFamily="18" charset="0"/>
                            </a:rPr>
                            <m:t>𝒏</m:t>
                          </m:r>
                        </m:sub>
                      </m:sSub>
                      <m:r>
                        <a:rPr lang="en-US" altLang="zh-CN" sz="1800" b="1" i="1" smtClean="0">
                          <a:solidFill>
                            <a:srgbClr val="1F07CF"/>
                          </a:solidFill>
                          <a:latin typeface="Cambria Math" panose="02040503050406030204" pitchFamily="18" charset="0"/>
                          <a:ea typeface="Cambria Math" panose="02040503050406030204" pitchFamily="18" charset="0"/>
                        </a:rPr>
                        <m:t>)</m:t>
                      </m:r>
                    </m:oMath>
                  </m:oMathPara>
                </a14:m>
                <a:endParaRPr lang="en-US" altLang="zh-CN" sz="1800" b="1" dirty="0">
                  <a:latin typeface="Comic Sans MS" panose="030F0702030302020204" pitchFamily="66" charset="0"/>
                </a:endParaRPr>
              </a:p>
              <a:p>
                <a:pPr>
                  <a:lnSpc>
                    <a:spcPct val="120000"/>
                  </a:lnSpc>
                </a:pPr>
                <a:r>
                  <a:rPr lang="en-US" altLang="zh-CN" sz="2000" dirty="0">
                    <a:latin typeface="Comic Sans MS" panose="030F0702030302020204" pitchFamily="66" charset="0"/>
                  </a:rPr>
                  <a:t>The relation </a:t>
                </a:r>
                <a14:m>
                  <m:oMath xmlns:m="http://schemas.openxmlformats.org/officeDocument/2006/math">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𝟏</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𝟐</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𝒓</m:t>
                        </m:r>
                      </m:e>
                      <m:sub>
                        <m:r>
                          <a:rPr lang="en-US" altLang="zh-CN" sz="2000" b="1" i="1">
                            <a:solidFill>
                              <a:srgbClr val="1F07CF"/>
                            </a:solidFill>
                            <a:latin typeface="Cambria Math" panose="02040503050406030204" pitchFamily="18" charset="0"/>
                            <a:ea typeface="Cambria Math" panose="02040503050406030204" pitchFamily="18" charset="0"/>
                          </a:rPr>
                          <m:t>𝒏</m:t>
                        </m:r>
                      </m:sub>
                    </m:sSub>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dirty="0">
                    <a:latin typeface="Comic Sans MS" panose="030F0702030302020204" pitchFamily="66" charset="0"/>
                  </a:rPr>
                  <a:t>is called a universal relation since it involves all the attributes in the “universe” defined by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r>
                      <a:rPr lang="en-US" altLang="zh-CN" sz="2000" b="1" i="1" smtClean="0">
                        <a:solidFill>
                          <a:srgbClr val="1F07CF"/>
                        </a:solidFill>
                        <a:latin typeface="Cambria Math" panose="02040503050406030204" pitchFamily="18" charset="0"/>
                        <a:ea typeface="Cambria Math" panose="02040503050406030204" pitchFamily="18" charset="0"/>
                      </a:rPr>
                      <m:t>∪</m:t>
                    </m:r>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smtClean="0">
                            <a:solidFill>
                              <a:srgbClr val="1F07CF"/>
                            </a:solidFill>
                            <a:latin typeface="Cambria Math" panose="02040503050406030204" pitchFamily="18" charset="0"/>
                            <a:ea typeface="Cambria Math" panose="02040503050406030204" pitchFamily="18" charset="0"/>
                          </a:rPr>
                          <m:t>𝑹</m:t>
                        </m:r>
                      </m:e>
                      <m:sub>
                        <m:r>
                          <a:rPr lang="en-US" altLang="zh-CN" sz="2000" b="1" i="1" smtClean="0">
                            <a:solidFill>
                              <a:srgbClr val="1F07CF"/>
                            </a:solidFill>
                            <a:latin typeface="Cambria Math" panose="02040503050406030204" pitchFamily="18" charset="0"/>
                            <a:ea typeface="Cambria Math" panose="02040503050406030204" pitchFamily="18" charset="0"/>
                          </a:rPr>
                          <m:t>𝟐</m:t>
                        </m:r>
                      </m:sub>
                    </m:sSub>
                    <m:r>
                      <a:rPr lang="en-US" altLang="zh-CN" sz="2000" b="1" i="1" smtClean="0">
                        <a:solidFill>
                          <a:srgbClr val="1F07CF"/>
                        </a:solidFill>
                        <a:latin typeface="Cambria Math" panose="02040503050406030204" pitchFamily="18" charset="0"/>
                        <a:ea typeface="Cambria Math" panose="02040503050406030204" pitchFamily="18" charset="0"/>
                      </a:rPr>
                      <m:t>∪…∪</m:t>
                    </m:r>
                    <m:sSub>
                      <m:sSubPr>
                        <m:ctrlPr>
                          <a:rPr lang="en-US" altLang="zh-CN" sz="2000" b="1" i="1" smtClean="0">
                            <a:solidFill>
                              <a:srgbClr val="1F07CF"/>
                            </a:solidFill>
                            <a:latin typeface="Cambria Math" panose="02040503050406030204" pitchFamily="18" charset="0"/>
                            <a:ea typeface="Cambria Math" panose="02040503050406030204" pitchFamily="18" charset="0"/>
                          </a:rPr>
                        </m:ctrlPr>
                      </m:sSubPr>
                      <m:e>
                        <m:r>
                          <a:rPr lang="en-US" altLang="zh-CN" sz="2000" b="1" i="1" smtClean="0">
                            <a:solidFill>
                              <a:srgbClr val="1F07CF"/>
                            </a:solidFill>
                            <a:latin typeface="Cambria Math" panose="02040503050406030204" pitchFamily="18" charset="0"/>
                            <a:ea typeface="Cambria Math" panose="02040503050406030204" pitchFamily="18" charset="0"/>
                          </a:rPr>
                          <m:t>𝑹</m:t>
                        </m:r>
                      </m:e>
                      <m:sub>
                        <m:r>
                          <a:rPr lang="en-US" altLang="zh-CN" sz="2000" b="1" i="1" smtClean="0">
                            <a:solidFill>
                              <a:srgbClr val="1F07CF"/>
                            </a:solidFill>
                            <a:latin typeface="Cambria Math" panose="02040503050406030204" pitchFamily="18" charset="0"/>
                            <a:ea typeface="Cambria Math" panose="02040503050406030204" pitchFamily="18" charset="0"/>
                          </a:rPr>
                          <m:t>𝒏</m:t>
                        </m:r>
                      </m:sub>
                    </m:sSub>
                  </m:oMath>
                </a14:m>
                <a:endParaRPr lang="en-US" altLang="zh-CN" sz="2000" b="1" dirty="0">
                  <a:latin typeface="Comic Sans MS" panose="030F0702030302020204" pitchFamily="66" charset="0"/>
                </a:endParaRPr>
              </a:p>
              <a:p>
                <a:pPr>
                  <a:lnSpc>
                    <a:spcPct val="120000"/>
                  </a:lnSpc>
                </a:pPr>
                <a:r>
                  <a:rPr lang="en-US" altLang="zh-CN" sz="2000" dirty="0">
                    <a:latin typeface="Comic Sans MS" panose="030F0702030302020204" pitchFamily="66" charset="0"/>
                  </a:rPr>
                  <a:t>If dangling tuples are allowed in the database, instead of decomposing a universal relation, we may prefer to synthesize a collection of normal form schemas from a given set of attributes.</a:t>
                </a:r>
                <a:endParaRPr lang="en-US" altLang="zh-CN" sz="2000" dirty="0">
                  <a:latin typeface="Comic Sans MS" panose="030F0702030302020204" pitchFamily="66" charset="0"/>
                </a:endParaRPr>
              </a:p>
              <a:p>
                <a:pPr>
                  <a:lnSpc>
                    <a:spcPct val="120000"/>
                  </a:lnSpc>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699542"/>
                <a:ext cx="8856984" cy="3960440"/>
              </a:xfrm>
              <a:blipFill rotWithShape="1">
                <a:blip r:embed="rId1"/>
                <a:stretch>
                  <a:fillRect l="-5" t="-10" r="5" b="-7238"/>
                </a:stretch>
              </a:blipFill>
            </p:spPr>
            <p:txBody>
              <a:bodyPr/>
              <a:lstStyle/>
              <a:p>
                <a:r>
                  <a:rPr lang="zh-CN" altLang="en-US">
                    <a:noFill/>
                  </a:rPr>
                  <a:t> </a:t>
                </a:r>
              </a:p>
            </p:txBody>
          </p:sp>
        </mc:Fallback>
      </mc:AlternateContent>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Universal Relation Approach</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27534"/>
            <a:ext cx="8784976" cy="3805070"/>
          </a:xfrm>
        </p:spPr>
        <p:txBody>
          <a:bodyPr/>
          <a:lstStyle/>
          <a:p>
            <a:pPr>
              <a:lnSpc>
                <a:spcPct val="150000"/>
              </a:lnSpc>
            </a:pPr>
            <a:r>
              <a:rPr lang="en-US" altLang="zh-CN" sz="2000" dirty="0">
                <a:solidFill>
                  <a:srgbClr val="FF0000"/>
                </a:solidFill>
                <a:latin typeface="Comic Sans MS" panose="030F0702030302020204" pitchFamily="66" charset="0"/>
              </a:rPr>
              <a:t>Dangling tuples </a:t>
            </a:r>
            <a:r>
              <a:rPr lang="en-US" altLang="zh-CN" sz="2000" dirty="0">
                <a:latin typeface="Comic Sans MS" panose="030F0702030302020204" pitchFamily="66" charset="0"/>
              </a:rPr>
              <a:t>may occur in practical database applications</a:t>
            </a:r>
            <a:endParaRPr lang="en-US" altLang="zh-CN" sz="2000" dirty="0">
              <a:latin typeface="Comic Sans MS" panose="030F0702030302020204" pitchFamily="66" charset="0"/>
            </a:endParaRPr>
          </a:p>
          <a:p>
            <a:pPr>
              <a:lnSpc>
                <a:spcPct val="150000"/>
              </a:lnSpc>
            </a:pPr>
            <a:r>
              <a:rPr lang="en-US" altLang="zh-CN" sz="2000" dirty="0">
                <a:latin typeface="Comic Sans MS" panose="030F0702030302020204" pitchFamily="66" charset="0"/>
              </a:rPr>
              <a:t>They represent </a:t>
            </a:r>
            <a:r>
              <a:rPr lang="en-US" altLang="zh-CN" sz="2000" dirty="0">
                <a:solidFill>
                  <a:srgbClr val="FF0000"/>
                </a:solidFill>
                <a:latin typeface="Comic Sans MS" panose="030F0702030302020204" pitchFamily="66" charset="0"/>
              </a:rPr>
              <a:t>incomplete information </a:t>
            </a:r>
            <a:endParaRPr lang="en-US" altLang="zh-CN" sz="2000" dirty="0">
              <a:solidFill>
                <a:srgbClr val="FF0000"/>
              </a:solidFill>
              <a:latin typeface="Comic Sans MS" panose="030F0702030302020204" pitchFamily="66" charset="0"/>
            </a:endParaRPr>
          </a:p>
          <a:p>
            <a:pPr>
              <a:lnSpc>
                <a:spcPct val="150000"/>
              </a:lnSpc>
            </a:pPr>
            <a:r>
              <a:rPr lang="en-US" altLang="zh-CN" sz="2000" b="1" dirty="0">
                <a:solidFill>
                  <a:srgbClr val="1F07CF"/>
                </a:solidFill>
                <a:latin typeface="Comic Sans MS" panose="030F0702030302020204" pitchFamily="66" charset="0"/>
              </a:rPr>
              <a:t>E.g.,</a:t>
            </a:r>
            <a:r>
              <a:rPr lang="en-US" altLang="zh-CN" sz="2000" dirty="0">
                <a:latin typeface="Comic Sans MS" panose="030F0702030302020204" pitchFamily="66" charset="0"/>
              </a:rPr>
              <a:t> may want to break up information about loans into:</a:t>
            </a:r>
            <a:endParaRPr lang="en-US" altLang="zh-CN" sz="2000" dirty="0">
              <a:latin typeface="Comic Sans MS" panose="030F0702030302020204" pitchFamily="66" charset="0"/>
            </a:endParaRPr>
          </a:p>
          <a:p>
            <a:pPr lvl="1">
              <a:lnSpc>
                <a:spcPct val="150000"/>
              </a:lnSpc>
            </a:pPr>
            <a:r>
              <a:rPr lang="en-US" altLang="zh-CN" sz="1800" dirty="0">
                <a:solidFill>
                  <a:srgbClr val="1F07CF"/>
                </a:solidFill>
                <a:latin typeface="Comic Sans MS" panose="030F0702030302020204" pitchFamily="66" charset="0"/>
              </a:rPr>
              <a:t>(branch-name, loan-number)  </a:t>
            </a:r>
            <a:endParaRPr lang="en-US" altLang="zh-CN" sz="1800" dirty="0">
              <a:solidFill>
                <a:srgbClr val="1F07CF"/>
              </a:solidFill>
              <a:latin typeface="Comic Sans MS" panose="030F0702030302020204" pitchFamily="66" charset="0"/>
            </a:endParaRPr>
          </a:p>
          <a:p>
            <a:pPr lvl="1">
              <a:lnSpc>
                <a:spcPct val="150000"/>
              </a:lnSpc>
            </a:pPr>
            <a:r>
              <a:rPr lang="en-US" altLang="zh-CN" sz="1800" dirty="0">
                <a:solidFill>
                  <a:srgbClr val="1F07CF"/>
                </a:solidFill>
                <a:latin typeface="Comic Sans MS" panose="030F0702030302020204" pitchFamily="66" charset="0"/>
              </a:rPr>
              <a:t>(loan-number, amount) </a:t>
            </a:r>
            <a:endParaRPr lang="en-US" altLang="zh-CN" sz="1800" dirty="0">
              <a:solidFill>
                <a:srgbClr val="1F07CF"/>
              </a:solidFill>
              <a:latin typeface="Comic Sans MS" panose="030F0702030302020204" pitchFamily="66" charset="0"/>
            </a:endParaRPr>
          </a:p>
          <a:p>
            <a:pPr lvl="1">
              <a:lnSpc>
                <a:spcPct val="150000"/>
              </a:lnSpc>
            </a:pPr>
            <a:r>
              <a:rPr lang="en-US" altLang="zh-CN" sz="1800" dirty="0">
                <a:solidFill>
                  <a:srgbClr val="1F07CF"/>
                </a:solidFill>
                <a:latin typeface="Comic Sans MS" panose="030F0702030302020204" pitchFamily="66" charset="0"/>
              </a:rPr>
              <a:t>(loan-number, customer-name)</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a:lnSpc>
                <a:spcPct val="150000"/>
              </a:lnSpc>
            </a:pPr>
            <a:r>
              <a:rPr lang="en-US" altLang="zh-CN" sz="2000" dirty="0">
                <a:latin typeface="Comic Sans MS" panose="030F0702030302020204" pitchFamily="66" charset="0"/>
              </a:rPr>
              <a:t>Universal relation would require </a:t>
            </a:r>
            <a:r>
              <a:rPr lang="en-US" altLang="zh-CN" sz="2000" dirty="0">
                <a:solidFill>
                  <a:srgbClr val="FF0000"/>
                </a:solidFill>
                <a:latin typeface="Comic Sans MS" panose="030F0702030302020204" pitchFamily="66" charset="0"/>
              </a:rPr>
              <a:t>null</a:t>
            </a:r>
            <a:r>
              <a:rPr lang="en-US" altLang="zh-CN" sz="2000" dirty="0">
                <a:latin typeface="Comic Sans MS" panose="030F0702030302020204" pitchFamily="66" charset="0"/>
              </a:rPr>
              <a:t> values, and have </a:t>
            </a:r>
            <a:r>
              <a:rPr lang="en-US" altLang="zh-CN" sz="2000" dirty="0">
                <a:solidFill>
                  <a:srgbClr val="FF0000"/>
                </a:solidFill>
                <a:latin typeface="Comic Sans MS" panose="030F0702030302020204" pitchFamily="66" charset="0"/>
              </a:rPr>
              <a:t>dangling tuples</a:t>
            </a:r>
            <a:endParaRPr lang="en-US" altLang="zh-CN" sz="2000" dirty="0">
              <a:solidFill>
                <a:srgbClr val="FF0000"/>
              </a:solidFill>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Universal Relation Approach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10896"/>
            <a:ext cx="8928992" cy="3805070"/>
          </a:xfrm>
        </p:spPr>
        <p:txBody>
          <a:bodyPr/>
          <a:lstStyle/>
          <a:p>
            <a:r>
              <a:rPr lang="en-US" altLang="zh-CN" sz="2000" dirty="0">
                <a:latin typeface="Comic Sans MS" panose="030F0702030302020204" pitchFamily="66" charset="0"/>
              </a:rPr>
              <a:t>A particular </a:t>
            </a:r>
            <a:r>
              <a:rPr lang="en-US" altLang="zh-CN" sz="2000" dirty="0">
                <a:solidFill>
                  <a:srgbClr val="FF0000"/>
                </a:solidFill>
                <a:latin typeface="Comic Sans MS" panose="030F0702030302020204" pitchFamily="66" charset="0"/>
              </a:rPr>
              <a:t>decomposition</a:t>
            </a:r>
            <a:r>
              <a:rPr lang="en-US" altLang="zh-CN" sz="2000" dirty="0">
                <a:latin typeface="Comic Sans MS" panose="030F0702030302020204" pitchFamily="66" charset="0"/>
              </a:rPr>
              <a:t> defines a restricted form of incomplete information that is acceptable in our database.</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Above decomposition requires at least one of </a:t>
            </a:r>
            <a:r>
              <a:rPr lang="en-US" altLang="zh-CN" sz="1800" dirty="0">
                <a:solidFill>
                  <a:srgbClr val="1F07CF"/>
                </a:solidFill>
                <a:latin typeface="Comic Sans MS" panose="030F0702030302020204" pitchFamily="66" charset="0"/>
              </a:rPr>
              <a:t>customer-name</a:t>
            </a:r>
            <a:r>
              <a:rPr lang="en-US" altLang="zh-CN" sz="1800" dirty="0">
                <a:latin typeface="Comic Sans MS" panose="030F0702030302020204" pitchFamily="66" charset="0"/>
              </a:rPr>
              <a:t>, </a:t>
            </a:r>
            <a:r>
              <a:rPr lang="en-US" altLang="zh-CN" sz="1800" dirty="0">
                <a:solidFill>
                  <a:srgbClr val="1F07CF"/>
                </a:solidFill>
                <a:latin typeface="Comic Sans MS" panose="030F0702030302020204" pitchFamily="66" charset="0"/>
              </a:rPr>
              <a:t>branch-name</a:t>
            </a:r>
            <a:r>
              <a:rPr lang="en-US" altLang="zh-CN" sz="1800" dirty="0">
                <a:latin typeface="Comic Sans MS" panose="030F0702030302020204" pitchFamily="66" charset="0"/>
              </a:rPr>
              <a:t> or </a:t>
            </a:r>
            <a:r>
              <a:rPr lang="en-US" altLang="zh-CN" sz="1800" dirty="0">
                <a:solidFill>
                  <a:srgbClr val="1F07CF"/>
                </a:solidFill>
                <a:latin typeface="Comic Sans MS" panose="030F0702030302020204" pitchFamily="66" charset="0"/>
              </a:rPr>
              <a:t>amount</a:t>
            </a:r>
            <a:r>
              <a:rPr lang="en-US" altLang="zh-CN" sz="1800" dirty="0">
                <a:latin typeface="Comic Sans MS" panose="030F0702030302020204" pitchFamily="66" charset="0"/>
              </a:rPr>
              <a:t> in order to enter a </a:t>
            </a:r>
            <a:r>
              <a:rPr lang="en-US" altLang="zh-CN" sz="1800" dirty="0">
                <a:solidFill>
                  <a:srgbClr val="1F07CF"/>
                </a:solidFill>
                <a:latin typeface="Comic Sans MS" panose="030F0702030302020204" pitchFamily="66" charset="0"/>
              </a:rPr>
              <a:t>loan number </a:t>
            </a:r>
            <a:r>
              <a:rPr lang="en-US" altLang="zh-CN" sz="1800" dirty="0">
                <a:latin typeface="Comic Sans MS" panose="030F0702030302020204" pitchFamily="66" charset="0"/>
              </a:rPr>
              <a:t>without using </a:t>
            </a:r>
            <a:r>
              <a:rPr lang="en-US" altLang="zh-CN" sz="1800" dirty="0">
                <a:solidFill>
                  <a:srgbClr val="FF0000"/>
                </a:solidFill>
                <a:latin typeface="Comic Sans MS" panose="030F0702030302020204" pitchFamily="66" charset="0"/>
              </a:rPr>
              <a:t>null</a:t>
            </a:r>
            <a:r>
              <a:rPr lang="en-US" altLang="zh-CN" sz="1800" dirty="0">
                <a:latin typeface="Comic Sans MS" panose="030F0702030302020204" pitchFamily="66" charset="0"/>
              </a:rPr>
              <a:t> values</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Rules out storing of </a:t>
            </a:r>
            <a:r>
              <a:rPr lang="en-US" altLang="zh-CN" sz="1800" dirty="0">
                <a:solidFill>
                  <a:srgbClr val="1F07CF"/>
                </a:solidFill>
                <a:latin typeface="Comic Sans MS" panose="030F0702030302020204" pitchFamily="66" charset="0"/>
              </a:rPr>
              <a:t>customer-name, amount</a:t>
            </a:r>
            <a:r>
              <a:rPr lang="en-US" altLang="zh-CN" sz="1800" dirty="0">
                <a:latin typeface="Comic Sans MS" panose="030F0702030302020204" pitchFamily="66" charset="0"/>
              </a:rPr>
              <a:t> without an appropriate </a:t>
            </a:r>
            <a:r>
              <a:rPr lang="en-US" altLang="zh-CN" sz="1800" dirty="0">
                <a:solidFill>
                  <a:srgbClr val="1F07CF"/>
                </a:solidFill>
                <a:latin typeface="Comic Sans MS" panose="030F0702030302020204" pitchFamily="66" charset="0"/>
              </a:rPr>
              <a:t>loan-number </a:t>
            </a:r>
            <a:r>
              <a:rPr lang="en-US" altLang="zh-CN" sz="1800" dirty="0">
                <a:latin typeface="Comic Sans MS" panose="030F0702030302020204" pitchFamily="66" charset="0"/>
              </a:rPr>
              <a:t>(</a:t>
            </a:r>
            <a:r>
              <a:rPr lang="en-US" altLang="zh-CN" sz="1800" dirty="0">
                <a:solidFill>
                  <a:srgbClr val="FF0000"/>
                </a:solidFill>
                <a:latin typeface="Comic Sans MS" panose="030F0702030302020204" pitchFamily="66" charset="0"/>
              </a:rPr>
              <a:t>since it is a key, it can't be null either</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r>
              <a:rPr lang="en-US" altLang="zh-CN" sz="2000" b="1" dirty="0">
                <a:solidFill>
                  <a:srgbClr val="1F07CF"/>
                </a:solidFill>
                <a:latin typeface="Comic Sans MS" panose="030F0702030302020204" pitchFamily="66" charset="0"/>
              </a:rPr>
              <a:t>Universal relation requires unique attribute names unique role assumption</a:t>
            </a:r>
            <a:endParaRPr lang="en-US" altLang="zh-CN" sz="2000" b="1" dirty="0">
              <a:solidFill>
                <a:srgbClr val="1F07CF"/>
              </a:solidFill>
              <a:latin typeface="Comic Sans MS" panose="030F0702030302020204" pitchFamily="66" charset="0"/>
            </a:endParaRPr>
          </a:p>
          <a:p>
            <a:r>
              <a:rPr lang="en-US" altLang="zh-CN" sz="2000" dirty="0">
                <a:solidFill>
                  <a:srgbClr val="FF0000"/>
                </a:solidFill>
                <a:latin typeface="Comic Sans MS" panose="030F0702030302020204" pitchFamily="66" charset="0"/>
              </a:rPr>
              <a:t>Reuse of attribute names </a:t>
            </a:r>
            <a:r>
              <a:rPr lang="en-US" altLang="zh-CN" sz="2000" dirty="0">
                <a:latin typeface="Comic Sans MS" panose="030F0702030302020204" pitchFamily="66" charset="0"/>
              </a:rPr>
              <a:t>is natural in SQL since relation names can be prefixed to disambiguate names</a:t>
            </a:r>
            <a:endParaRPr lang="en-US" altLang="zh-CN" sz="2000" dirty="0">
              <a:latin typeface="Comic Sans MS" panose="030F0702030302020204" pitchFamily="66" charset="0"/>
            </a:endParaRPr>
          </a:p>
          <a:p>
            <a:pPr marL="0" indent="0">
              <a:buNone/>
            </a:pPr>
            <a:endParaRPr lang="zh-CN" altLang="en-US" sz="2000" dirty="0">
              <a:latin typeface="Comic Sans MS" panose="030F0702030302020204" pitchFamily="66" charset="0"/>
            </a:endParaRP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Denormalization for Performance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000" dirty="0">
                    <a:latin typeface="Comic Sans MS" panose="030F0702030302020204" pitchFamily="66" charset="0"/>
                  </a:rPr>
                  <a:t>May want to use </a:t>
                </a:r>
                <a:r>
                  <a:rPr lang="en-US" altLang="zh-CN" sz="2000" b="1" dirty="0">
                    <a:solidFill>
                      <a:srgbClr val="FF0000"/>
                    </a:solidFill>
                    <a:latin typeface="Comic Sans MS" panose="030F0702030302020204" pitchFamily="66" charset="0"/>
                  </a:rPr>
                  <a:t>non-normalized schema </a:t>
                </a:r>
                <a:r>
                  <a:rPr lang="en-US" altLang="zh-CN" sz="2000" dirty="0">
                    <a:latin typeface="Comic Sans MS" panose="030F0702030302020204" pitchFamily="66" charset="0"/>
                  </a:rPr>
                  <a:t>for performance</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E.g., </a:t>
                </a:r>
                <a:r>
                  <a:rPr lang="en-US" altLang="zh-CN" sz="1800" dirty="0">
                    <a:latin typeface="Comic Sans MS" panose="030F0702030302020204" pitchFamily="66" charset="0"/>
                  </a:rPr>
                  <a:t>displaying </a:t>
                </a:r>
                <a:r>
                  <a:rPr lang="en-US" altLang="zh-CN" sz="1800" dirty="0">
                    <a:solidFill>
                      <a:srgbClr val="1F07CF"/>
                    </a:solidFill>
                    <a:latin typeface="Comic Sans MS" panose="030F0702030302020204" pitchFamily="66" charset="0"/>
                  </a:rPr>
                  <a:t>customer-name</a:t>
                </a:r>
                <a:r>
                  <a:rPr lang="en-US" altLang="zh-CN" sz="1800" dirty="0">
                    <a:latin typeface="Comic Sans MS" panose="030F0702030302020204" pitchFamily="66" charset="0"/>
                  </a:rPr>
                  <a:t> along with </a:t>
                </a:r>
                <a:r>
                  <a:rPr lang="en-US" altLang="zh-CN" sz="1800" dirty="0">
                    <a:solidFill>
                      <a:srgbClr val="1F07CF"/>
                    </a:solidFill>
                    <a:latin typeface="Comic Sans MS" panose="030F0702030302020204" pitchFamily="66" charset="0"/>
                  </a:rPr>
                  <a:t>account-number</a:t>
                </a:r>
                <a:r>
                  <a:rPr lang="en-US" altLang="zh-CN" sz="1800" dirty="0">
                    <a:latin typeface="Comic Sans MS" panose="030F0702030302020204" pitchFamily="66" charset="0"/>
                  </a:rPr>
                  <a:t> and </a:t>
                </a:r>
                <a:r>
                  <a:rPr lang="en-US" altLang="zh-CN" sz="1800" dirty="0">
                    <a:solidFill>
                      <a:srgbClr val="1F07CF"/>
                    </a:solidFill>
                    <a:latin typeface="Comic Sans MS" panose="030F0702030302020204" pitchFamily="66" charset="0"/>
                  </a:rPr>
                  <a:t>balance</a:t>
                </a:r>
                <a:r>
                  <a:rPr lang="en-US" altLang="zh-CN" sz="1800" dirty="0">
                    <a:latin typeface="Comic Sans MS" panose="030F0702030302020204" pitchFamily="66" charset="0"/>
                  </a:rPr>
                  <a:t> requires </a:t>
                </a:r>
                <a:r>
                  <a:rPr lang="en-US" altLang="zh-CN" sz="1800" dirty="0">
                    <a:solidFill>
                      <a:srgbClr val="FF0000"/>
                    </a:solidFill>
                    <a:latin typeface="Comic Sans MS" panose="030F0702030302020204" pitchFamily="66" charset="0"/>
                  </a:rPr>
                  <a:t>join</a:t>
                </a:r>
                <a:r>
                  <a:rPr lang="en-US" altLang="zh-CN" sz="1800" dirty="0">
                    <a:latin typeface="Comic Sans MS" panose="030F0702030302020204" pitchFamily="66" charset="0"/>
                  </a:rPr>
                  <a:t> of </a:t>
                </a:r>
                <a:r>
                  <a:rPr lang="en-US" altLang="zh-CN" sz="1800" dirty="0">
                    <a:solidFill>
                      <a:srgbClr val="1F07CF"/>
                    </a:solidFill>
                    <a:latin typeface="Comic Sans MS" panose="030F0702030302020204" pitchFamily="66" charset="0"/>
                  </a:rPr>
                  <a:t>account</a:t>
                </a:r>
                <a:r>
                  <a:rPr lang="en-US" altLang="zh-CN" sz="1800" dirty="0">
                    <a:latin typeface="Comic Sans MS" panose="030F0702030302020204" pitchFamily="66" charset="0"/>
                  </a:rPr>
                  <a:t> with </a:t>
                </a:r>
                <a:r>
                  <a:rPr lang="en-US" altLang="zh-CN" sz="1800" dirty="0">
                    <a:solidFill>
                      <a:srgbClr val="1F07CF"/>
                    </a:solidFill>
                    <a:latin typeface="Comic Sans MS" panose="030F0702030302020204" pitchFamily="66" charset="0"/>
                  </a:rPr>
                  <a:t>depositor</a:t>
                </a:r>
                <a:endParaRPr lang="en-US" altLang="zh-CN" sz="1800" dirty="0">
                  <a:solidFill>
                    <a:srgbClr val="1F07CF"/>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Alternative 1:  </a:t>
                </a:r>
                <a:r>
                  <a:rPr lang="en-US" altLang="zh-CN" sz="1800" b="1" dirty="0">
                    <a:solidFill>
                      <a:srgbClr val="1F07CF"/>
                    </a:solidFill>
                    <a:latin typeface="Comic Sans MS" panose="030F0702030302020204" pitchFamily="66" charset="0"/>
                  </a:rPr>
                  <a:t>Use denormalized relation </a:t>
                </a:r>
                <a:r>
                  <a:rPr lang="en-US" altLang="zh-CN" sz="1800" dirty="0">
                    <a:latin typeface="Comic Sans MS" panose="030F0702030302020204" pitchFamily="66" charset="0"/>
                  </a:rPr>
                  <a:t>containing attributes of account as well as depositor with all above attributes</a:t>
                </a:r>
                <a:endParaRPr lang="en-US" altLang="zh-CN" sz="1800" dirty="0">
                  <a:latin typeface="Comic Sans MS" panose="030F0702030302020204" pitchFamily="66" charset="0"/>
                </a:endParaRPr>
              </a:p>
              <a:p>
                <a:pPr lvl="2"/>
                <a:r>
                  <a:rPr lang="en-US" altLang="zh-CN" sz="1600" dirty="0">
                    <a:latin typeface="Comic Sans MS" panose="030F0702030302020204" pitchFamily="66" charset="0"/>
                  </a:rPr>
                  <a:t>Faster lookup</a:t>
                </a:r>
                <a:endParaRPr lang="en-US" altLang="zh-CN" sz="1600" dirty="0">
                  <a:latin typeface="Comic Sans MS" panose="030F0702030302020204" pitchFamily="66" charset="0"/>
                </a:endParaRPr>
              </a:p>
              <a:p>
                <a:pPr lvl="2"/>
                <a:r>
                  <a:rPr lang="en-US" altLang="zh-CN" sz="1600" dirty="0">
                    <a:latin typeface="Comic Sans MS" panose="030F0702030302020204" pitchFamily="66" charset="0"/>
                  </a:rPr>
                  <a:t>Extra space and extra execution time for updates</a:t>
                </a:r>
                <a:endParaRPr lang="en-US" altLang="zh-CN" sz="1600" dirty="0">
                  <a:latin typeface="Comic Sans MS" panose="030F0702030302020204" pitchFamily="66" charset="0"/>
                </a:endParaRPr>
              </a:p>
              <a:p>
                <a:pPr lvl="2"/>
                <a:r>
                  <a:rPr lang="en-US" altLang="zh-CN" sz="1600" dirty="0">
                    <a:latin typeface="Comic Sans MS" panose="030F0702030302020204" pitchFamily="66" charset="0"/>
                  </a:rPr>
                  <a:t>Extra coding work for programmer and possibility of error in extra code</a:t>
                </a:r>
                <a:endParaRPr lang="en-US" altLang="zh-CN" sz="1600"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Alternative 2:</a:t>
                </a:r>
                <a:r>
                  <a:rPr lang="en-US" altLang="zh-CN" sz="1800" dirty="0">
                    <a:latin typeface="Comic Sans MS" panose="030F0702030302020204" pitchFamily="66" charset="0"/>
                  </a:rPr>
                  <a:t> </a:t>
                </a:r>
                <a:r>
                  <a:rPr lang="en-US" altLang="zh-CN" sz="1800" b="1" dirty="0">
                    <a:solidFill>
                      <a:srgbClr val="1F07CF"/>
                    </a:solidFill>
                    <a:latin typeface="Comic Sans MS" panose="030F0702030302020204" pitchFamily="66" charset="0"/>
                  </a:rPr>
                  <a:t>use a materialized view </a:t>
                </a:r>
                <a:r>
                  <a:rPr lang="en-US" altLang="zh-CN" sz="1800" dirty="0">
                    <a:latin typeface="Comic Sans MS" panose="030F0702030302020204" pitchFamily="66" charset="0"/>
                  </a:rPr>
                  <a:t>defined as</a:t>
                </a:r>
                <a:br>
                  <a:rPr lang="en-US" altLang="zh-CN" sz="1800" dirty="0">
                    <a:latin typeface="Comic Sans MS" panose="030F0702030302020204" pitchFamily="66" charset="0"/>
                  </a:rPr>
                </a:br>
                <a:r>
                  <a:rPr lang="en-US" altLang="zh-CN" sz="1800" dirty="0">
                    <a:latin typeface="Comic Sans MS" panose="030F0702030302020204" pitchFamily="66" charset="0"/>
                  </a:rPr>
                  <a:t>          </a:t>
                </a:r>
                <a:r>
                  <a:rPr lang="en-US" altLang="zh-CN" sz="1800" b="1" dirty="0">
                    <a:solidFill>
                      <a:srgbClr val="1F07CF"/>
                    </a:solidFill>
                    <a:latin typeface="Comic Sans MS" panose="030F0702030302020204" pitchFamily="66" charset="0"/>
                  </a:rPr>
                  <a:t>account </a:t>
                </a:r>
                <a14:m>
                  <m:oMath xmlns:m="http://schemas.openxmlformats.org/officeDocument/2006/math">
                    <m:r>
                      <a:rPr lang="en-US" altLang="zh-CN" sz="1800" b="1" i="1" smtClean="0">
                        <a:solidFill>
                          <a:srgbClr val="1F07CF"/>
                        </a:solidFill>
                        <a:latin typeface="Cambria Math" panose="02040503050406030204" pitchFamily="18" charset="0"/>
                        <a:ea typeface="Cambria Math" panose="02040503050406030204" pitchFamily="18" charset="0"/>
                      </a:rPr>
                      <m:t>⋈</m:t>
                    </m:r>
                  </m:oMath>
                </a14:m>
                <a:r>
                  <a:rPr lang="en-US" altLang="zh-CN" sz="1800" b="1" dirty="0">
                    <a:solidFill>
                      <a:srgbClr val="1F07CF"/>
                    </a:solidFill>
                    <a:latin typeface="Comic Sans MS" panose="030F0702030302020204" pitchFamily="66" charset="0"/>
                  </a:rPr>
                  <a:t> depositor</a:t>
                </a:r>
                <a:endParaRPr lang="en-US" altLang="zh-CN" sz="1800" b="1" dirty="0">
                  <a:latin typeface="Comic Sans MS" panose="030F0702030302020204" pitchFamily="66" charset="0"/>
                </a:endParaRPr>
              </a:p>
              <a:p>
                <a:pPr lvl="2"/>
                <a:r>
                  <a:rPr lang="en-US" altLang="zh-CN" sz="1600" dirty="0">
                    <a:latin typeface="Comic Sans MS" panose="030F0702030302020204" pitchFamily="66" charset="0"/>
                  </a:rPr>
                  <a:t>Benefits and drawbacks same as above, except no extra coding work for programmer and avoids possible errors</a:t>
                </a:r>
                <a:endParaRPr lang="en-US" altLang="zh-CN" sz="16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3494"/>
                </a:stretch>
              </a:blipFill>
            </p:spPr>
            <p:txBody>
              <a:bodyPr/>
              <a:lstStyle/>
              <a:p>
                <a:r>
                  <a:rPr lang="zh-CN" altLang="en-US">
                    <a:noFill/>
                  </a:rPr>
                  <a:t> </a:t>
                </a:r>
              </a:p>
            </p:txBody>
          </p:sp>
        </mc:Fallback>
      </mc:AlternateContent>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Other Design Issues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5"/>
            <a:ext cx="8856984" cy="3805070"/>
          </a:xfrm>
        </p:spPr>
        <p:txBody>
          <a:bodyPr/>
          <a:lstStyle/>
          <a:p>
            <a:r>
              <a:rPr lang="en-US" altLang="zh-CN" sz="2000" dirty="0">
                <a:latin typeface="Comic Sans MS" panose="030F0702030302020204" pitchFamily="66" charset="0"/>
              </a:rPr>
              <a:t>Some aspects of database design are not caught by normalization</a:t>
            </a:r>
            <a:endParaRPr lang="en-US" altLang="zh-CN" sz="2000" dirty="0">
              <a:latin typeface="Comic Sans MS" panose="030F0702030302020204" pitchFamily="66" charset="0"/>
            </a:endParaRPr>
          </a:p>
          <a:p>
            <a:r>
              <a:rPr lang="en-US" altLang="zh-CN" sz="2000" dirty="0">
                <a:solidFill>
                  <a:srgbClr val="FF0000"/>
                </a:solidFill>
                <a:latin typeface="Comic Sans MS" panose="030F0702030302020204" pitchFamily="66" charset="0"/>
              </a:rPr>
              <a:t>Examples of bad database design to be avoided:</a:t>
            </a:r>
            <a:r>
              <a:rPr lang="en-US" altLang="zh-CN" sz="2000" dirty="0">
                <a:latin typeface="Comic Sans MS" panose="030F0702030302020204" pitchFamily="66" charset="0"/>
              </a:rPr>
              <a:t> Instead of </a:t>
            </a:r>
            <a:r>
              <a:rPr lang="en-US" altLang="zh-CN" sz="2000" dirty="0">
                <a:solidFill>
                  <a:srgbClr val="1F07CF"/>
                </a:solidFill>
                <a:latin typeface="Comic Sans MS" panose="030F0702030302020204" pitchFamily="66" charset="0"/>
              </a:rPr>
              <a:t>earnings(company-id, year, amount), </a:t>
            </a:r>
            <a:r>
              <a:rPr lang="en-US" altLang="zh-CN" sz="2000" dirty="0">
                <a:latin typeface="Comic Sans MS" panose="030F0702030302020204" pitchFamily="66" charset="0"/>
              </a:rPr>
              <a:t>use </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earnings-2000, earnings-2001, earnings-2002, etc., all on the schema (company-id, earnings).</a:t>
            </a:r>
            <a:endParaRPr lang="en-US" altLang="zh-CN" sz="1800" dirty="0">
              <a:latin typeface="Comic Sans MS" panose="030F0702030302020204" pitchFamily="66" charset="0"/>
            </a:endParaRPr>
          </a:p>
          <a:p>
            <a:pPr lvl="2"/>
            <a:r>
              <a:rPr lang="en-US" altLang="zh-CN" sz="1600" dirty="0">
                <a:latin typeface="Comic Sans MS" panose="030F0702030302020204" pitchFamily="66" charset="0"/>
              </a:rPr>
              <a:t>Above are in BCNF, but make querying across years difficult and needs a new table each year</a:t>
            </a:r>
            <a:endParaRPr lang="en-US" altLang="zh-CN" sz="1600" dirty="0">
              <a:latin typeface="Comic Sans MS" panose="030F0702030302020204" pitchFamily="66" charset="0"/>
            </a:endParaRPr>
          </a:p>
          <a:p>
            <a:pPr lvl="1"/>
            <a:r>
              <a:rPr lang="en-US" altLang="zh-CN" sz="1800" dirty="0">
                <a:latin typeface="Comic Sans MS" panose="030F0702030302020204" pitchFamily="66" charset="0"/>
              </a:rPr>
              <a:t>company-year(company-id, earnings-2000, earnings-2001, earnings-2002)</a:t>
            </a:r>
            <a:endParaRPr lang="en-US" altLang="zh-CN" sz="1800" dirty="0">
              <a:latin typeface="Comic Sans MS" panose="030F0702030302020204" pitchFamily="66" charset="0"/>
            </a:endParaRPr>
          </a:p>
          <a:p>
            <a:pPr lvl="2"/>
            <a:r>
              <a:rPr lang="en-US" altLang="zh-CN" sz="1600" dirty="0">
                <a:latin typeface="Comic Sans MS" panose="030F0702030302020204" pitchFamily="66" charset="0"/>
              </a:rPr>
              <a:t>Also in BCNF, but makes querying across years difficult and requires new attribute each year.</a:t>
            </a:r>
            <a:endParaRPr lang="en-US" altLang="zh-CN" sz="1600" dirty="0">
              <a:latin typeface="Comic Sans MS" panose="030F0702030302020204" pitchFamily="66" charset="0"/>
            </a:endParaRPr>
          </a:p>
          <a:p>
            <a:pPr lvl="2"/>
            <a:r>
              <a:rPr lang="en-US" altLang="zh-CN" sz="1600" dirty="0">
                <a:latin typeface="Comic Sans MS" panose="030F0702030302020204" pitchFamily="66" charset="0"/>
              </a:rPr>
              <a:t>Is an example of a crosstab, where values for one attribute become column names</a:t>
            </a:r>
            <a:endParaRPr lang="en-US" altLang="zh-CN" sz="1600" dirty="0">
              <a:latin typeface="Comic Sans MS" panose="030F0702030302020204" pitchFamily="66" charset="0"/>
            </a:endParaRPr>
          </a:p>
          <a:p>
            <a:pPr lvl="2"/>
            <a:r>
              <a:rPr lang="en-US" altLang="zh-CN" sz="1600" dirty="0">
                <a:latin typeface="Comic Sans MS" panose="030F0702030302020204" pitchFamily="66" charset="0"/>
              </a:rPr>
              <a:t>Used in spreadsheets, and in data analysis tools</a:t>
            </a:r>
            <a:endParaRPr lang="zh-CN" altLang="en-US" sz="1600" dirty="0">
              <a:latin typeface="Comic Sans MS" panose="030F0702030302020204" pitchFamily="66"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Quiz</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9542"/>
                <a:ext cx="8712968" cy="3805070"/>
              </a:xfrm>
            </p:spPr>
            <p:txBody>
              <a:bodyPr/>
              <a:lstStyle/>
              <a:p>
                <a:r>
                  <a:rPr lang="en-US" altLang="zh-CN" sz="2000" b="1" dirty="0">
                    <a:latin typeface="Comic Sans MS" panose="030F0702030302020204" pitchFamily="66" charset="0"/>
                  </a:rPr>
                  <a:t>Given the relational schema </a:t>
                </a:r>
                <a:r>
                  <a:rPr lang="en-US" altLang="zh-CN" sz="2000" b="1" dirty="0">
                    <a:solidFill>
                      <a:srgbClr val="1F07CF"/>
                    </a:solidFill>
                    <a:latin typeface="Comic Sans MS" panose="030F0702030302020204" pitchFamily="66" charset="0"/>
                  </a:rPr>
                  <a:t>R&lt;U, F&gt;, U={A,B,C,D,E }, F={AC</a:t>
                </a:r>
                <a14:m>
                  <m:oMath xmlns:m="http://schemas.openxmlformats.org/officeDocument/2006/math">
                    <m:r>
                      <a:rPr lang="en-US" altLang="zh-CN" sz="2000" b="1" i="1" smtClean="0">
                        <a:solidFill>
                          <a:srgbClr val="1F07CF"/>
                        </a:solidFill>
                        <a:latin typeface="Cambria Math" panose="02040503050406030204" pitchFamily="18" charset="0"/>
                        <a:ea typeface="Cambria Math" panose="02040503050406030204" pitchFamily="18" charset="0"/>
                      </a:rPr>
                      <m:t>→</m:t>
                    </m:r>
                  </m:oMath>
                </a14:m>
                <a:r>
                  <a:rPr lang="en-US" altLang="zh-CN" sz="2000" b="1" dirty="0">
                    <a:solidFill>
                      <a:srgbClr val="1F07CF"/>
                    </a:solidFill>
                    <a:latin typeface="Comic Sans MS" panose="030F0702030302020204" pitchFamily="66" charset="0"/>
                  </a:rPr>
                  <a:t>BD, B</a:t>
                </a:r>
                <a:r>
                  <a:rPr lang="en-US" altLang="zh-CN" sz="2000" b="1" dirty="0">
                    <a:solidFill>
                      <a:srgbClr val="1F07CF"/>
                    </a:solidFill>
                    <a:latin typeface="Comic Sans MS" panose="030F0702030302020204"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anose="030F0702030302020204" pitchFamily="66" charset="0"/>
                  </a:rPr>
                  <a:t>C, C</a:t>
                </a:r>
                <a:r>
                  <a:rPr lang="en-US" altLang="zh-CN" sz="2000" b="1" dirty="0">
                    <a:solidFill>
                      <a:srgbClr val="1F07CF"/>
                    </a:solidFill>
                    <a:latin typeface="Comic Sans MS" panose="030F0702030302020204"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anose="030F0702030302020204" pitchFamily="66" charset="0"/>
                  </a:rPr>
                  <a:t>D, B</a:t>
                </a:r>
                <a:r>
                  <a:rPr lang="en-US" altLang="zh-CN" sz="2000" b="1" dirty="0">
                    <a:solidFill>
                      <a:srgbClr val="1F07CF"/>
                    </a:solidFill>
                    <a:latin typeface="Comic Sans MS" panose="030F0702030302020204" pitchFamily="66" charset="0"/>
                    <a:ea typeface="Cambria Math" panose="02040503050406030204" pitchFamily="18" charset="0"/>
                  </a:rPr>
                  <a:t> </a:t>
                </a:r>
                <a14:m>
                  <m:oMath xmlns:m="http://schemas.openxmlformats.org/officeDocument/2006/math">
                    <m:r>
                      <a:rPr lang="en-US" altLang="zh-CN" sz="2000" b="1" i="1">
                        <a:solidFill>
                          <a:srgbClr val="1F07CF"/>
                        </a:solidFill>
                        <a:latin typeface="Cambria Math" panose="02040503050406030204" pitchFamily="18" charset="0"/>
                        <a:ea typeface="Cambria Math" panose="02040503050406030204" pitchFamily="18" charset="0"/>
                      </a:rPr>
                      <m:t>→ </m:t>
                    </m:r>
                  </m:oMath>
                </a14:m>
                <a:r>
                  <a:rPr lang="en-US" altLang="zh-CN" sz="2000" b="1" dirty="0">
                    <a:solidFill>
                      <a:srgbClr val="1F07CF"/>
                    </a:solidFill>
                    <a:latin typeface="Comic Sans MS" panose="030F0702030302020204" pitchFamily="66" charset="0"/>
                  </a:rPr>
                  <a:t>E}</a:t>
                </a:r>
                <a:endParaRPr lang="en-US" altLang="zh-CN" sz="2000" b="1" dirty="0">
                  <a:solidFill>
                    <a:srgbClr val="1F07CF"/>
                  </a:solidFill>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Use Armstrong axioms and related rules to prove the functional dependency AC</a:t>
                </a:r>
                <a:r>
                  <a:rPr lang="en-US" altLang="zh-CN" sz="1800" dirty="0">
                    <a:latin typeface="Comic Sans MS" panose="030F0702030302020204" pitchFamily="66" charset="0"/>
                    <a:ea typeface="Cambria Math" panose="02040503050406030204" pitchFamily="18" charset="0"/>
                  </a:rPr>
                  <a:t> </a:t>
                </a:r>
                <a14:m>
                  <m:oMath xmlns:m="http://schemas.openxmlformats.org/officeDocument/2006/math">
                    <m:r>
                      <a:rPr lang="en-US" altLang="zh-CN" sz="1800" i="1">
                        <a:latin typeface="Cambria Math" panose="02040503050406030204" pitchFamily="18" charset="0"/>
                        <a:ea typeface="Cambria Math" panose="02040503050406030204" pitchFamily="18" charset="0"/>
                      </a:rPr>
                      <m:t>→ </m:t>
                    </m:r>
                  </m:oMath>
                </a14:m>
                <a:r>
                  <a:rPr lang="en-US" altLang="zh-CN" sz="1800" dirty="0">
                    <a:latin typeface="Comic Sans MS" panose="030F0702030302020204" pitchFamily="66" charset="0"/>
                  </a:rPr>
                  <a:t>E</a:t>
                </a:r>
                <a:endParaRPr lang="en-US" altLang="zh-CN" sz="1800" dirty="0">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Compute (A)</a:t>
                </a:r>
                <a:r>
                  <a:rPr lang="en-US" altLang="zh-CN" sz="1800" baseline="30000" dirty="0">
                    <a:latin typeface="Comic Sans MS" panose="030F0702030302020204" pitchFamily="66" charset="0"/>
                  </a:rPr>
                  <a:t>+</a:t>
                </a:r>
                <a:r>
                  <a:rPr lang="en-US" altLang="zh-CN" sz="1800" dirty="0">
                    <a:latin typeface="Comic Sans MS" panose="030F0702030302020204" pitchFamily="66" charset="0"/>
                  </a:rPr>
                  <a:t> and (AC)</a:t>
                </a:r>
                <a:r>
                  <a:rPr lang="en-US" altLang="zh-CN" sz="1800" baseline="30000" dirty="0">
                    <a:latin typeface="Comic Sans MS" panose="030F0702030302020204" pitchFamily="66" charset="0"/>
                  </a:rPr>
                  <a:t>+</a:t>
                </a:r>
                <a:endParaRPr lang="en-US" altLang="zh-CN" sz="1800" dirty="0">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Find a canonical cover F</a:t>
                </a:r>
                <a:r>
                  <a:rPr lang="en-US" altLang="zh-CN" sz="1800" baseline="-25000" dirty="0">
                    <a:latin typeface="Comic Sans MS" panose="030F0702030302020204" pitchFamily="66" charset="0"/>
                  </a:rPr>
                  <a:t>c</a:t>
                </a:r>
                <a:r>
                  <a:rPr lang="en-US" altLang="zh-CN" sz="1800" dirty="0">
                    <a:latin typeface="Comic Sans MS" panose="030F0702030302020204" pitchFamily="66" charset="0"/>
                  </a:rPr>
                  <a:t> of F</a:t>
                </a:r>
                <a:endParaRPr lang="en-US" altLang="zh-CN" sz="1800" dirty="0">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Find all candidate keys, and point out R is in which normal form</a:t>
                </a:r>
                <a:endParaRPr lang="en-US" altLang="zh-CN" sz="1800" dirty="0">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Decompose R into 3NF, which the decomposition is lossless-join and dependency preserving. </a:t>
                </a:r>
                <a:endParaRPr lang="en-US" altLang="zh-CN" sz="1800" dirty="0">
                  <a:latin typeface="Comic Sans MS" panose="030F0702030302020204" pitchFamily="66" charset="0"/>
                </a:endParaRPr>
              </a:p>
              <a:p>
                <a:pPr marL="800100" lvl="1" indent="-342900">
                  <a:buFont typeface="+mj-lt"/>
                  <a:buAutoNum type="alphaLcParenR"/>
                </a:pPr>
                <a:r>
                  <a:rPr lang="en-US" altLang="zh-CN" sz="1800">
                    <a:latin typeface="Comic Sans MS" panose="030F0702030302020204" pitchFamily="66" charset="0"/>
                  </a:rPr>
                  <a:t>Give </a:t>
                </a:r>
                <a:r>
                  <a:rPr lang="en-US" altLang="zh-CN" sz="1800" dirty="0">
                    <a:latin typeface="Comic Sans MS" panose="030F0702030302020204" pitchFamily="66" charset="0"/>
                  </a:rPr>
                  <a:t>related explanation or proof that the above decomposition is lossless-join and dependency preserving</a:t>
                </a:r>
                <a:endParaRPr lang="en-US" altLang="zh-CN" sz="1800" dirty="0">
                  <a:latin typeface="Comic Sans MS" panose="030F0702030302020204" pitchFamily="66" charset="0"/>
                </a:endParaRPr>
              </a:p>
              <a:p>
                <a:pPr marL="800100" lvl="1" indent="-342900">
                  <a:buFont typeface="+mj-lt"/>
                  <a:buAutoNum type="alphaLcParenR"/>
                </a:pPr>
                <a:r>
                  <a:rPr lang="en-US" altLang="zh-CN" sz="1800" dirty="0">
                    <a:latin typeface="Comic Sans MS" panose="030F0702030302020204" pitchFamily="66" charset="0"/>
                  </a:rPr>
                  <a:t>*Decompose the relation into relations in BCNF</a:t>
                </a:r>
                <a:endParaRPr lang="en-US" altLang="zh-CN"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9542"/>
                <a:ext cx="8712968" cy="3805070"/>
              </a:xfrm>
              <a:blipFill rotWithShape="1">
                <a:blip r:embed="rId1"/>
                <a:stretch>
                  <a:fillRect l="-1" t="-11" r="2" b="15"/>
                </a:stretch>
              </a:blipFill>
            </p:spPr>
            <p:txBody>
              <a:bodyPr/>
              <a:lstStyle/>
              <a:p>
                <a:r>
                  <a:rPr lang="zh-CN" altLang="en-US">
                    <a:noFill/>
                  </a:rPr>
                  <a:t> </a:t>
                </a:r>
              </a:p>
            </p:txBody>
          </p:sp>
        </mc:Fallback>
      </mc:AlternateContent>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Decomposition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784976" cy="3805070"/>
              </a:xfrm>
            </p:spPr>
            <p:txBody>
              <a:bodyPr/>
              <a:lstStyle/>
              <a:p>
                <a:pPr>
                  <a:lnSpc>
                    <a:spcPct val="120000"/>
                  </a:lnSpc>
                  <a:spcBef>
                    <a:spcPts val="0"/>
                  </a:spcBef>
                </a:pPr>
                <a:r>
                  <a:rPr lang="en-US" altLang="zh-CN" sz="2000" dirty="0">
                    <a:latin typeface="Comic Sans MS" panose="030F0702030302020204" pitchFamily="66" charset="0"/>
                  </a:rPr>
                  <a:t>Decompose the relation schema </a:t>
                </a:r>
                <a:r>
                  <a:rPr lang="en-US" altLang="zh-CN" sz="2000" dirty="0" err="1">
                    <a:solidFill>
                      <a:srgbClr val="C00000"/>
                    </a:solidFill>
                    <a:latin typeface="Comic Sans MS" panose="030F0702030302020204" pitchFamily="66" charset="0"/>
                  </a:rPr>
                  <a:t>lending_schema</a:t>
                </a:r>
                <a:r>
                  <a:rPr lang="en-US" altLang="zh-CN" sz="2000" dirty="0">
                    <a:solidFill>
                      <a:srgbClr val="C00000"/>
                    </a:solidFill>
                    <a:latin typeface="Comic Sans MS" panose="030F0702030302020204" pitchFamily="66" charset="0"/>
                  </a:rPr>
                  <a:t> </a:t>
                </a:r>
                <a:r>
                  <a:rPr lang="en-US" altLang="zh-CN" sz="2000" dirty="0">
                    <a:latin typeface="Comic Sans MS" panose="030F0702030302020204" pitchFamily="66" charset="0"/>
                  </a:rPr>
                  <a:t>into:</a:t>
                </a:r>
                <a:endParaRPr lang="en-US" altLang="zh-CN" sz="2000" dirty="0">
                  <a:latin typeface="Comic Sans MS" panose="030F0702030302020204" pitchFamily="66" charset="0"/>
                </a:endParaRPr>
              </a:p>
              <a:p>
                <a:pPr marL="0" indent="0">
                  <a:lnSpc>
                    <a:spcPct val="120000"/>
                  </a:lnSpc>
                  <a:spcBef>
                    <a:spcPts val="0"/>
                  </a:spcBef>
                  <a:buNone/>
                </a:pPr>
                <a:r>
                  <a:rPr lang="en-US" altLang="zh-CN" sz="2000" dirty="0">
                    <a:latin typeface="Comic Sans MS" panose="030F0702030302020204" pitchFamily="66"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branch_schema</a:t>
                </a:r>
                <a:r>
                  <a:rPr lang="en-US" altLang="zh-CN" sz="1800" i="1" dirty="0">
                    <a:solidFill>
                      <a:srgbClr val="1F07CF"/>
                    </a:solidFill>
                    <a:latin typeface="Comic Sans MS" panose="030F0702030302020204" pitchFamily="66" charset="0"/>
                    <a:cs typeface="Times New Roman" panose="02020603050405020304" pitchFamily="18" charset="0"/>
                  </a:rPr>
                  <a:t> = (</a:t>
                </a:r>
                <a:r>
                  <a:rPr lang="en-US" altLang="zh-CN" sz="1800" i="1" dirty="0" err="1">
                    <a:solidFill>
                      <a:srgbClr val="1F07CF"/>
                    </a:solidFill>
                    <a:latin typeface="Comic Sans MS" panose="030F0702030302020204" pitchFamily="66" charset="0"/>
                    <a:cs typeface="Times New Roman" panose="02020603050405020304" pitchFamily="18" charset="0"/>
                  </a:rPr>
                  <a:t>branch_name</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branch_city</a:t>
                </a:r>
                <a:r>
                  <a:rPr lang="en-US" altLang="zh-CN" sz="1800" i="1" dirty="0">
                    <a:solidFill>
                      <a:srgbClr val="1F07CF"/>
                    </a:solidFill>
                    <a:latin typeface="Comic Sans MS" panose="030F0702030302020204" pitchFamily="66" charset="0"/>
                    <a:cs typeface="Times New Roman" panose="02020603050405020304" pitchFamily="18" charset="0"/>
                  </a:rPr>
                  <a:t>, assets)</a:t>
                </a:r>
                <a:endParaRPr lang="en-US" altLang="zh-CN" sz="1800" i="1" dirty="0">
                  <a:solidFill>
                    <a:srgbClr val="1F07CF"/>
                  </a:solidFill>
                  <a:latin typeface="Comic Sans MS" panose="030F0702030302020204" pitchFamily="66" charset="0"/>
                  <a:cs typeface="Times New Roman" panose="02020603050405020304" pitchFamily="18" charset="0"/>
                </a:endParaRPr>
              </a:p>
              <a:p>
                <a:pPr marL="0" indent="0">
                  <a:lnSpc>
                    <a:spcPct val="120000"/>
                  </a:lnSpc>
                  <a:spcBef>
                    <a:spcPts val="0"/>
                  </a:spcBef>
                  <a:buNone/>
                </a:pPr>
                <a:r>
                  <a:rPr lang="en-US" altLang="zh-CN" sz="1800" i="1">
                    <a:solidFill>
                      <a:srgbClr val="1F07CF"/>
                    </a:solidFill>
                    <a:latin typeface="Comic Sans MS" panose="030F0702030302020204" pitchFamily="66" charset="0"/>
                    <a:cs typeface="Times New Roman" panose="02020603050405020304" pitchFamily="18" charset="0"/>
                  </a:rPr>
                  <a:t>        loan_info_schema </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customer_name</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loan_number</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branch_name</a:t>
                </a:r>
                <a:r>
                  <a:rPr lang="en-US" altLang="zh-CN" sz="1800" i="1" dirty="0">
                    <a:solidFill>
                      <a:srgbClr val="1F07CF"/>
                    </a:solidFill>
                    <a:latin typeface="Comic Sans MS" panose="030F0702030302020204" pitchFamily="66" charset="0"/>
                    <a:cs typeface="Times New Roman" panose="02020603050405020304" pitchFamily="18" charset="0"/>
                  </a:rPr>
                  <a:t>, amount)</a:t>
                </a:r>
                <a:endParaRPr lang="en-US" altLang="zh-CN" sz="1800" i="1" dirty="0">
                  <a:solidFill>
                    <a:srgbClr val="1F07CF"/>
                  </a:solidFill>
                  <a:latin typeface="Comic Sans MS" panose="030F0702030302020204" pitchFamily="66" charset="0"/>
                  <a:cs typeface="Times New Roman" panose="02020603050405020304" pitchFamily="18" charset="0"/>
                </a:endParaRPr>
              </a:p>
              <a:p>
                <a:pPr>
                  <a:lnSpc>
                    <a:spcPct val="120000"/>
                  </a:lnSpc>
                  <a:spcBef>
                    <a:spcPts val="0"/>
                  </a:spcBef>
                </a:pPr>
                <a:endParaRPr lang="en-US" altLang="zh-CN" sz="2000" b="1">
                  <a:solidFill>
                    <a:srgbClr val="1B06BA"/>
                  </a:solidFill>
                  <a:latin typeface="Comic Sans MS" panose="030F0702030302020204" pitchFamily="66" charset="0"/>
                </a:endParaRPr>
              </a:p>
              <a:p>
                <a:pPr>
                  <a:lnSpc>
                    <a:spcPct val="120000"/>
                  </a:lnSpc>
                  <a:spcBef>
                    <a:spcPts val="0"/>
                  </a:spcBef>
                </a:pPr>
                <a:r>
                  <a:rPr lang="en-US" altLang="zh-CN" sz="2000" b="1">
                    <a:solidFill>
                      <a:srgbClr val="1B06BA"/>
                    </a:solidFill>
                    <a:latin typeface="Comic Sans MS" panose="030F0702030302020204" pitchFamily="66" charset="0"/>
                  </a:rPr>
                  <a:t>All </a:t>
                </a:r>
                <a:r>
                  <a:rPr lang="en-US" altLang="zh-CN" sz="2000" b="1" dirty="0">
                    <a:solidFill>
                      <a:srgbClr val="1B06BA"/>
                    </a:solidFill>
                    <a:latin typeface="Comic Sans MS" panose="030F0702030302020204" pitchFamily="66" charset="0"/>
                  </a:rPr>
                  <a:t>attributes </a:t>
                </a:r>
                <a:r>
                  <a:rPr lang="en-US" altLang="zh-CN" sz="2000" dirty="0">
                    <a:latin typeface="Comic Sans MS" panose="030F0702030302020204" pitchFamily="66" charset="0"/>
                  </a:rPr>
                  <a:t>of an original schema </a:t>
                </a:r>
                <a14:m>
                  <m:oMath xmlns:m="http://schemas.openxmlformats.org/officeDocument/2006/math">
                    <m:r>
                      <a:rPr lang="en-US" altLang="zh-CN" sz="2000" b="1" i="1" dirty="0" smtClean="0">
                        <a:solidFill>
                          <a:srgbClr val="FF0000"/>
                        </a:solidFill>
                        <a:latin typeface="Cambria Math" panose="02040503050406030204" pitchFamily="18" charset="0"/>
                      </a:rPr>
                      <m:t>𝑹</m:t>
                    </m:r>
                  </m:oMath>
                </a14:m>
                <a:r>
                  <a:rPr lang="en-US" altLang="zh-CN" sz="2000" dirty="0">
                    <a:latin typeface="Comic Sans MS" panose="030F0702030302020204" pitchFamily="66" charset="0"/>
                  </a:rPr>
                  <a:t> </a:t>
                </a:r>
                <a:r>
                  <a:rPr lang="en-US" altLang="zh-CN" sz="2000" b="1" dirty="0">
                    <a:solidFill>
                      <a:srgbClr val="1B06BA"/>
                    </a:solidFill>
                    <a:latin typeface="Comic Sans MS" panose="030F0702030302020204" pitchFamily="66" charset="0"/>
                  </a:rPr>
                  <a:t>must appear in </a:t>
                </a:r>
                <a:r>
                  <a:rPr lang="en-US" altLang="zh-CN" sz="2000" dirty="0">
                    <a:latin typeface="Comic Sans MS" panose="030F0702030302020204" pitchFamily="66" charset="0"/>
                  </a:rPr>
                  <a:t>the </a:t>
                </a:r>
                <a:r>
                  <a:rPr lang="en-US" altLang="zh-CN" sz="2000" b="1" dirty="0">
                    <a:solidFill>
                      <a:srgbClr val="1B06BA"/>
                    </a:solidFill>
                    <a:latin typeface="Comic Sans MS" panose="030F0702030302020204" pitchFamily="66" charset="0"/>
                  </a:rPr>
                  <a:t>decomposition </a:t>
                </a:r>
                <a14:m>
                  <m:oMath xmlns:m="http://schemas.openxmlformats.org/officeDocument/2006/math">
                    <m:r>
                      <a:rPr lang="en-US" altLang="zh-CN" sz="2000" b="1" i="1" dirty="0" smtClean="0">
                        <a:solidFill>
                          <a:srgbClr val="FF0000"/>
                        </a:solidFill>
                        <a:latin typeface="Cambria Math" panose="02040503050406030204" pitchFamily="18" charset="0"/>
                      </a:rPr>
                      <m:t>(</m:t>
                    </m:r>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𝑹</m:t>
                        </m:r>
                      </m:e>
                      <m:sub>
                        <m:r>
                          <a:rPr lang="en-US" altLang="zh-CN" sz="2000" b="1" i="1" dirty="0" smtClean="0">
                            <a:solidFill>
                              <a:srgbClr val="FF0000"/>
                            </a:solidFill>
                            <a:latin typeface="Cambria Math" panose="02040503050406030204" pitchFamily="18" charset="0"/>
                          </a:rPr>
                          <m:t>𝟏</m:t>
                        </m:r>
                      </m:sub>
                    </m:sSub>
                    <m:r>
                      <a:rPr lang="en-US" altLang="zh-CN" sz="2000" b="1" i="1" dirty="0" smtClean="0">
                        <a:solidFill>
                          <a:srgbClr val="FF0000"/>
                        </a:solidFill>
                        <a:latin typeface="Cambria Math" panose="02040503050406030204" pitchFamily="18" charset="0"/>
                      </a:rPr>
                      <m:t>,</m:t>
                    </m:r>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𝑹</m:t>
                        </m:r>
                      </m:e>
                      <m:sub>
                        <m:r>
                          <a:rPr lang="en-US" altLang="zh-CN" sz="2000" b="1" i="1" dirty="0" smtClean="0">
                            <a:solidFill>
                              <a:srgbClr val="FF0000"/>
                            </a:solidFill>
                            <a:latin typeface="Cambria Math" panose="02040503050406030204" pitchFamily="18" charset="0"/>
                          </a:rPr>
                          <m:t>𝟐</m:t>
                        </m:r>
                      </m:sub>
                    </m:sSub>
                    <m:r>
                      <a:rPr lang="en-US" altLang="zh-CN" sz="2000" b="1" i="1" dirty="0">
                        <a:solidFill>
                          <a:srgbClr val="FF0000"/>
                        </a:solidFill>
                        <a:latin typeface="Cambria Math" panose="02040503050406030204" pitchFamily="18" charset="0"/>
                      </a:rPr>
                      <m:t>)</m:t>
                    </m:r>
                  </m:oMath>
                </a14:m>
                <a:r>
                  <a:rPr lang="en-US" altLang="zh-CN" sz="2000" b="1" dirty="0">
                    <a:solidFill>
                      <a:srgbClr val="1B06BA"/>
                    </a:solidFill>
                    <a:latin typeface="Comic Sans MS" panose="030F0702030302020204" pitchFamily="66" charset="0"/>
                  </a:rPr>
                  <a:t>:</a:t>
                </a:r>
                <a:endParaRPr lang="en-US" altLang="zh-CN" sz="2000" b="1" dirty="0">
                  <a:solidFill>
                    <a:srgbClr val="1B06BA"/>
                  </a:solidFill>
                  <a:latin typeface="Comic Sans MS" panose="030F0702030302020204" pitchFamily="66" charset="0"/>
                </a:endParaRPr>
              </a:p>
              <a:p>
                <a:pPr marL="0" indent="0">
                  <a:lnSpc>
                    <a:spcPct val="120000"/>
                  </a:lnSpc>
                  <a:spcBef>
                    <a:spcPts val="0"/>
                  </a:spcBef>
                  <a:buNone/>
                </a:pPr>
                <a:r>
                  <a:rPr lang="en-US" altLang="zh-CN" sz="2000" b="1" dirty="0">
                    <a:solidFill>
                      <a:srgbClr val="1B06BA"/>
                    </a:solidFill>
                    <a:latin typeface="Comic Sans MS" panose="030F0702030302020204" pitchFamily="66" charset="0"/>
                  </a:rPr>
                  <a:t>	</a:t>
                </a:r>
                <a14:m>
                  <m:oMath xmlns:m="http://schemas.openxmlformats.org/officeDocument/2006/math">
                    <m:r>
                      <a:rPr lang="en-US" altLang="zh-CN" sz="2000" b="1" i="1" smtClean="0">
                        <a:solidFill>
                          <a:srgbClr val="FF0000"/>
                        </a:solidFill>
                        <a:latin typeface="Cambria Math" panose="02040503050406030204" pitchFamily="18" charset="0"/>
                      </a:rPr>
                      <m:t>𝑹</m:t>
                    </m:r>
                    <m:r>
                      <a:rPr lang="en-US" altLang="zh-CN" sz="2000" b="1" i="1" smtClean="0">
                        <a:solidFill>
                          <a:srgbClr val="FF0000"/>
                        </a:solidFill>
                        <a:latin typeface="Cambria Math" panose="02040503050406030204" pitchFamily="18" charset="0"/>
                      </a:rPr>
                      <m:t>=</m:t>
                    </m:r>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𝑹</m:t>
                        </m:r>
                      </m:e>
                      <m:sub>
                        <m:r>
                          <a:rPr lang="en-US" altLang="zh-CN" sz="2000" b="1" i="1" dirty="0">
                            <a:solidFill>
                              <a:srgbClr val="FF0000"/>
                            </a:solidFill>
                            <a:latin typeface="Cambria Math" panose="02040503050406030204" pitchFamily="18" charset="0"/>
                          </a:rPr>
                          <m:t>𝟏</m:t>
                        </m:r>
                      </m:sub>
                    </m:sSub>
                    <m:r>
                      <a:rPr lang="en-US" altLang="zh-CN" sz="2000" b="1" i="1" dirty="0" smtClean="0">
                        <a:solidFill>
                          <a:srgbClr val="FF0000"/>
                        </a:solidFill>
                        <a:latin typeface="Cambria Math" panose="02040503050406030204" pitchFamily="18" charset="0"/>
                        <a:ea typeface="Cambria Math" panose="02040503050406030204" pitchFamily="18" charset="0"/>
                      </a:rPr>
                      <m:t>∪</m:t>
                    </m:r>
                    <m:sSub>
                      <m:sSubPr>
                        <m:ctrlPr>
                          <a:rPr lang="en-US" altLang="zh-CN" sz="2000" b="1" i="1" dirty="0">
                            <a:solidFill>
                              <a:srgbClr val="FF0000"/>
                            </a:solidFill>
                            <a:latin typeface="Cambria Math" panose="02040503050406030204" pitchFamily="18" charset="0"/>
                          </a:rPr>
                        </m:ctrlPr>
                      </m:sSubPr>
                      <m:e>
                        <m:r>
                          <a:rPr lang="en-US" altLang="zh-CN" sz="2000" b="1" i="1" dirty="0">
                            <a:solidFill>
                              <a:srgbClr val="FF0000"/>
                            </a:solidFill>
                            <a:latin typeface="Cambria Math" panose="02040503050406030204" pitchFamily="18" charset="0"/>
                          </a:rPr>
                          <m:t>𝑹</m:t>
                        </m:r>
                      </m:e>
                      <m:sub>
                        <m:r>
                          <a:rPr lang="en-US" altLang="zh-CN" sz="2000" b="1" i="1" dirty="0">
                            <a:solidFill>
                              <a:srgbClr val="FF0000"/>
                            </a:solidFill>
                            <a:latin typeface="Cambria Math" panose="02040503050406030204" pitchFamily="18" charset="0"/>
                          </a:rPr>
                          <m:t>𝟐</m:t>
                        </m:r>
                      </m:sub>
                    </m:sSub>
                  </m:oMath>
                </a14:m>
                <a:endParaRPr lang="en-US" altLang="zh-CN" sz="2000" b="1" dirty="0">
                  <a:latin typeface="Comic Sans MS" panose="030F0702030302020204" pitchFamily="66" charset="0"/>
                </a:endParaRPr>
              </a:p>
              <a:p>
                <a:pPr>
                  <a:lnSpc>
                    <a:spcPct val="120000"/>
                  </a:lnSpc>
                  <a:spcBef>
                    <a:spcPts val="0"/>
                  </a:spcBef>
                </a:pPr>
                <a:endParaRPr lang="en-US" altLang="zh-CN" sz="2000" b="1">
                  <a:solidFill>
                    <a:srgbClr val="FF0000"/>
                  </a:solidFill>
                  <a:latin typeface="Comic Sans MS" panose="030F0702030302020204" pitchFamily="66" charset="0"/>
                </a:endParaRPr>
              </a:p>
              <a:p>
                <a:pPr>
                  <a:lnSpc>
                    <a:spcPct val="120000"/>
                  </a:lnSpc>
                  <a:spcBef>
                    <a:spcPts val="0"/>
                  </a:spcBef>
                </a:pPr>
                <a:r>
                  <a:rPr lang="en-US" altLang="zh-CN" sz="2000" b="1">
                    <a:solidFill>
                      <a:srgbClr val="FF0000"/>
                    </a:solidFill>
                    <a:latin typeface="Comic Sans MS" panose="030F0702030302020204" pitchFamily="66" charset="0"/>
                  </a:rPr>
                  <a:t>Lossless-join </a:t>
                </a:r>
                <a:r>
                  <a:rPr lang="en-US" altLang="zh-CN" sz="2000" b="1" dirty="0">
                    <a:solidFill>
                      <a:srgbClr val="FF0000"/>
                    </a:solidFill>
                    <a:latin typeface="Comic Sans MS" panose="030F0702030302020204" pitchFamily="66" charset="0"/>
                  </a:rPr>
                  <a:t>decomposition (</a:t>
                </a:r>
                <a:r>
                  <a:rPr lang="zh-CN" altLang="en-US" sz="2000" b="1" dirty="0">
                    <a:solidFill>
                      <a:srgbClr val="FF0000"/>
                    </a:solidFill>
                    <a:latin typeface="Comic Sans MS" panose="030F0702030302020204" pitchFamily="66" charset="0"/>
                  </a:rPr>
                  <a:t>无损连接分解</a:t>
                </a:r>
                <a:r>
                  <a:rPr lang="en-US" altLang="zh-CN" sz="2000" b="1" dirty="0">
                    <a:solidFill>
                      <a:srgbClr val="FF0000"/>
                    </a:solidFill>
                    <a:latin typeface="Comic Sans MS" panose="030F0702030302020204" pitchFamily="66" charset="0"/>
                  </a:rPr>
                  <a:t>)</a:t>
                </a:r>
                <a:r>
                  <a:rPr lang="en-US" altLang="zh-CN" sz="2000" dirty="0">
                    <a:latin typeface="Comic Sans MS" panose="030F0702030302020204" pitchFamily="66" charset="0"/>
                  </a:rPr>
                  <a:t>: </a:t>
                </a:r>
                <a:endParaRPr lang="en-US" altLang="zh-CN" sz="2000" dirty="0">
                  <a:latin typeface="Comic Sans MS" panose="030F0702030302020204" pitchFamily="66" charset="0"/>
                </a:endParaRPr>
              </a:p>
              <a:p>
                <a:pPr lvl="1">
                  <a:lnSpc>
                    <a:spcPct val="120000"/>
                  </a:lnSpc>
                  <a:spcBef>
                    <a:spcPts val="0"/>
                  </a:spcBef>
                </a:pPr>
                <a:r>
                  <a:rPr lang="en-US" altLang="zh-CN" dirty="0">
                    <a:latin typeface="Comic Sans MS" panose="030F0702030302020204" pitchFamily="66" charset="0"/>
                  </a:rPr>
                  <a:t>For all possible relations </a:t>
                </a:r>
                <a14:m>
                  <m:oMath xmlns:m="http://schemas.openxmlformats.org/officeDocument/2006/math">
                    <m:r>
                      <a:rPr lang="en-US" altLang="zh-CN" b="1" i="1" smtClean="0">
                        <a:solidFill>
                          <a:srgbClr val="1F07CF"/>
                        </a:solidFill>
                        <a:latin typeface="Cambria Math" panose="02040503050406030204" pitchFamily="18" charset="0"/>
                      </a:rPr>
                      <m:t>𝒓</m:t>
                    </m:r>
                  </m:oMath>
                </a14:m>
                <a:r>
                  <a:rPr lang="en-US" altLang="zh-CN" dirty="0">
                    <a:latin typeface="Comic Sans MS" panose="030F0702030302020204" pitchFamily="66" charset="0"/>
                  </a:rPr>
                  <a:t> on schema </a:t>
                </a:r>
                <a14:m>
                  <m:oMath xmlns:m="http://schemas.openxmlformats.org/officeDocument/2006/math">
                    <m:r>
                      <a:rPr lang="en-US" altLang="zh-CN" b="1" i="1" smtClean="0">
                        <a:solidFill>
                          <a:srgbClr val="1F07CF"/>
                        </a:solidFill>
                        <a:latin typeface="Cambria Math" panose="02040503050406030204" pitchFamily="18" charset="0"/>
                      </a:rPr>
                      <m:t>𝑹</m:t>
                    </m:r>
                  </m:oMath>
                </a14:m>
                <a:r>
                  <a:rPr lang="en-US" altLang="zh-CN" dirty="0">
                    <a:latin typeface="Comic Sans MS" panose="030F0702030302020204" pitchFamily="66" charset="0"/>
                  </a:rPr>
                  <a:t>: </a:t>
                </a:r>
                <a14:m>
                  <m:oMath xmlns:m="http://schemas.openxmlformats.org/officeDocument/2006/math">
                    <m:r>
                      <a:rPr lang="en-US" altLang="zh-CN" b="1" i="1" smtClean="0">
                        <a:solidFill>
                          <a:srgbClr val="FF0000"/>
                        </a:solidFill>
                        <a:latin typeface="Cambria Math" panose="02040503050406030204" pitchFamily="18" charset="0"/>
                      </a:rPr>
                      <m:t>𝒓</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l-GR" altLang="zh-CN" b="1" i="1" smtClean="0">
                            <a:solidFill>
                              <a:srgbClr val="FF0000"/>
                            </a:solidFill>
                            <a:latin typeface="Cambria Math" panose="02040503050406030204" pitchFamily="18" charset="0"/>
                            <a:ea typeface="Cambria Math" panose="02040503050406030204" pitchFamily="18" charset="0"/>
                          </a:rPr>
                          <m:t>𝜫</m:t>
                        </m:r>
                      </m:e>
                      <m:sub>
                        <m:r>
                          <a:rPr lang="en-US" altLang="zh-CN" b="1" i="1" smtClean="0">
                            <a:solidFill>
                              <a:srgbClr val="FF0000"/>
                            </a:solidFill>
                            <a:latin typeface="Cambria Math" panose="02040503050406030204" pitchFamily="18" charset="0"/>
                          </a:rPr>
                          <m:t>𝑹</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𝒓</m:t>
                    </m:r>
                    <m:r>
                      <a:rPr lang="en-US" altLang="zh-CN" b="1" i="1" smtClean="0">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l-GR" altLang="zh-CN" b="1" i="1">
                            <a:solidFill>
                              <a:srgbClr val="FF0000"/>
                            </a:solidFill>
                            <a:latin typeface="Cambria Math" panose="02040503050406030204" pitchFamily="18" charset="0"/>
                            <a:ea typeface="Cambria Math" panose="02040503050406030204" pitchFamily="18" charset="0"/>
                          </a:rPr>
                          <m:t>𝜫</m:t>
                        </m:r>
                      </m:e>
                      <m:sub>
                        <m:r>
                          <a:rPr lang="en-US" altLang="zh-CN" b="1" i="1">
                            <a:solidFill>
                              <a:srgbClr val="FF0000"/>
                            </a:solidFill>
                            <a:latin typeface="Cambria Math" panose="02040503050406030204" pitchFamily="18" charset="0"/>
                          </a:rPr>
                          <m:t>𝑹</m:t>
                        </m:r>
                        <m:r>
                          <a:rPr lang="en-US" altLang="zh-CN" b="1" i="1" smtClean="0">
                            <a:solidFill>
                              <a:srgbClr val="FF0000"/>
                            </a:solidFill>
                            <a:latin typeface="Cambria Math" panose="02040503050406030204" pitchFamily="18" charset="0"/>
                          </a:rPr>
                          <m:t>𝟐</m:t>
                        </m:r>
                      </m:sub>
                    </m:sSub>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𝒓</m:t>
                    </m:r>
                    <m:r>
                      <a:rPr lang="en-US" altLang="zh-CN" b="1" i="1">
                        <a:solidFill>
                          <a:srgbClr val="FF0000"/>
                        </a:solidFill>
                        <a:latin typeface="Cambria Math" panose="02040503050406030204" pitchFamily="18" charset="0"/>
                      </a:rPr>
                      <m:t>)</m:t>
                    </m:r>
                  </m:oMath>
                </a14:m>
                <a:endParaRPr lang="en-US" altLang="zh-CN" b="1"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784976" cy="3805070"/>
              </a:xfrm>
              <a:blipFill rotWithShape="1">
                <a:blip r:embed="rId1"/>
                <a:stretch>
                  <a:fillRect l="-1" t="-4" r="5" b="8"/>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anose="030F0702030302020204" pitchFamily="66" charset="0"/>
              </a:rPr>
              <a:t>Homework</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99542"/>
            <a:ext cx="8568952" cy="3805070"/>
          </a:xfrm>
        </p:spPr>
        <p:txBody>
          <a:bodyPr/>
          <a:lstStyle/>
          <a:p>
            <a:r>
              <a:rPr lang="en-US" altLang="zh-CN" sz="2000" b="1" dirty="0">
                <a:latin typeface="Comic Sans MS" panose="030F0702030302020204" pitchFamily="66" charset="0"/>
              </a:rPr>
              <a:t>Further Reading</a:t>
            </a:r>
            <a:endParaRPr lang="en-US" altLang="zh-CN" sz="2000" b="1" dirty="0">
              <a:latin typeface="Comic Sans MS" panose="030F0702030302020204" pitchFamily="66" charset="0"/>
            </a:endParaRPr>
          </a:p>
          <a:p>
            <a:pPr lvl="1"/>
            <a:r>
              <a:rPr lang="en-US" altLang="zh-CN" dirty="0">
                <a:latin typeface="Comic Sans MS" panose="030F0702030302020204" pitchFamily="66" charset="0"/>
              </a:rPr>
              <a:t>Chapter 7</a:t>
            </a:r>
            <a:endParaRPr lang="en-US" altLang="zh-CN" dirty="0">
              <a:latin typeface="Comic Sans MS" panose="030F0702030302020204" pitchFamily="66" charset="0"/>
            </a:endParaRPr>
          </a:p>
          <a:p>
            <a:r>
              <a:rPr lang="en-US" altLang="zh-CN" sz="2000" b="1" dirty="0">
                <a:latin typeface="Comic Sans MS" panose="030F0702030302020204" pitchFamily="66" charset="0"/>
              </a:rPr>
              <a:t>Exercises</a:t>
            </a:r>
            <a:endParaRPr lang="en-US" altLang="zh-CN" sz="2000" b="1" dirty="0">
              <a:solidFill>
                <a:srgbClr val="FF0000"/>
              </a:solidFill>
              <a:latin typeface="Comic Sans MS" panose="030F0702030302020204" pitchFamily="66" charset="0"/>
            </a:endParaRPr>
          </a:p>
          <a:p>
            <a:pPr lvl="1"/>
            <a:r>
              <a:rPr lang="en-US" altLang="zh-CN" dirty="0">
                <a:solidFill>
                  <a:srgbClr val="FF0000"/>
                </a:solidFill>
                <a:latin typeface="Comic Sans MS" panose="030F0702030302020204" pitchFamily="66" charset="0"/>
              </a:rPr>
              <a:t>7.1, 7.6,</a:t>
            </a:r>
            <a:r>
              <a:rPr lang="zh-CN" altLang="en-US" dirty="0">
                <a:solidFill>
                  <a:srgbClr val="FF0000"/>
                </a:solidFill>
                <a:latin typeface="Comic Sans MS" panose="030F0702030302020204" pitchFamily="66" charset="0"/>
              </a:rPr>
              <a:t> </a:t>
            </a:r>
            <a:r>
              <a:rPr lang="en-US" altLang="zh-CN" dirty="0">
                <a:solidFill>
                  <a:srgbClr val="FF0000"/>
                </a:solidFill>
                <a:latin typeface="Comic Sans MS" panose="030F0702030302020204" pitchFamily="66" charset="0"/>
              </a:rPr>
              <a:t>7.27</a:t>
            </a:r>
            <a:endParaRPr lang="en-US" altLang="zh-CN" dirty="0">
              <a:solidFill>
                <a:srgbClr val="FF0000"/>
              </a:solidFill>
              <a:latin typeface="Comic Sans MS" panose="030F0702030302020204" pitchFamily="66" charset="0"/>
            </a:endParaRPr>
          </a:p>
          <a:p>
            <a:pPr lvl="1"/>
            <a:r>
              <a:rPr lang="en-US" altLang="zh-CN" dirty="0">
                <a:solidFill>
                  <a:srgbClr val="FF0000"/>
                </a:solidFill>
                <a:latin typeface="Comic Sans MS" panose="030F0702030302020204" pitchFamily="66" charset="0"/>
              </a:rPr>
              <a:t>7.30(a,</a:t>
            </a:r>
            <a:r>
              <a:rPr lang="zh-CN" altLang="en-US" dirty="0">
                <a:solidFill>
                  <a:srgbClr val="FF0000"/>
                </a:solidFill>
                <a:latin typeface="Comic Sans MS" panose="030F0702030302020204" pitchFamily="66" charset="0"/>
              </a:rPr>
              <a:t> </a:t>
            </a:r>
            <a:r>
              <a:rPr lang="en-US" altLang="zh-CN" dirty="0">
                <a:solidFill>
                  <a:srgbClr val="FF0000"/>
                </a:solidFill>
                <a:latin typeface="Comic Sans MS" panose="030F0702030302020204" pitchFamily="66" charset="0"/>
              </a:rPr>
              <a:t>b,</a:t>
            </a:r>
            <a:r>
              <a:rPr lang="zh-CN" altLang="en-US" dirty="0">
                <a:solidFill>
                  <a:srgbClr val="FF0000"/>
                </a:solidFill>
                <a:latin typeface="Comic Sans MS" panose="030F0702030302020204" pitchFamily="66" charset="0"/>
              </a:rPr>
              <a:t> </a:t>
            </a:r>
            <a:r>
              <a:rPr lang="en-US" altLang="zh-CN" dirty="0">
                <a:solidFill>
                  <a:srgbClr val="FF0000"/>
                </a:solidFill>
                <a:latin typeface="Comic Sans MS" panose="030F0702030302020204" pitchFamily="66" charset="0"/>
              </a:rPr>
              <a:t>c,</a:t>
            </a:r>
            <a:r>
              <a:rPr lang="zh-CN" altLang="en-US" dirty="0">
                <a:solidFill>
                  <a:srgbClr val="FF0000"/>
                </a:solidFill>
                <a:latin typeface="Comic Sans MS" panose="030F0702030302020204" pitchFamily="66" charset="0"/>
              </a:rPr>
              <a:t> </a:t>
            </a:r>
            <a:r>
              <a:rPr lang="en-US" altLang="zh-CN" dirty="0">
                <a:solidFill>
                  <a:srgbClr val="FF0000"/>
                </a:solidFill>
                <a:latin typeface="Comic Sans MS" panose="030F0702030302020204" pitchFamily="66" charset="0"/>
              </a:rPr>
              <a:t>d)</a:t>
            </a:r>
            <a:endParaRPr lang="en-US" altLang="zh-CN" dirty="0">
              <a:solidFill>
                <a:srgbClr val="FF0000"/>
              </a:solidFill>
              <a:latin typeface="Comic Sans MS" panose="030F0702030302020204" pitchFamily="66" charset="0"/>
            </a:endParaRPr>
          </a:p>
          <a:p>
            <a:r>
              <a:rPr lang="en-US" altLang="zh-CN" sz="2000" b="1" dirty="0">
                <a:latin typeface="Comic Sans MS" panose="030F0702030302020204" pitchFamily="66" charset="0"/>
              </a:rPr>
              <a:t>Submission</a:t>
            </a:r>
            <a:endParaRPr lang="en-US" altLang="zh-CN" sz="2000" b="1" dirty="0">
              <a:latin typeface="Comic Sans MS" panose="030F0702030302020204" pitchFamily="66" charset="0"/>
            </a:endParaRPr>
          </a:p>
          <a:p>
            <a:pPr lvl="1">
              <a:lnSpc>
                <a:spcPct val="150000"/>
              </a:lnSpc>
            </a:pPr>
            <a:r>
              <a:rPr lang="en-US" altLang="zh-CN" dirty="0">
                <a:latin typeface="Comic Sans MS" panose="030F0702030302020204" pitchFamily="66" charset="0"/>
              </a:rPr>
              <a:t>Canvas</a:t>
            </a:r>
            <a:r>
              <a:rPr lang="zh-CN" altLang="en-US" dirty="0">
                <a:latin typeface="Comic Sans MS" panose="030F0702030302020204" pitchFamily="66" charset="0"/>
              </a:rPr>
              <a:t>上提交，上传单个</a:t>
            </a:r>
            <a:r>
              <a:rPr lang="en-US" altLang="zh-CN" dirty="0">
                <a:latin typeface="Comic Sans MS" panose="030F0702030302020204" pitchFamily="66" charset="0"/>
              </a:rPr>
              <a:t>PDF</a:t>
            </a:r>
            <a:r>
              <a:rPr lang="zh-CN" altLang="en-US" dirty="0">
                <a:latin typeface="Comic Sans MS" panose="030F0702030302020204" pitchFamily="66" charset="0"/>
              </a:rPr>
              <a:t>文件</a:t>
            </a:r>
            <a:endParaRPr lang="en-US" altLang="zh-CN" dirty="0">
              <a:latin typeface="Comic Sans MS" panose="030F0702030302020204" pitchFamily="66" charset="0"/>
            </a:endParaRPr>
          </a:p>
          <a:p>
            <a:pPr lvl="1">
              <a:lnSpc>
                <a:spcPct val="150000"/>
              </a:lnSpc>
            </a:pPr>
            <a:r>
              <a:rPr lang="en-US" altLang="zh-CN" dirty="0">
                <a:solidFill>
                  <a:srgbClr val="FF0000"/>
                </a:solidFill>
                <a:highlight>
                  <a:srgbClr val="FFFF00"/>
                </a:highlight>
                <a:latin typeface="Comic Sans MS" panose="030F0702030302020204" pitchFamily="66" charset="0"/>
              </a:rPr>
              <a:t>Deadline: Nov. 20 , 2023</a:t>
            </a:r>
            <a:endParaRPr lang="en-US" altLang="zh-CN" dirty="0">
              <a:solidFill>
                <a:srgbClr val="FF0000"/>
              </a:solidFill>
              <a:latin typeface="Comic Sans MS" panose="030F0702030302020204" pitchFamily="66" charset="0"/>
            </a:endParaRP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95686"/>
            <a:ext cx="7386416" cy="519113"/>
          </a:xfrm>
        </p:spPr>
        <p:txBody>
          <a:bodyPr/>
          <a:lstStyle/>
          <a:p>
            <a:r>
              <a:rPr lang="en-US" altLang="zh-CN" sz="3600" dirty="0">
                <a:latin typeface="Comic Sans MS" panose="030F0702030302020204" pitchFamily="66" charset="0"/>
                <a:ea typeface="宋体" panose="02010600030101010101" pitchFamily="2" charset="-122"/>
              </a:rPr>
              <a:t>End of </a:t>
            </a:r>
            <a:r>
              <a:rPr lang="en-US" altLang="zh-CN" sz="3600">
                <a:latin typeface="Comic Sans MS" panose="030F0702030302020204" pitchFamily="66" charset="0"/>
                <a:ea typeface="宋体" panose="02010600030101010101" pitchFamily="2" charset="-122"/>
              </a:rPr>
              <a:t>Lecture 7</a:t>
            </a:r>
            <a:endParaRPr lang="zh-CN" altLang="en-US" sz="3600" dirty="0">
              <a:latin typeface="Comic Sans MS" panose="030F0702030302020204" pitchFamily="66"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Example of Non Lossless-Join Decomposition </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789552"/>
            <a:ext cx="8568952" cy="4158461"/>
          </a:xfrm>
        </p:spPr>
        <p:txBody>
          <a:bodyPr/>
          <a:lstStyle/>
          <a:p>
            <a:r>
              <a:rPr lang="en-US" altLang="zh-CN" sz="2000" b="1" dirty="0">
                <a:latin typeface="Comic Sans MS" panose="030F0702030302020204" pitchFamily="66" charset="0"/>
              </a:rPr>
              <a:t>Decomposition of </a:t>
            </a:r>
            <a:r>
              <a:rPr lang="en-US" altLang="zh-CN" sz="2000" b="1" dirty="0">
                <a:solidFill>
                  <a:srgbClr val="1F07CF"/>
                </a:solidFill>
                <a:latin typeface="Comic Sans MS" panose="030F0702030302020204" pitchFamily="66" charset="0"/>
              </a:rPr>
              <a:t>R = (A, B, C)</a:t>
            </a:r>
            <a:endParaRPr lang="en-US" altLang="zh-CN" sz="2000" b="1" dirty="0">
              <a:solidFill>
                <a:srgbClr val="1F07CF"/>
              </a:solidFill>
              <a:latin typeface="Comic Sans MS" panose="030F0702030302020204" pitchFamily="66" charset="0"/>
            </a:endParaRPr>
          </a:p>
          <a:p>
            <a:pPr lvl="1"/>
            <a:r>
              <a:rPr lang="pt-BR" altLang="zh-CN" sz="1800" b="1" dirty="0">
                <a:solidFill>
                  <a:srgbClr val="1F07CF"/>
                </a:solidFill>
                <a:latin typeface="Comic Sans MS" panose="030F0702030302020204" pitchFamily="66" charset="0"/>
              </a:rPr>
              <a:t>R</a:t>
            </a:r>
            <a:r>
              <a:rPr lang="pt-BR" altLang="zh-CN" sz="1800" b="1" baseline="-25000" dirty="0">
                <a:solidFill>
                  <a:srgbClr val="1F07CF"/>
                </a:solidFill>
                <a:latin typeface="Comic Sans MS" panose="030F0702030302020204" pitchFamily="66" charset="0"/>
              </a:rPr>
              <a:t>1</a:t>
            </a:r>
            <a:r>
              <a:rPr lang="pt-BR" altLang="zh-CN" sz="1800" b="1" dirty="0">
                <a:solidFill>
                  <a:srgbClr val="1F07CF"/>
                </a:solidFill>
                <a:latin typeface="Comic Sans MS" panose="030F0702030302020204" pitchFamily="66" charset="0"/>
              </a:rPr>
              <a:t> = (A,C), R</a:t>
            </a:r>
            <a:r>
              <a:rPr lang="pt-BR" altLang="zh-CN" sz="1800" b="1" baseline="-25000" dirty="0">
                <a:solidFill>
                  <a:srgbClr val="1F07CF"/>
                </a:solidFill>
                <a:latin typeface="Comic Sans MS" panose="030F0702030302020204" pitchFamily="66" charset="0"/>
              </a:rPr>
              <a:t>2</a:t>
            </a:r>
            <a:r>
              <a:rPr lang="pt-BR" altLang="zh-CN" sz="1800" b="1" dirty="0">
                <a:solidFill>
                  <a:srgbClr val="1F07CF"/>
                </a:solidFill>
                <a:latin typeface="Comic Sans MS" panose="030F0702030302020204" pitchFamily="66" charset="0"/>
              </a:rPr>
              <a:t> = (</a:t>
            </a:r>
            <a:r>
              <a:rPr lang="pt-BR" altLang="zh-CN" sz="1800" b="1">
                <a:solidFill>
                  <a:srgbClr val="1F07CF"/>
                </a:solidFill>
                <a:latin typeface="Comic Sans MS" panose="030F0702030302020204" pitchFamily="66" charset="0"/>
              </a:rPr>
              <a:t>B,C)</a:t>
            </a:r>
            <a:endParaRPr lang="zh-CN" altLang="en-US" sz="1800" dirty="0">
              <a:latin typeface="Comic Sans MS" panose="030F0702030302020204" pitchFamily="66" charset="0"/>
            </a:endParaRPr>
          </a:p>
        </p:txBody>
      </p:sp>
      <p:graphicFrame>
        <p:nvGraphicFramePr>
          <p:cNvPr id="4" name="表格 3"/>
          <p:cNvGraphicFramePr>
            <a:graphicFrameLocks noGrp="1"/>
          </p:cNvGraphicFramePr>
          <p:nvPr/>
        </p:nvGraphicFramePr>
        <p:xfrm>
          <a:off x="1400555" y="1981061"/>
          <a:ext cx="965597" cy="1127760"/>
        </p:xfrm>
        <a:graphic>
          <a:graphicData uri="http://schemas.openxmlformats.org/drawingml/2006/table">
            <a:tbl>
              <a:tblPr/>
              <a:tblGrid>
                <a:gridCol w="321469"/>
                <a:gridCol w="322659"/>
                <a:gridCol w="321469"/>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bl>
          </a:graphicData>
        </a:graphic>
      </p:graphicFrame>
      <p:graphicFrame>
        <p:nvGraphicFramePr>
          <p:cNvPr id="5" name="表格 4"/>
          <p:cNvGraphicFramePr>
            <a:graphicFrameLocks noGrp="1"/>
          </p:cNvGraphicFramePr>
          <p:nvPr/>
        </p:nvGraphicFramePr>
        <p:xfrm>
          <a:off x="3915898" y="2050177"/>
          <a:ext cx="667941" cy="845820"/>
        </p:xfrm>
        <a:graphic>
          <a:graphicData uri="http://schemas.openxmlformats.org/drawingml/2006/table">
            <a:tbl>
              <a:tblPr/>
              <a:tblGrid>
                <a:gridCol w="333375"/>
                <a:gridCol w="334566"/>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bl>
          </a:graphicData>
        </a:graphic>
      </p:graphicFrame>
      <p:graphicFrame>
        <p:nvGraphicFramePr>
          <p:cNvPr id="6" name="表格 5"/>
          <p:cNvGraphicFramePr>
            <a:graphicFrameLocks noGrp="1"/>
          </p:cNvGraphicFramePr>
          <p:nvPr/>
        </p:nvGraphicFramePr>
        <p:xfrm>
          <a:off x="5054997" y="2055093"/>
          <a:ext cx="669131" cy="845820"/>
        </p:xfrm>
        <a:graphic>
          <a:graphicData uri="http://schemas.openxmlformats.org/drawingml/2006/table">
            <a:tbl>
              <a:tblPr/>
              <a:tblGrid>
                <a:gridCol w="334566"/>
                <a:gridCol w="334565"/>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bl>
          </a:graphicData>
        </a:graphic>
      </p:graphicFrame>
      <mc:AlternateContent xmlns:mc="http://schemas.openxmlformats.org/markup-compatibility/2006">
        <mc:Choice xmlns:a14="http://schemas.microsoft.com/office/drawing/2010/main" Requires="a14">
          <p:sp>
            <p:nvSpPr>
              <p:cNvPr id="7" name="文本框 6"/>
              <p:cNvSpPr txBox="1"/>
              <p:nvPr/>
            </p:nvSpPr>
            <p:spPr>
              <a:xfrm>
                <a:off x="1559318" y="1687909"/>
                <a:ext cx="648072"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559318" y="1687909"/>
                <a:ext cx="648072" cy="307777"/>
              </a:xfrm>
              <a:prstGeom prst="rect">
                <a:avLst/>
              </a:prstGeom>
              <a:blipFill rotWithShape="1">
                <a:blip r:embed="rId1"/>
                <a:stretch>
                  <a:fillRect l="-61" t="-26" r="20" b="1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851920" y="1733733"/>
                <a:ext cx="648072" cy="3172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3851920" y="1733733"/>
                <a:ext cx="648072" cy="317203"/>
              </a:xfrm>
              <a:prstGeom prst="rect">
                <a:avLst/>
              </a:prstGeom>
              <a:blipFill rotWithShape="1">
                <a:blip r:embed="rId2"/>
                <a:stretch>
                  <a:fillRect l="-2" t="-58" r="-3468" b="1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5054997" y="1733733"/>
                <a:ext cx="648072" cy="3172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𝑪</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5054997" y="1733733"/>
                <a:ext cx="648072" cy="317203"/>
              </a:xfrm>
              <a:prstGeom prst="rect">
                <a:avLst/>
              </a:prstGeom>
              <a:blipFill rotWithShape="1">
                <a:blip r:embed="rId3"/>
                <a:stretch>
                  <a:fillRect l="-61" t="-58" r="-4683" b="164"/>
                </a:stretch>
              </a:blipFill>
            </p:spPr>
            <p:txBody>
              <a:bodyPr/>
              <a:lstStyle/>
              <a:p>
                <a:r>
                  <a:rPr lang="zh-CN" altLang="en-US">
                    <a:noFill/>
                  </a:rPr>
                  <a:t> </a:t>
                </a:r>
              </a:p>
            </p:txBody>
          </p:sp>
        </mc:Fallback>
      </mc:AlternateContent>
      <p:graphicFrame>
        <p:nvGraphicFramePr>
          <p:cNvPr id="10" name="表格 9"/>
          <p:cNvGraphicFramePr>
            <a:graphicFrameLocks noGrp="1"/>
          </p:cNvGraphicFramePr>
          <p:nvPr/>
        </p:nvGraphicFramePr>
        <p:xfrm>
          <a:off x="2987824" y="3507854"/>
          <a:ext cx="973931" cy="1422795"/>
        </p:xfrm>
        <a:graphic>
          <a:graphicData uri="http://schemas.openxmlformats.org/drawingml/2006/table">
            <a:tbl>
              <a:tblPr/>
              <a:tblGrid>
                <a:gridCol w="325041"/>
                <a:gridCol w="323850"/>
                <a:gridCol w="325040"/>
              </a:tblGrid>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dirty="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84559">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sym typeface="Greek Symbols" pitchFamily="18" charset="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bl>
          </a:graphicData>
        </a:graphic>
      </p:graphicFrame>
      <p:sp>
        <p:nvSpPr>
          <p:cNvPr id="11" name="Rounded Rectangle 27"/>
          <p:cNvSpPr>
            <a:spLocks noChangeArrowheads="1"/>
          </p:cNvSpPr>
          <p:nvPr/>
        </p:nvSpPr>
        <p:spPr bwMode="auto">
          <a:xfrm>
            <a:off x="2797920" y="4659982"/>
            <a:ext cx="1342032" cy="288032"/>
          </a:xfrm>
          <a:prstGeom prst="roundRect">
            <a:avLst>
              <a:gd name="adj" fmla="val 16667"/>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a:solidFill>
                <a:srgbClr val="000000"/>
              </a:solidFill>
              <a:latin typeface="Helvetica" pitchFamily="34" charset="0"/>
              <a:ea typeface="宋体" panose="02010600030101010101" pitchFamily="2" charset="-122"/>
            </a:endParaRPr>
          </a:p>
        </p:txBody>
      </p:sp>
      <p:grpSp>
        <p:nvGrpSpPr>
          <p:cNvPr id="12" name="Group 23"/>
          <p:cNvGrpSpPr/>
          <p:nvPr/>
        </p:nvGrpSpPr>
        <p:grpSpPr bwMode="auto">
          <a:xfrm>
            <a:off x="4007338" y="3291251"/>
            <a:ext cx="2233613" cy="434579"/>
            <a:chOff x="212" y="2163"/>
            <a:chExt cx="1876" cy="365"/>
          </a:xfrm>
        </p:grpSpPr>
        <p:sp>
          <p:nvSpPr>
            <p:cNvPr id="13" name="Rectangle 15"/>
            <p:cNvSpPr>
              <a:spLocks noChangeArrowheads="1"/>
            </p:cNvSpPr>
            <p:nvPr/>
          </p:nvSpPr>
          <p:spPr bwMode="auto">
            <a:xfrm>
              <a:off x="212" y="2163"/>
              <a:ext cx="18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3845" algn="l"/>
                </a:tabLst>
              </a:pPr>
              <a:r>
                <a:rPr lang="zh-CN" altLang="en-US" sz="1500" b="1" dirty="0">
                  <a:solidFill>
                    <a:srgbClr val="1F07CF"/>
                  </a:solidFill>
                  <a:latin typeface="Helvetica" pitchFamily="34" charset="0"/>
                  <a:ea typeface="宋体" panose="02010600030101010101" pitchFamily="2" charset="-122"/>
                  <a:sym typeface="Symbol" panose="05050102010706020507" pitchFamily="18" charset="2"/>
                </a:rPr>
                <a:t>  </a:t>
              </a:r>
              <a:r>
                <a:rPr lang="en-US" altLang="zh-CN" sz="1500" b="1" baseline="-25000" dirty="0">
                  <a:solidFill>
                    <a:srgbClr val="1F07CF"/>
                  </a:solidFill>
                  <a:latin typeface="Helvetica" pitchFamily="34" charset="0"/>
                  <a:ea typeface="宋体" panose="02010600030101010101" pitchFamily="2" charset="-122"/>
                  <a:sym typeface="Symbol" panose="05050102010706020507" pitchFamily="18" charset="2"/>
                </a:rPr>
                <a:t>A</a:t>
              </a:r>
              <a:r>
                <a:rPr lang="en-US" altLang="zh-CN" sz="1500" b="1" baseline="-25000" dirty="0">
                  <a:solidFill>
                    <a:srgbClr val="FF0000"/>
                  </a:solidFill>
                  <a:latin typeface="Helvetica"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itchFamily="34" charset="0"/>
                  <a:ea typeface="宋体" panose="02010600030101010101" pitchFamily="2" charset="-122"/>
                  <a:sym typeface="Symbol" panose="05050102010706020507" pitchFamily="18" charset="2"/>
                </a:rPr>
                <a:t> (r)      </a:t>
              </a:r>
              <a:r>
                <a:rPr lang="en-US" altLang="zh-CN" sz="1500" b="1" baseline="-25000" dirty="0">
                  <a:solidFill>
                    <a:srgbClr val="1F07CF"/>
                  </a:solidFill>
                  <a:latin typeface="Helvetica" pitchFamily="34" charset="0"/>
                  <a:ea typeface="宋体" panose="02010600030101010101" pitchFamily="2" charset="-122"/>
                  <a:sym typeface="Symbol" panose="05050102010706020507" pitchFamily="18" charset="2"/>
                </a:rPr>
                <a:t>B</a:t>
              </a:r>
              <a:r>
                <a:rPr lang="en-US" altLang="zh-CN" sz="1500" b="1" baseline="-25000" dirty="0">
                  <a:solidFill>
                    <a:srgbClr val="FF0000"/>
                  </a:solidFill>
                  <a:latin typeface="Helvetica"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itchFamily="34" charset="0"/>
                <a:ea typeface="宋体" panose="02010600030101010101" pitchFamily="2" charset="-122"/>
                <a:sym typeface="Symbol" panose="05050102010706020507" pitchFamily="18" charset="2"/>
              </a:endParaRPr>
            </a:p>
          </p:txBody>
        </p:sp>
        <p:sp>
          <p:nvSpPr>
            <p:cNvPr id="14" name="Freeform 22"/>
            <p:cNvSpPr/>
            <p:nvPr/>
          </p:nvSpPr>
          <p:spPr bwMode="auto">
            <a:xfrm>
              <a:off x="942" y="2279"/>
              <a:ext cx="90" cy="90"/>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itchFamily="34" charset="0"/>
                <a:ea typeface="+mn-ea"/>
              </a:endParaRPr>
            </a:p>
          </p:txBody>
        </p:sp>
      </p:grpSp>
      <p:sp>
        <p:nvSpPr>
          <p:cNvPr id="15" name="不等号 14"/>
          <p:cNvSpPr/>
          <p:nvPr/>
        </p:nvSpPr>
        <p:spPr>
          <a:xfrm rot="2629609">
            <a:off x="2292736" y="3067048"/>
            <a:ext cx="792088" cy="480951"/>
          </a:xfrm>
          <a:prstGeom prst="mathNotEqual">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a:spLocks noChangeArrowheads="1"/>
          </p:cNvSpPr>
          <p:nvPr/>
        </p:nvSpPr>
        <p:spPr bwMode="auto">
          <a:xfrm>
            <a:off x="6087491" y="1131590"/>
            <a:ext cx="3021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2336800" algn="l"/>
                <a:tab pos="3765550" algn="l"/>
              </a:tabLst>
            </a:pPr>
            <a:r>
              <a:rPr lang="en-US" altLang="zh-CN" sz="2000" b="1" i="1">
                <a:solidFill>
                  <a:srgbClr val="0000FF"/>
                </a:solidFill>
                <a:ea typeface="宋体" panose="02010600030101010101" pitchFamily="2" charset="-122"/>
              </a:rPr>
              <a:t>R</a:t>
            </a:r>
            <a:r>
              <a:rPr lang="en-US" altLang="zh-CN" sz="2000" b="1" i="1" baseline="-25000">
                <a:solidFill>
                  <a:srgbClr val="0000FF"/>
                </a:solidFill>
                <a:ea typeface="宋体" panose="02010600030101010101" pitchFamily="2" charset="-122"/>
              </a:rPr>
              <a:t>1</a:t>
            </a:r>
            <a:r>
              <a:rPr lang="en-US" altLang="zh-CN" sz="2000" b="1" i="1">
                <a:solidFill>
                  <a:srgbClr val="0000FF"/>
                </a:solidFill>
                <a:ea typeface="宋体" panose="02010600030101010101" pitchFamily="2" charset="-122"/>
              </a:rPr>
              <a:t> = (A,</a:t>
            </a:r>
            <a:r>
              <a:rPr lang="en-US" altLang="zh-CN" sz="2000" b="1" i="1">
                <a:solidFill>
                  <a:srgbClr val="FF0000"/>
                </a:solidFill>
                <a:ea typeface="宋体" panose="02010600030101010101" pitchFamily="2" charset="-122"/>
              </a:rPr>
              <a:t>B</a:t>
            </a:r>
            <a:r>
              <a:rPr lang="en-US" altLang="zh-CN" sz="2000" b="1" i="1">
                <a:solidFill>
                  <a:srgbClr val="0000FF"/>
                </a:solidFill>
                <a:ea typeface="宋体" panose="02010600030101010101" pitchFamily="2" charset="-122"/>
              </a:rPr>
              <a:t>)   R</a:t>
            </a:r>
            <a:r>
              <a:rPr lang="en-US" altLang="zh-CN" sz="2000" b="1" baseline="-25000">
                <a:solidFill>
                  <a:srgbClr val="0000FF"/>
                </a:solidFill>
                <a:ea typeface="宋体" panose="02010600030101010101" pitchFamily="2" charset="-122"/>
              </a:rPr>
              <a:t>2</a:t>
            </a:r>
            <a:r>
              <a:rPr lang="en-US" altLang="zh-CN" sz="2000" b="1" i="1">
                <a:solidFill>
                  <a:srgbClr val="0000FF"/>
                </a:solidFill>
                <a:ea typeface="宋体" panose="02010600030101010101" pitchFamily="2" charset="-122"/>
              </a:rPr>
              <a:t> = (</a:t>
            </a:r>
            <a:r>
              <a:rPr lang="en-US" altLang="zh-CN" sz="2000" b="1" i="1">
                <a:solidFill>
                  <a:srgbClr val="FF0000"/>
                </a:solidFill>
                <a:ea typeface="宋体" panose="02010600030101010101" pitchFamily="2" charset="-122"/>
              </a:rPr>
              <a:t>B</a:t>
            </a:r>
            <a:r>
              <a:rPr lang="en-US" altLang="zh-CN" sz="2000" b="1" i="1">
                <a:solidFill>
                  <a:srgbClr val="0000FF"/>
                </a:solidFill>
                <a:ea typeface="宋体" panose="02010600030101010101" pitchFamily="2" charset="-122"/>
              </a:rPr>
              <a:t>,C)</a:t>
            </a:r>
            <a:r>
              <a:rPr lang="zh-CN" altLang="en-US" sz="2000" b="1" i="1">
                <a:solidFill>
                  <a:srgbClr val="FF0000"/>
                </a:solidFill>
                <a:ea typeface="宋体" panose="02010600030101010101" pitchFamily="2" charset="-122"/>
              </a:rPr>
              <a:t>？</a:t>
            </a:r>
            <a:endParaRPr lang="en-US" altLang="zh-CN" sz="2000" b="1">
              <a:solidFill>
                <a:srgbClr val="FF0000"/>
              </a:solidFill>
              <a:ea typeface="宋体" panose="02010600030101010101" pitchFamily="2" charset="-122"/>
            </a:endParaRPr>
          </a:p>
        </p:txBody>
      </p:sp>
      <p:graphicFrame>
        <p:nvGraphicFramePr>
          <p:cNvPr id="17" name="表格 16"/>
          <p:cNvGraphicFramePr>
            <a:graphicFrameLocks noGrp="1"/>
          </p:cNvGraphicFramePr>
          <p:nvPr/>
        </p:nvGraphicFramePr>
        <p:xfrm>
          <a:off x="6280323" y="2088634"/>
          <a:ext cx="667941" cy="1059180"/>
        </p:xfrm>
        <a:graphic>
          <a:graphicData uri="http://schemas.openxmlformats.org/drawingml/2006/table">
            <a:tbl>
              <a:tblPr/>
              <a:tblGrid>
                <a:gridCol w="333375"/>
                <a:gridCol w="334566"/>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bl>
          </a:graphicData>
        </a:graphic>
      </p:graphicFrame>
      <mc:AlternateContent xmlns:mc="http://schemas.openxmlformats.org/markup-compatibility/2006">
        <mc:Choice xmlns:a14="http://schemas.microsoft.com/office/drawing/2010/main" Requires="a14">
          <p:sp>
            <p:nvSpPr>
              <p:cNvPr id="18" name="文本框 7"/>
              <p:cNvSpPr txBox="1"/>
              <p:nvPr/>
            </p:nvSpPr>
            <p:spPr>
              <a:xfrm>
                <a:off x="6156176" y="1707654"/>
                <a:ext cx="864096" cy="31720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l-GR" altLang="zh-CN" b="1" i="1" smtClean="0">
                              <a:solidFill>
                                <a:srgbClr val="1F07CF"/>
                              </a:solidFill>
                              <a:latin typeface="Cambria Math" panose="02040503050406030204" pitchFamily="18" charset="0"/>
                              <a:ea typeface="Cambria Math" panose="02040503050406030204" pitchFamily="18" charset="0"/>
                            </a:rPr>
                            <m:t>𝜫</m:t>
                          </m:r>
                        </m:e>
                        <m:sub>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a:rPr>
                            <m:t>𝑩</m:t>
                          </m:r>
                        </m:sub>
                      </m:sSub>
                      <m:r>
                        <a:rPr lang="en-US" altLang="zh-CN" b="1" i="1" smtClean="0">
                          <a:solidFill>
                            <a:srgbClr val="1F07CF"/>
                          </a:solidFill>
                          <a:latin typeface="Cambria Math" panose="02040503050406030204" pitchFamily="18" charset="0"/>
                        </a:rPr>
                        <m:t>(</m:t>
                      </m:r>
                      <m:r>
                        <a:rPr lang="en-US" altLang="zh-CN" b="1" i="1" smtClean="0">
                          <a:solidFill>
                            <a:srgbClr val="1F07CF"/>
                          </a:solidFill>
                          <a:latin typeface="Cambria Math" panose="02040503050406030204" pitchFamily="18" charset="0"/>
                        </a:rPr>
                        <m:t>𝒓</m:t>
                      </m:r>
                      <m:r>
                        <a:rPr lang="en-US" altLang="zh-CN" b="1" i="1" smtClean="0">
                          <a:solidFill>
                            <a:srgbClr val="1F07CF"/>
                          </a:solidFill>
                          <a:latin typeface="Cambria Math" panose="02040503050406030204" pitchFamily="18" charset="0"/>
                        </a:rPr>
                        <m:t>)</m:t>
                      </m:r>
                    </m:oMath>
                  </m:oMathPara>
                </a14:m>
                <a:endParaRPr lang="zh-CN" altLang="en-US" b="1" dirty="0">
                  <a:solidFill>
                    <a:srgbClr val="1F07CF"/>
                  </a:solidFill>
                </a:endParaRPr>
              </a:p>
            </p:txBody>
          </p:sp>
        </mc:Choice>
        <mc:Fallback>
          <p:sp>
            <p:nvSpPr>
              <p:cNvPr id="18" name="文本框 7"/>
              <p:cNvSpPr txBox="1">
                <a:spLocks noRot="1" noChangeAspect="1" noMove="1" noResize="1" noEditPoints="1" noAdjustHandles="1" noChangeArrowheads="1" noChangeShapeType="1" noTextEdit="1"/>
              </p:cNvSpPr>
              <p:nvPr/>
            </p:nvSpPr>
            <p:spPr>
              <a:xfrm>
                <a:off x="6156176" y="1707654"/>
                <a:ext cx="864096" cy="317203"/>
              </a:xfrm>
              <a:prstGeom prst="rect">
                <a:avLst/>
              </a:prstGeom>
              <a:blipFill rotWithShape="1">
                <a:blip r:embed="rId4"/>
                <a:stretch>
                  <a:fillRect l="-56" t="-44" r="40" b="150"/>
                </a:stretch>
              </a:blipFill>
            </p:spPr>
            <p:txBody>
              <a:bodyPr/>
              <a:lstStyle/>
              <a:p>
                <a:r>
                  <a:rPr lang="zh-CN" altLang="en-US">
                    <a:noFill/>
                  </a:rPr>
                  <a:t> </a:t>
                </a:r>
              </a:p>
            </p:txBody>
          </p:sp>
        </mc:Fallback>
      </mc:AlternateContent>
      <p:sp>
        <p:nvSpPr>
          <p:cNvPr id="19" name="Rectangle 15"/>
          <p:cNvSpPr>
            <a:spLocks noChangeArrowheads="1"/>
          </p:cNvSpPr>
          <p:nvPr/>
        </p:nvSpPr>
        <p:spPr bwMode="auto">
          <a:xfrm>
            <a:off x="6298827" y="3291830"/>
            <a:ext cx="2233613"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FF0000"/>
              </a:buClr>
              <a:buSzPct val="80000"/>
              <a:buFont typeface="Wingdings" panose="05000000000000000000" pitchFamily="2" charset="2"/>
              <a:buChar char="p"/>
              <a:tabLst>
                <a:tab pos="2336800" algn="l"/>
                <a:tab pos="3765550"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336800" algn="l"/>
                <a:tab pos="3765550" algn="l"/>
              </a:tabLst>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tabLst>
                <a:tab pos="2336800" algn="l"/>
                <a:tab pos="3765550" algn="l"/>
              </a:tabLst>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tabLst>
                <a:tab pos="2336800" algn="l"/>
                <a:tab pos="3765550" algn="l"/>
              </a:tabLst>
              <a:defRPr kumimoji="1" sz="2000">
                <a:solidFill>
                  <a:schemeClr val="tx1"/>
                </a:solidFill>
                <a:latin typeface="Comic Sans MS" panose="030F0702030302020204" pitchFamily="66" charset="0"/>
              </a:defRPr>
            </a:lvl9pPr>
          </a:lstStyle>
          <a:p>
            <a:pPr marL="257175" indent="-257175" defTabSz="685800" eaLnBrk="0" hangingPunct="0">
              <a:buClr>
                <a:srgbClr val="CC3300"/>
              </a:buClr>
              <a:buSzTx/>
              <a:buNone/>
              <a:tabLst>
                <a:tab pos="1752600" algn="l"/>
                <a:tab pos="2823845" algn="l"/>
              </a:tabLst>
            </a:pPr>
            <a:r>
              <a:rPr lang="zh-CN" altLang="en-US" sz="1500" b="1" dirty="0">
                <a:solidFill>
                  <a:srgbClr val="1F07CF"/>
                </a:solidFill>
                <a:latin typeface="Helvetica" pitchFamily="34" charset="0"/>
                <a:ea typeface="宋体" panose="02010600030101010101" pitchFamily="2" charset="-122"/>
                <a:sym typeface="Symbol" panose="05050102010706020507" pitchFamily="18" charset="2"/>
              </a:rPr>
              <a:t>  </a:t>
            </a:r>
            <a:r>
              <a:rPr lang="zh-CN" altLang="en-US" sz="1500" b="1">
                <a:solidFill>
                  <a:srgbClr val="1F07CF"/>
                </a:solidFill>
                <a:latin typeface="Helvetica" pitchFamily="34" charset="0"/>
                <a:ea typeface="宋体" panose="02010600030101010101" pitchFamily="2" charset="-122"/>
                <a:sym typeface="Symbol" panose="05050102010706020507" pitchFamily="18" charset="2"/>
              </a:rPr>
              <a:t></a:t>
            </a:r>
            <a:r>
              <a:rPr lang="en-US" altLang="zh-CN" sz="1500" b="1" baseline="-25000">
                <a:solidFill>
                  <a:srgbClr val="1F07CF"/>
                </a:solidFill>
                <a:latin typeface="Helvetica" pitchFamily="34" charset="0"/>
                <a:ea typeface="宋体" panose="02010600030101010101" pitchFamily="2" charset="-122"/>
                <a:sym typeface="Symbol" panose="05050102010706020507" pitchFamily="18" charset="2"/>
              </a:rPr>
              <a:t>A</a:t>
            </a:r>
            <a:r>
              <a:rPr lang="en-US" altLang="zh-CN" sz="1500" b="1" baseline="-25000">
                <a:solidFill>
                  <a:srgbClr val="FF0000"/>
                </a:solidFill>
                <a:latin typeface="Helvetica" pitchFamily="34" charset="0"/>
                <a:ea typeface="宋体" panose="02010600030101010101" pitchFamily="2" charset="-122"/>
                <a:sym typeface="Symbol" panose="05050102010706020507" pitchFamily="18" charset="2"/>
              </a:rPr>
              <a:t>B</a:t>
            </a:r>
            <a:r>
              <a:rPr lang="en-US" altLang="zh-CN" sz="1500" b="1">
                <a:solidFill>
                  <a:srgbClr val="1F07CF"/>
                </a:solidFill>
                <a:latin typeface="Helvetica" pitchFamily="34" charset="0"/>
                <a:ea typeface="宋体" panose="02010600030101010101" pitchFamily="2" charset="-122"/>
                <a:sym typeface="Symbol" panose="05050102010706020507" pitchFamily="18" charset="2"/>
              </a:rPr>
              <a:t> </a:t>
            </a:r>
            <a:r>
              <a:rPr lang="en-US" altLang="zh-CN" sz="1500" b="1" dirty="0">
                <a:solidFill>
                  <a:srgbClr val="1F07CF"/>
                </a:solidFill>
                <a:latin typeface="Helvetica" pitchFamily="34" charset="0"/>
                <a:ea typeface="宋体" panose="02010600030101010101" pitchFamily="2" charset="-122"/>
                <a:sym typeface="Symbol" panose="05050102010706020507" pitchFamily="18" charset="2"/>
              </a:rPr>
              <a:t>(r)      </a:t>
            </a:r>
            <a:r>
              <a:rPr lang="en-US" altLang="zh-CN" sz="1500" b="1" baseline="-25000" dirty="0">
                <a:solidFill>
                  <a:srgbClr val="FF0000"/>
                </a:solidFill>
                <a:latin typeface="Helvetica" pitchFamily="34" charset="0"/>
                <a:ea typeface="宋体" panose="02010600030101010101" pitchFamily="2" charset="-122"/>
                <a:sym typeface="Symbol" panose="05050102010706020507" pitchFamily="18" charset="2"/>
              </a:rPr>
              <a:t>B</a:t>
            </a:r>
            <a:r>
              <a:rPr lang="en-US" altLang="zh-CN" sz="1500" b="1" baseline="-25000" dirty="0">
                <a:latin typeface="Helvetica" pitchFamily="34" charset="0"/>
                <a:ea typeface="宋体" panose="02010600030101010101" pitchFamily="2" charset="-122"/>
                <a:sym typeface="Symbol" panose="05050102010706020507" pitchFamily="18" charset="2"/>
              </a:rPr>
              <a:t>C</a:t>
            </a:r>
            <a:r>
              <a:rPr lang="en-US" altLang="zh-CN" sz="1500" b="1" dirty="0">
                <a:solidFill>
                  <a:srgbClr val="1F07CF"/>
                </a:solidFill>
                <a:latin typeface="Helvetica" pitchFamily="34" charset="0"/>
                <a:ea typeface="宋体" panose="02010600030101010101" pitchFamily="2" charset="-122"/>
                <a:sym typeface="Symbol" panose="05050102010706020507" pitchFamily="18" charset="2"/>
              </a:rPr>
              <a:t> (r) </a:t>
            </a:r>
            <a:endParaRPr lang="en-US" altLang="zh-CN" sz="1800" b="1" dirty="0">
              <a:solidFill>
                <a:srgbClr val="1F07CF"/>
              </a:solidFill>
              <a:latin typeface="Helvetica" pitchFamily="34" charset="0"/>
              <a:ea typeface="宋体" panose="02010600030101010101" pitchFamily="2" charset="-122"/>
              <a:sym typeface="Symbol" panose="05050102010706020507" pitchFamily="18" charset="2"/>
            </a:endParaRPr>
          </a:p>
        </p:txBody>
      </p:sp>
      <p:sp>
        <p:nvSpPr>
          <p:cNvPr id="20" name="Freeform 22"/>
          <p:cNvSpPr/>
          <p:nvPr/>
        </p:nvSpPr>
        <p:spPr bwMode="auto">
          <a:xfrm>
            <a:off x="7201148" y="3400698"/>
            <a:ext cx="107156" cy="107156"/>
          </a:xfrm>
          <a:custGeom>
            <a:avLst/>
            <a:gdLst>
              <a:gd name="T0" fmla="*/ 0 w 182"/>
              <a:gd name="T1" fmla="*/ 0 h 182"/>
              <a:gd name="T2" fmla="*/ 0 w 182"/>
              <a:gd name="T3" fmla="*/ 0 h 182"/>
              <a:gd name="T4" fmla="*/ 0 w 182"/>
              <a:gd name="T5" fmla="*/ 0 h 182"/>
              <a:gd name="T6" fmla="*/ 0 w 182"/>
              <a:gd name="T7" fmla="*/ 0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defTabSz="685800" eaLnBrk="0" hangingPunct="0">
              <a:spcBef>
                <a:spcPct val="0"/>
              </a:spcBef>
              <a:defRPr/>
            </a:pPr>
            <a:endParaRPr lang="zh-CN" altLang="en-US" sz="1350" b="1">
              <a:solidFill>
                <a:srgbClr val="1F07CF"/>
              </a:solidFill>
              <a:latin typeface="Helvetica" pitchFamily="34" charset="0"/>
              <a:ea typeface="+mn-ea"/>
            </a:endParaRPr>
          </a:p>
        </p:txBody>
      </p:sp>
      <p:sp>
        <p:nvSpPr>
          <p:cNvPr id="21" name="TextBox 20"/>
          <p:cNvSpPr txBox="1"/>
          <p:nvPr/>
        </p:nvSpPr>
        <p:spPr>
          <a:xfrm>
            <a:off x="3980992" y="1271164"/>
            <a:ext cx="879040" cy="400110"/>
          </a:xfrm>
          <a:prstGeom prst="rect">
            <a:avLst/>
          </a:prstGeom>
          <a:noFill/>
        </p:spPr>
        <p:txBody>
          <a:bodyPr wrap="square" rtlCol="0">
            <a:spAutoFit/>
          </a:bodyPr>
          <a:lstStyle/>
          <a:p>
            <a:r>
              <a:rPr lang="pt-BR" altLang="zh-CN" sz="2000" b="1">
                <a:solidFill>
                  <a:srgbClr val="FF0000"/>
                </a:solidFill>
                <a:latin typeface="Comic Sans MS" panose="030F0702030302020204" pitchFamily="66" charset="0"/>
              </a:rPr>
              <a:t>lossy</a:t>
            </a:r>
            <a:endParaRPr lang="zh-CN" altLang="en-US" sz="2000" b="1">
              <a:solidFill>
                <a:srgbClr val="FF0000"/>
              </a:solidFill>
            </a:endParaRPr>
          </a:p>
        </p:txBody>
      </p:sp>
      <p:graphicFrame>
        <p:nvGraphicFramePr>
          <p:cNvPr id="22" name="表格 21"/>
          <p:cNvGraphicFramePr>
            <a:graphicFrameLocks noGrp="1"/>
          </p:cNvGraphicFramePr>
          <p:nvPr/>
        </p:nvGraphicFramePr>
        <p:xfrm>
          <a:off x="6876256" y="3801006"/>
          <a:ext cx="965597" cy="1127760"/>
        </p:xfrm>
        <a:graphic>
          <a:graphicData uri="http://schemas.openxmlformats.org/drawingml/2006/table">
            <a:tbl>
              <a:tblPr/>
              <a:tblGrid>
                <a:gridCol w="321469"/>
                <a:gridCol w="322659"/>
                <a:gridCol w="321469"/>
              </a:tblGrid>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C</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38100" cap="flat" cmpd="sng" algn="ctr">
                      <a:solidFill>
                        <a:srgbClr val="CCECFF"/>
                      </a:solidFill>
                      <a:prstDash val="solid"/>
                      <a:round/>
                      <a:headEnd type="none" w="med" len="med"/>
                      <a:tailEnd type="none" w="med" len="med"/>
                    </a:lnB>
                    <a:lnTlToBr>
                      <a:noFill/>
                    </a:lnTlToBr>
                    <a:lnBlToTr>
                      <a:noFill/>
                    </a:lnBlToTr>
                    <a:solidFill>
                      <a:srgbClr val="FFCCC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381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2</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F6F6"/>
                    </a:solidFill>
                  </a:tcPr>
                </a:tc>
              </a:tr>
              <a:tr h="2786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Symbol" panose="05050102010706020507" pitchFamily="18" charset="2"/>
                        </a:rPr>
                        <a:t></a:t>
                      </a:r>
                      <a:endParaRPr kumimoji="0" lang="zh-CN" altLang="en-US" sz="1400" b="1" i="1"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sym typeface="Greek Symbols" pitchFamily="18" charset="2"/>
                        </a:rPr>
                        <a:t>1</a:t>
                      </a:r>
                      <a:endParaRPr kumimoji="0" lang="zh-CN" altLang="en-US" sz="14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rPr>
                        <a:t>1</a:t>
                      </a:r>
                      <a:endParaRPr kumimoji="0" lang="zh-CN" altLang="en-US" sz="1400" b="1" i="0" u="none" strike="noStrike" cap="none" normalizeH="0" baseline="0" dirty="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CCECFF"/>
                      </a:solidFill>
                      <a:prstDash val="solid"/>
                      <a:round/>
                      <a:headEnd type="none" w="med" len="med"/>
                      <a:tailEnd type="none" w="med" len="med"/>
                    </a:lnL>
                    <a:lnR w="12700" cap="flat" cmpd="sng" algn="ctr">
                      <a:solidFill>
                        <a:srgbClr val="CCECFF"/>
                      </a:solidFill>
                      <a:prstDash val="solid"/>
                      <a:round/>
                      <a:headEnd type="none" w="med" len="med"/>
                      <a:tailEnd type="none" w="med" len="med"/>
                    </a:lnR>
                    <a:lnT w="12700" cap="flat" cmpd="sng" algn="ctr">
                      <a:solidFill>
                        <a:srgbClr val="CCECFF"/>
                      </a:solidFill>
                      <a:prstDash val="solid"/>
                      <a:round/>
                      <a:headEnd type="none" w="med" len="med"/>
                      <a:tailEnd type="none" w="med" len="med"/>
                    </a:lnT>
                    <a:lnB w="12700" cap="flat" cmpd="sng" algn="ctr">
                      <a:solidFill>
                        <a:srgbClr val="CCECFF"/>
                      </a:solidFill>
                      <a:prstDash val="solid"/>
                      <a:round/>
                      <a:headEnd type="none" w="med" len="med"/>
                      <a:tailEnd type="none" w="med" len="med"/>
                    </a:lnB>
                    <a:lnTlToBr>
                      <a:noFill/>
                    </a:lnTlToBr>
                    <a:lnBlToTr>
                      <a:noFill/>
                    </a:lnBlToTr>
                    <a:solidFill>
                      <a:srgbClr val="FFECEC"/>
                    </a:solidFill>
                  </a:tcPr>
                </a:tc>
              </a:tr>
            </a:tbl>
          </a:graphicData>
        </a:graphic>
      </p:graphicFrame>
      <mc:AlternateContent xmlns:mc="http://schemas.openxmlformats.org/markup-compatibility/2006">
        <mc:Choice xmlns:a14="http://schemas.microsoft.com/office/drawing/2010/main" Requires="a14">
          <p:sp>
            <p:nvSpPr>
              <p:cNvPr id="23" name="文本框 6"/>
              <p:cNvSpPr txBox="1"/>
              <p:nvPr/>
            </p:nvSpPr>
            <p:spPr>
              <a:xfrm>
                <a:off x="7035019" y="3507854"/>
                <a:ext cx="648072"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1" i="1" smtClean="0">
                          <a:solidFill>
                            <a:srgbClr val="1F07CF"/>
                          </a:solidFill>
                          <a:latin typeface="Cambria Math" panose="02040503050406030204" pitchFamily="18" charset="0"/>
                        </a:rPr>
                        <m:t>𝒓</m:t>
                      </m:r>
                    </m:oMath>
                  </m:oMathPara>
                </a14:m>
                <a:endParaRPr lang="zh-CN" altLang="en-US" b="1" dirty="0">
                  <a:solidFill>
                    <a:srgbClr val="1F07CF"/>
                  </a:solidFill>
                </a:endParaRPr>
              </a:p>
            </p:txBody>
          </p:sp>
        </mc:Choice>
        <mc:Fallback>
          <p:sp>
            <p:nvSpPr>
              <p:cNvPr id="23" name="文本框 6"/>
              <p:cNvSpPr txBox="1">
                <a:spLocks noRot="1" noChangeAspect="1" noMove="1" noResize="1" noEditPoints="1" noAdjustHandles="1" noChangeArrowheads="1" noChangeShapeType="1" noTextEdit="1"/>
              </p:cNvSpPr>
              <p:nvPr/>
            </p:nvSpPr>
            <p:spPr>
              <a:xfrm>
                <a:off x="7035019" y="3507854"/>
                <a:ext cx="648072" cy="307777"/>
              </a:xfrm>
              <a:prstGeom prst="rect">
                <a:avLst/>
              </a:prstGeom>
              <a:blipFill rotWithShape="1">
                <a:blip r:embed="rId1"/>
                <a:stretch>
                  <a:fillRect l="-75" t="-37" r="35" b="179"/>
                </a:stretch>
              </a:blipFill>
            </p:spPr>
            <p:txBody>
              <a:bodyPr/>
              <a:lstStyle/>
              <a:p>
                <a:r>
                  <a:rPr lang="zh-CN" altLang="en-US">
                    <a:noFill/>
                  </a:rPr>
                  <a:t> </a:t>
                </a:r>
              </a:p>
            </p:txBody>
          </p:sp>
        </mc:Fallback>
      </mc:AlternateContent>
      <p:sp>
        <p:nvSpPr>
          <p:cNvPr id="24" name="TextBox 23"/>
          <p:cNvSpPr txBox="1"/>
          <p:nvPr/>
        </p:nvSpPr>
        <p:spPr>
          <a:xfrm>
            <a:off x="7437376" y="1595576"/>
            <a:ext cx="1239080" cy="400110"/>
          </a:xfrm>
          <a:prstGeom prst="rect">
            <a:avLst/>
          </a:prstGeom>
          <a:noFill/>
        </p:spPr>
        <p:txBody>
          <a:bodyPr wrap="square" rtlCol="0">
            <a:spAutoFit/>
          </a:bodyPr>
          <a:lstStyle/>
          <a:p>
            <a:r>
              <a:rPr lang="pt-BR" altLang="zh-CN" sz="2000" b="1">
                <a:solidFill>
                  <a:srgbClr val="FF0000"/>
                </a:solidFill>
                <a:latin typeface="Comic Sans MS" panose="030F0702030302020204" pitchFamily="66" charset="0"/>
              </a:rPr>
              <a:t>lossless</a:t>
            </a:r>
            <a:endParaRPr lang="zh-CN" altLang="en-US" sz="2000" b="1">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p:bldP spid="18" grpId="0"/>
      <p:bldP spid="19" grpId="0"/>
      <p:bldP spid="20" grpId="0" animBg="1"/>
      <p:bldP spid="21"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Goal - Devise a Theory for the Following</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2893"/>
                <a:ext cx="8568952" cy="3967089"/>
              </a:xfrm>
            </p:spPr>
            <p:txBody>
              <a:bodyPr/>
              <a:lstStyle/>
              <a:p>
                <a:pPr>
                  <a:lnSpc>
                    <a:spcPct val="120000"/>
                  </a:lnSpc>
                  <a:spcBef>
                    <a:spcPts val="0"/>
                  </a:spcBef>
                </a:pPr>
                <a:r>
                  <a:rPr lang="en-US" altLang="zh-CN" sz="2000" dirty="0">
                    <a:latin typeface="Comic Sans MS" panose="030F0702030302020204" pitchFamily="66" charset="0"/>
                  </a:rPr>
                  <a:t>Decide whether a particular relation </a:t>
                </a:r>
                <a14:m>
                  <m:oMath xmlns:m="http://schemas.openxmlformats.org/officeDocument/2006/math">
                    <m:r>
                      <a:rPr lang="en-US" altLang="zh-CN" sz="2000" b="1" i="1" smtClean="0">
                        <a:solidFill>
                          <a:srgbClr val="1F07CF"/>
                        </a:solidFill>
                        <a:latin typeface="Cambria Math" panose="02040503050406030204" pitchFamily="18" charset="0"/>
                      </a:rPr>
                      <m:t>𝑹</m:t>
                    </m:r>
                  </m:oMath>
                </a14:m>
                <a:r>
                  <a:rPr lang="en-US" altLang="zh-CN" sz="2000" dirty="0">
                    <a:latin typeface="Comic Sans MS" panose="030F0702030302020204" pitchFamily="66" charset="0"/>
                  </a:rPr>
                  <a:t> is in good form</a:t>
                </a:r>
                <a:endParaRPr lang="en-US" altLang="zh-CN" sz="2000" dirty="0">
                  <a:latin typeface="Comic Sans MS" panose="030F0702030302020204" pitchFamily="66" charset="0"/>
                </a:endParaRPr>
              </a:p>
              <a:p>
                <a:pPr>
                  <a:lnSpc>
                    <a:spcPct val="120000"/>
                  </a:lnSpc>
                  <a:spcBef>
                    <a:spcPts val="0"/>
                  </a:spcBef>
                </a:pPr>
                <a:r>
                  <a:rPr lang="en-US" altLang="zh-CN" sz="2000" dirty="0">
                    <a:latin typeface="Comic Sans MS" panose="030F0702030302020204" pitchFamily="66" charset="0"/>
                  </a:rPr>
                  <a:t>In the case that </a:t>
                </a:r>
                <a14:m>
                  <m:oMath xmlns:m="http://schemas.openxmlformats.org/officeDocument/2006/math">
                    <m:r>
                      <a:rPr lang="en-US" altLang="zh-CN" sz="2000" b="1" i="1" smtClean="0">
                        <a:solidFill>
                          <a:srgbClr val="1F07CF"/>
                        </a:solidFill>
                        <a:latin typeface="Cambria Math" panose="02040503050406030204" pitchFamily="18" charset="0"/>
                      </a:rPr>
                      <m:t>𝑹</m:t>
                    </m:r>
                  </m:oMath>
                </a14:m>
                <a:r>
                  <a:rPr lang="en-US" altLang="zh-CN" sz="2000" dirty="0">
                    <a:latin typeface="Comic Sans MS" panose="030F0702030302020204" pitchFamily="66" charset="0"/>
                  </a:rPr>
                  <a:t> is not in “good” form, decompose it into a set of relations </a:t>
                </a:r>
                <a14:m>
                  <m:oMath xmlns:m="http://schemas.openxmlformats.org/officeDocument/2006/math">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𝟐</m:t>
                        </m:r>
                      </m:sub>
                    </m:sSub>
                    <m:r>
                      <a:rPr lang="en-US" altLang="zh-CN" sz="2000" b="1" i="1" smtClean="0">
                        <a:solidFill>
                          <a:srgbClr val="1F07CF"/>
                        </a:solidFill>
                        <a:latin typeface="Cambria Math" panose="02040503050406030204" pitchFamily="18" charset="0"/>
                      </a:rPr>
                      <m:t>,…,</m:t>
                    </m:r>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𝒏</m:t>
                        </m:r>
                      </m:sub>
                    </m:sSub>
                    <m:r>
                      <a:rPr lang="en-US" altLang="zh-CN" sz="2000" b="1" i="1" smtClean="0">
                        <a:solidFill>
                          <a:srgbClr val="1F07CF"/>
                        </a:solidFill>
                        <a:latin typeface="Cambria Math" panose="02040503050406030204" pitchFamily="18" charset="0"/>
                      </a:rPr>
                      <m:t>}</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such that </a:t>
                </a:r>
                <a:endParaRPr lang="en-US" altLang="zh-CN" sz="2000" dirty="0">
                  <a:latin typeface="Comic Sans MS" panose="030F0702030302020204" pitchFamily="66" charset="0"/>
                </a:endParaRPr>
              </a:p>
              <a:p>
                <a:pPr lvl="1">
                  <a:lnSpc>
                    <a:spcPct val="120000"/>
                  </a:lnSpc>
                  <a:spcBef>
                    <a:spcPts val="0"/>
                  </a:spcBef>
                </a:pPr>
                <a:r>
                  <a:rPr lang="en-US" altLang="zh-CN" sz="1800" b="1" dirty="0">
                    <a:solidFill>
                      <a:srgbClr val="FF0000"/>
                    </a:solidFill>
                    <a:latin typeface="Comic Sans MS" panose="030F0702030302020204" pitchFamily="66" charset="0"/>
                  </a:rPr>
                  <a:t>each</a:t>
                </a:r>
                <a:r>
                  <a:rPr lang="en-US" altLang="zh-CN" sz="1800" dirty="0">
                    <a:latin typeface="Comic Sans MS" panose="030F0702030302020204" pitchFamily="66" charset="0"/>
                  </a:rPr>
                  <a:t> relation is in </a:t>
                </a:r>
                <a:r>
                  <a:rPr lang="en-US" altLang="zh-CN" sz="1800" b="1" dirty="0">
                    <a:solidFill>
                      <a:srgbClr val="FF0000"/>
                    </a:solidFill>
                    <a:latin typeface="Comic Sans MS" panose="030F0702030302020204" pitchFamily="66" charset="0"/>
                  </a:rPr>
                  <a:t>good form </a:t>
                </a:r>
                <a:endParaRPr lang="en-US" altLang="zh-CN" sz="1800" b="1" dirty="0">
                  <a:solidFill>
                    <a:srgbClr val="FF0000"/>
                  </a:solidFill>
                  <a:latin typeface="Comic Sans MS" panose="030F0702030302020204" pitchFamily="66" charset="0"/>
                </a:endParaRPr>
              </a:p>
              <a:p>
                <a:pPr lvl="1">
                  <a:lnSpc>
                    <a:spcPct val="120000"/>
                  </a:lnSpc>
                  <a:spcBef>
                    <a:spcPts val="0"/>
                  </a:spcBef>
                </a:pPr>
                <a:r>
                  <a:rPr lang="en-US" altLang="zh-CN" sz="1800" dirty="0">
                    <a:latin typeface="Comic Sans MS" panose="030F0702030302020204" pitchFamily="66" charset="0"/>
                  </a:rPr>
                  <a:t>the decomposition is a </a:t>
                </a:r>
                <a:r>
                  <a:rPr lang="en-US" altLang="zh-CN" sz="1800" b="1">
                    <a:solidFill>
                      <a:srgbClr val="FF0000"/>
                    </a:solidFill>
                    <a:latin typeface="Comic Sans MS" panose="030F0702030302020204" pitchFamily="66" charset="0"/>
                  </a:rPr>
                  <a:t>lossless-join decomposition</a:t>
                </a:r>
                <a:r>
                  <a:rPr lang="zh-CN" altLang="en-US" sz="1800" b="1">
                    <a:solidFill>
                      <a:srgbClr val="FF0000"/>
                    </a:solidFill>
                    <a:latin typeface="Comic Sans MS" panose="030F0702030302020204" pitchFamily="66" charset="0"/>
                  </a:rPr>
                  <a:t>（无损连接分解）</a:t>
                </a:r>
                <a:endParaRPr lang="en-US" altLang="zh-CN" sz="1800" b="1" dirty="0">
                  <a:solidFill>
                    <a:srgbClr val="FF0000"/>
                  </a:solidFill>
                  <a:latin typeface="Comic Sans MS" panose="030F0702030302020204" pitchFamily="66" charset="0"/>
                </a:endParaRPr>
              </a:p>
              <a:p>
                <a:pPr lvl="1">
                  <a:lnSpc>
                    <a:spcPct val="120000"/>
                  </a:lnSpc>
                  <a:spcBef>
                    <a:spcPts val="0"/>
                  </a:spcBef>
                </a:pPr>
                <a:r>
                  <a:rPr lang="en-US" altLang="zh-CN" sz="1800" dirty="0">
                    <a:latin typeface="Comic Sans MS" panose="030F0702030302020204" pitchFamily="66" charset="0"/>
                  </a:rPr>
                  <a:t>the decomposition </a:t>
                </a:r>
                <a:r>
                  <a:rPr lang="en-US" altLang="zh-CN" sz="1800">
                    <a:latin typeface="Comic Sans MS" panose="030F0702030302020204" pitchFamily="66" charset="0"/>
                  </a:rPr>
                  <a:t>is </a:t>
                </a:r>
                <a:r>
                  <a:rPr lang="en-US" altLang="zh-CN" sz="1800" b="1">
                    <a:solidFill>
                      <a:srgbClr val="FF0000"/>
                    </a:solidFill>
                    <a:latin typeface="Comic Sans MS" panose="030F0702030302020204" pitchFamily="66" charset="0"/>
                  </a:rPr>
                  <a:t>dependency-preservation</a:t>
                </a:r>
                <a:r>
                  <a:rPr lang="zh-CN" altLang="en-US" sz="1800" b="1">
                    <a:solidFill>
                      <a:srgbClr val="FF0000"/>
                    </a:solidFill>
                    <a:latin typeface="Comic Sans MS" panose="030F0702030302020204" pitchFamily="66" charset="0"/>
                  </a:rPr>
                  <a:t>（保持依赖）</a:t>
                </a:r>
                <a:endParaRPr lang="en-US" altLang="zh-CN" sz="1800" b="1" dirty="0">
                  <a:solidFill>
                    <a:srgbClr val="FF0000"/>
                  </a:solidFill>
                  <a:latin typeface="Comic Sans MS" panose="030F0702030302020204" pitchFamily="66" charset="0"/>
                </a:endParaRPr>
              </a:p>
              <a:p>
                <a:pPr>
                  <a:lnSpc>
                    <a:spcPct val="120000"/>
                  </a:lnSpc>
                  <a:spcBef>
                    <a:spcPts val="0"/>
                  </a:spcBef>
                </a:pPr>
                <a:r>
                  <a:rPr lang="en-US" altLang="zh-CN" sz="2000" dirty="0">
                    <a:latin typeface="Comic Sans MS" panose="030F0702030302020204" pitchFamily="66" charset="0"/>
                  </a:rPr>
                  <a:t>Our theory is based on:</a:t>
                </a:r>
                <a:endParaRPr lang="en-US" altLang="zh-CN" sz="2000" dirty="0">
                  <a:latin typeface="Comic Sans MS" panose="030F0702030302020204" pitchFamily="66" charset="0"/>
                </a:endParaRPr>
              </a:p>
              <a:p>
                <a:pPr lvl="1">
                  <a:lnSpc>
                    <a:spcPct val="120000"/>
                  </a:lnSpc>
                  <a:spcBef>
                    <a:spcPts val="0"/>
                  </a:spcBef>
                </a:pPr>
                <a:r>
                  <a:rPr lang="en-US" altLang="zh-CN" sz="1800" b="1">
                    <a:solidFill>
                      <a:srgbClr val="1B06BA"/>
                    </a:solidFill>
                    <a:latin typeface="Comic Sans MS" panose="030F0702030302020204" pitchFamily="66" charset="0"/>
                  </a:rPr>
                  <a:t>functional dependencies (</a:t>
                </a:r>
                <a:r>
                  <a:rPr lang="zh-CN" altLang="en-US" sz="1800" b="1">
                    <a:solidFill>
                      <a:srgbClr val="1B06BA"/>
                    </a:solidFill>
                    <a:latin typeface="Comic Sans MS" panose="030F0702030302020204" pitchFamily="66" charset="0"/>
                  </a:rPr>
                  <a:t>函数依赖</a:t>
                </a:r>
                <a:r>
                  <a:rPr lang="en-US" altLang="zh-CN" sz="1800" b="1">
                    <a:solidFill>
                      <a:srgbClr val="1B06BA"/>
                    </a:solidFill>
                    <a:latin typeface="Comic Sans MS" panose="030F0702030302020204" pitchFamily="66" charset="0"/>
                  </a:rPr>
                  <a:t>)</a:t>
                </a:r>
                <a:endParaRPr lang="en-US" altLang="zh-CN" sz="1800" b="1" dirty="0">
                  <a:solidFill>
                    <a:srgbClr val="1B06BA"/>
                  </a:solidFill>
                  <a:latin typeface="Comic Sans MS" panose="030F0702030302020204" pitchFamily="66" charset="0"/>
                </a:endParaRPr>
              </a:p>
              <a:p>
                <a:pPr lvl="1">
                  <a:lnSpc>
                    <a:spcPct val="120000"/>
                  </a:lnSpc>
                  <a:spcBef>
                    <a:spcPts val="0"/>
                  </a:spcBef>
                </a:pPr>
                <a:r>
                  <a:rPr lang="en-US" altLang="zh-CN" sz="1800" dirty="0">
                    <a:latin typeface="Comic Sans MS" panose="030F0702030302020204" pitchFamily="66" charset="0"/>
                  </a:rPr>
                  <a:t>multi-valued dependencies</a:t>
                </a:r>
                <a:endParaRPr lang="zh-CN" altLang="en-US"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2893"/>
                <a:ext cx="8568952" cy="3967089"/>
              </a:xfrm>
              <a:blipFill rotWithShape="1">
                <a:blip r:embed="rId1"/>
                <a:stretch>
                  <a:fillRect l="-1" t="-3" r="4" b="9"/>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arn(inVertical)">
                                      <p:cBhvr>
                                        <p:cTn id="31" dur="500"/>
                                        <p:tgtEl>
                                          <p:spTgt spid="3">
                                            <p:txEl>
                                              <p:pRg st="5" end="5"/>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arn(inVertical)">
                                      <p:cBhvr>
                                        <p:cTn id="34" dur="500"/>
                                        <p:tgtEl>
                                          <p:spTgt spid="3">
                                            <p:txEl>
                                              <p:pRg st="6" end="6"/>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arn(inVertic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Functional Dependencies (</a:t>
            </a:r>
            <a:r>
              <a:rPr lang="zh-CN" altLang="en-US" dirty="0">
                <a:latin typeface="Comic Sans MS" panose="030F0702030302020204" pitchFamily="66" charset="0"/>
              </a:rPr>
              <a:t>函数依赖</a:t>
            </a:r>
            <a:r>
              <a:rPr lang="en-US" altLang="zh-CN"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nSpc>
                <a:spcPct val="150000"/>
              </a:lnSpc>
              <a:spcBef>
                <a:spcPts val="600"/>
              </a:spcBef>
            </a:pPr>
            <a:r>
              <a:rPr lang="en-US" altLang="zh-CN" sz="2000" dirty="0">
                <a:latin typeface="Comic Sans MS" panose="030F0702030302020204" pitchFamily="66" charset="0"/>
              </a:rPr>
              <a:t>Constraints on the set of </a:t>
            </a:r>
            <a:r>
              <a:rPr lang="en-US" altLang="zh-CN" sz="2000" b="1" dirty="0">
                <a:solidFill>
                  <a:srgbClr val="FF0000"/>
                </a:solidFill>
                <a:latin typeface="Comic Sans MS" panose="030F0702030302020204" pitchFamily="66" charset="0"/>
              </a:rPr>
              <a:t>legal relations</a:t>
            </a:r>
            <a:endParaRPr lang="en-US" altLang="zh-CN" sz="2000" b="1" dirty="0">
              <a:solidFill>
                <a:srgbClr val="FF0000"/>
              </a:solidFill>
              <a:latin typeface="Comic Sans MS" panose="030F0702030302020204" pitchFamily="66" charset="0"/>
            </a:endParaRPr>
          </a:p>
          <a:p>
            <a:pPr>
              <a:lnSpc>
                <a:spcPct val="150000"/>
              </a:lnSpc>
              <a:spcBef>
                <a:spcPts val="600"/>
              </a:spcBef>
            </a:pPr>
            <a:r>
              <a:rPr lang="en-US" altLang="zh-CN" sz="2000" dirty="0">
                <a:latin typeface="Comic Sans MS" panose="030F0702030302020204" pitchFamily="66" charset="0"/>
              </a:rPr>
              <a:t>Require that the value for a certain set of attributes </a:t>
            </a:r>
            <a:r>
              <a:rPr lang="en-US" altLang="zh-CN" sz="2000" b="1" dirty="0">
                <a:solidFill>
                  <a:srgbClr val="FF0000"/>
                </a:solidFill>
                <a:latin typeface="Comic Sans MS" panose="030F0702030302020204" pitchFamily="66" charset="0"/>
              </a:rPr>
              <a:t>determines uniquely</a:t>
            </a:r>
            <a:r>
              <a:rPr lang="en-US" altLang="zh-CN" sz="2000" dirty="0">
                <a:latin typeface="Comic Sans MS" panose="030F0702030302020204" pitchFamily="66" charset="0"/>
              </a:rPr>
              <a:t> the value for another set of attributes</a:t>
            </a:r>
            <a:endParaRPr lang="en-US" altLang="zh-CN" sz="2000" dirty="0">
              <a:latin typeface="Comic Sans MS" panose="030F0702030302020204" pitchFamily="66" charset="0"/>
            </a:endParaRPr>
          </a:p>
          <a:p>
            <a:pPr>
              <a:lnSpc>
                <a:spcPct val="150000"/>
              </a:lnSpc>
              <a:spcBef>
                <a:spcPts val="600"/>
              </a:spcBef>
            </a:pPr>
            <a:r>
              <a:rPr lang="en-US" altLang="zh-CN" sz="2000" dirty="0">
                <a:latin typeface="Comic Sans MS" panose="030F0702030302020204" pitchFamily="66" charset="0"/>
              </a:rPr>
              <a:t>A functional dependency is a generalization of the notion of a </a:t>
            </a:r>
            <a:r>
              <a:rPr lang="en-US" altLang="zh-CN" sz="2000" b="1" dirty="0">
                <a:solidFill>
                  <a:srgbClr val="FF0000"/>
                </a:solidFill>
                <a:latin typeface="Comic Sans MS" panose="030F0702030302020204" pitchFamily="66" charset="0"/>
              </a:rPr>
              <a:t>key</a:t>
            </a:r>
            <a:endParaRPr lang="en-US" altLang="zh-CN" sz="2000" b="1" dirty="0">
              <a:solidFill>
                <a:srgbClr val="FF0000"/>
              </a:solidFill>
              <a:latin typeface="Comic Sans MS" panose="030F0702030302020204" pitchFamily="66" charset="0"/>
            </a:endParaRPr>
          </a:p>
          <a:p>
            <a:pPr>
              <a:lnSpc>
                <a:spcPct val="150000"/>
              </a:lnSpc>
              <a:spcBef>
                <a:spcPts val="600"/>
              </a:spcBef>
            </a:pPr>
            <a:endParaRPr lang="zh-CN" altLang="en-US" sz="2000" dirty="0">
              <a:latin typeface="Comic Sans MS" panose="030F0702030302020204" pitchFamily="66"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Functional Dependencies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anose="030F0702030302020204" pitchFamily="66" charset="0"/>
                  </a:rPr>
                  <a:t>Let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anose="030F0702030302020204" pitchFamily="66" charset="0"/>
                  </a:rPr>
                  <a:t> be a relation schema,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r>
                  <a:rPr lang="en-US" altLang="zh-CN" sz="2000" dirty="0">
                    <a:latin typeface="Comic Sans MS" panose="030F0702030302020204" pitchFamily="66" charset="0"/>
                  </a:rPr>
                  <a:t> and </a:t>
                </a:r>
                <a14:m>
                  <m:oMath xmlns:m="http://schemas.openxmlformats.org/officeDocument/2006/math">
                    <m:r>
                      <a:rPr lang="zh-CN" altLang="en-US" sz="2000" b="1" i="1" smtClean="0">
                        <a:solidFill>
                          <a:srgbClr val="FF0000"/>
                        </a:solidFill>
                        <a:latin typeface="Cambria Math" panose="02040503050406030204" pitchFamily="18" charset="0"/>
                      </a:rPr>
                      <m:t>𝜷</m:t>
                    </m:r>
                    <m:r>
                      <a:rPr lang="zh-CN" altLang="en-US"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endParaRPr lang="en-US" altLang="zh-CN" sz="2000" b="1" dirty="0">
                  <a:latin typeface="Comic Sans MS" panose="030F0702030302020204" pitchFamily="66" charset="0"/>
                </a:endParaRPr>
              </a:p>
              <a:p>
                <a:r>
                  <a:rPr lang="en-US" altLang="zh-CN" sz="2000" dirty="0">
                    <a:latin typeface="Comic Sans MS" panose="030F0702030302020204" pitchFamily="66" charset="0"/>
                  </a:rPr>
                  <a:t>The functional dependency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holds on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anose="030F0702030302020204" pitchFamily="66" charset="0"/>
                  </a:rPr>
                  <a:t> </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for </a:t>
                </a:r>
                <a:r>
                  <a:rPr lang="en-US" altLang="zh-CN" sz="1800" b="1" dirty="0">
                    <a:solidFill>
                      <a:srgbClr val="1B06BA"/>
                    </a:solidFill>
                    <a:latin typeface="Comic Sans MS" panose="030F0702030302020204" pitchFamily="66" charset="0"/>
                  </a:rPr>
                  <a:t>ANY</a:t>
                </a:r>
                <a:r>
                  <a:rPr lang="en-US" altLang="zh-CN" sz="1800" dirty="0">
                    <a:latin typeface="Comic Sans MS" panose="030F0702030302020204" pitchFamily="66" charset="0"/>
                  </a:rPr>
                  <a:t> legal relations </a:t>
                </a:r>
                <a14:m>
                  <m:oMath xmlns:m="http://schemas.openxmlformats.org/officeDocument/2006/math">
                    <m:r>
                      <a:rPr lang="en-US" altLang="zh-CN" sz="1800" b="1" i="1" smtClean="0">
                        <a:solidFill>
                          <a:srgbClr val="1B06BA"/>
                        </a:solidFill>
                        <a:latin typeface="Cambria Math" panose="02040503050406030204" pitchFamily="18" charset="0"/>
                      </a:rPr>
                      <m:t>𝒓</m:t>
                    </m:r>
                    <m:r>
                      <a:rPr lang="en-US" altLang="zh-CN"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𝑹</m:t>
                    </m:r>
                    <m:r>
                      <a:rPr lang="en-US" altLang="zh-CN" sz="1800" b="1" i="1" smtClean="0">
                        <a:solidFill>
                          <a:srgbClr val="1B06BA"/>
                        </a:solidFill>
                        <a:latin typeface="Cambria Math" panose="02040503050406030204" pitchFamily="18" charset="0"/>
                      </a:rPr>
                      <m:t>)</m:t>
                    </m:r>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whenever any two tuples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𝒕</m:t>
                        </m:r>
                      </m:e>
                      <m:sub>
                        <m:r>
                          <a:rPr lang="en-US" altLang="zh-CN" sz="1800" b="1" i="1" smtClean="0">
                            <a:solidFill>
                              <a:srgbClr val="1B06BA"/>
                            </a:solidFill>
                            <a:latin typeface="Cambria Math" panose="02040503050406030204" pitchFamily="18" charset="0"/>
                          </a:rPr>
                          <m:t>𝟏</m:t>
                        </m:r>
                      </m:sub>
                    </m:sSub>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and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𝒕</m:t>
                        </m:r>
                      </m:e>
                      <m:sub>
                        <m:r>
                          <a:rPr lang="en-US" altLang="zh-CN" sz="1800" b="1" i="1" smtClean="0">
                            <a:solidFill>
                              <a:srgbClr val="1B06BA"/>
                            </a:solidFill>
                            <a:latin typeface="Cambria Math" panose="02040503050406030204" pitchFamily="18" charset="0"/>
                          </a:rPr>
                          <m:t>𝟐</m:t>
                        </m:r>
                      </m:sub>
                    </m:sSub>
                    <m:r>
                      <a:rPr lang="en-US" altLang="zh-CN" sz="1800" i="1">
                        <a:latin typeface="Cambria Math" panose="02040503050406030204" pitchFamily="18" charset="0"/>
                      </a:rPr>
                      <m:t> </m:t>
                    </m:r>
                  </m:oMath>
                </a14:m>
                <a:r>
                  <a:rPr lang="en-US" altLang="zh-CN" sz="1800" dirty="0">
                    <a:latin typeface="Comic Sans MS" panose="030F0702030302020204" pitchFamily="66" charset="0"/>
                  </a:rPr>
                  <a:t>of </a:t>
                </a:r>
                <a14:m>
                  <m:oMath xmlns:m="http://schemas.openxmlformats.org/officeDocument/2006/math">
                    <m:r>
                      <a:rPr lang="en-US" altLang="zh-CN" sz="1800" b="1" i="1" smtClean="0">
                        <a:solidFill>
                          <a:srgbClr val="1B06BA"/>
                        </a:solidFill>
                        <a:latin typeface="Cambria Math" panose="02040503050406030204" pitchFamily="18" charset="0"/>
                      </a:rPr>
                      <m:t>𝒓</m:t>
                    </m:r>
                  </m:oMath>
                </a14:m>
                <a:r>
                  <a:rPr lang="en-US" altLang="zh-CN" sz="1800" dirty="0">
                    <a:latin typeface="Comic Sans MS" panose="030F0702030302020204" pitchFamily="66" charset="0"/>
                  </a:rPr>
                  <a:t> agree on the attributes </a:t>
                </a:r>
                <a14:m>
                  <m:oMath xmlns:m="http://schemas.openxmlformats.org/officeDocument/2006/math">
                    <m:r>
                      <a:rPr lang="zh-CN" altLang="en-US" sz="1800" b="1" i="1" smtClean="0">
                        <a:solidFill>
                          <a:srgbClr val="1B06BA"/>
                        </a:solidFill>
                        <a:latin typeface="Cambria Math" panose="02040503050406030204" pitchFamily="18" charset="0"/>
                      </a:rPr>
                      <m:t>𝜶</m:t>
                    </m:r>
                  </m:oMath>
                </a14:m>
                <a:r>
                  <a:rPr lang="en-US" altLang="zh-CN" sz="1800" dirty="0">
                    <a:latin typeface="Comic Sans MS" panose="030F0702030302020204" pitchFamily="66" charset="0"/>
                  </a:rPr>
                  <a:t>, they also agree on the attributes </a:t>
                </a:r>
                <a14:m>
                  <m:oMath xmlns:m="http://schemas.openxmlformats.org/officeDocument/2006/math">
                    <m:r>
                      <a:rPr lang="zh-CN" altLang="en-US" sz="1800" b="1" i="1" smtClean="0">
                        <a:solidFill>
                          <a:srgbClr val="1B06BA"/>
                        </a:solidFill>
                        <a:latin typeface="Cambria Math" panose="02040503050406030204" pitchFamily="18" charset="0"/>
                      </a:rPr>
                      <m:t>𝜷</m:t>
                    </m:r>
                  </m:oMath>
                </a14:m>
                <a:endParaRPr lang="en-US" altLang="zh-CN" sz="1800" b="1" dirty="0">
                  <a:solidFill>
                    <a:srgbClr val="1B06BA"/>
                  </a:solidFill>
                  <a:latin typeface="Comic Sans MS" panose="030F0702030302020204" pitchFamily="66" charset="0"/>
                </a:endParaRPr>
              </a:p>
              <a:p>
                <a:pPr lvl="1"/>
                <a:r>
                  <a:rPr lang="en-US" altLang="zh-CN" sz="1800" dirty="0">
                    <a:latin typeface="Comic Sans MS" panose="030F0702030302020204" pitchFamily="66" charset="0"/>
                  </a:rPr>
                  <a:t>i.e., </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𝒕</m:t>
                        </m:r>
                      </m:e>
                      <m:sub>
                        <m:r>
                          <a:rPr lang="en-US" altLang="zh-CN" sz="1800" b="1" i="1" smtClean="0">
                            <a:solidFill>
                              <a:srgbClr val="FF0000"/>
                            </a:solidFill>
                            <a:latin typeface="Cambria Math" panose="02040503050406030204" pitchFamily="18" charset="0"/>
                          </a:rPr>
                          <m:t>𝟏</m:t>
                        </m:r>
                      </m:sub>
                    </m:sSub>
                    <m:d>
                      <m:dPr>
                        <m:begChr m:val="["/>
                        <m:endChr m:val="]"/>
                        <m:ctrlPr>
                          <a:rPr lang="en-US" altLang="zh-CN" sz="1800" b="1" i="1" smtClean="0">
                            <a:solidFill>
                              <a:srgbClr val="FF0000"/>
                            </a:solidFill>
                            <a:latin typeface="Cambria Math" panose="02040503050406030204" pitchFamily="18" charset="0"/>
                          </a:rPr>
                        </m:ctrlPr>
                      </m:dPr>
                      <m:e>
                        <m:r>
                          <a:rPr lang="zh-CN" altLang="en-US" sz="1800" b="1" i="1" smtClean="0">
                            <a:solidFill>
                              <a:srgbClr val="FF0000"/>
                            </a:solidFill>
                            <a:latin typeface="Cambria Math" panose="02040503050406030204" pitchFamily="18" charset="0"/>
                          </a:rPr>
                          <m:t>𝜶</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𝒕</m:t>
                        </m:r>
                      </m:e>
                      <m:sub>
                        <m:r>
                          <a:rPr lang="en-US" altLang="zh-CN" sz="1800" b="1" i="1" smtClean="0">
                            <a:solidFill>
                              <a:srgbClr val="FF0000"/>
                            </a:solidFill>
                            <a:latin typeface="Cambria Math" panose="02040503050406030204" pitchFamily="18" charset="0"/>
                          </a:rPr>
                          <m:t>𝟐</m:t>
                        </m:r>
                      </m:sub>
                    </m:sSub>
                    <m:r>
                      <a:rPr lang="en-US" altLang="zh-CN"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ea typeface="Cambria Math" panose="02040503050406030204" pitchFamily="18" charset="0"/>
                      </a:rPr>
                      <m:t>⇒</m:t>
                    </m:r>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𝒕</m:t>
                        </m:r>
                      </m:e>
                      <m:sub>
                        <m:r>
                          <a:rPr lang="en-US" altLang="zh-CN" sz="1800" b="1" i="1">
                            <a:solidFill>
                              <a:srgbClr val="FF0000"/>
                            </a:solidFill>
                            <a:latin typeface="Cambria Math" panose="02040503050406030204" pitchFamily="18" charset="0"/>
                          </a:rPr>
                          <m:t>𝟏</m:t>
                        </m:r>
                      </m:sub>
                    </m:sSub>
                    <m:d>
                      <m:dPr>
                        <m:begChr m:val="["/>
                        <m:endChr m:val="]"/>
                        <m:ctrlPr>
                          <a:rPr lang="en-US" altLang="zh-CN" sz="1800" b="1" i="1">
                            <a:solidFill>
                              <a:srgbClr val="FF0000"/>
                            </a:solidFill>
                            <a:latin typeface="Cambria Math" panose="02040503050406030204" pitchFamily="18" charset="0"/>
                          </a:rPr>
                        </m:ctrlPr>
                      </m:dPr>
                      <m:e>
                        <m:r>
                          <a:rPr lang="zh-CN" altLang="en-US" sz="1800" b="1" i="1" smtClean="0">
                            <a:solidFill>
                              <a:srgbClr val="FF0000"/>
                            </a:solidFill>
                            <a:latin typeface="Cambria Math" panose="02040503050406030204" pitchFamily="18" charset="0"/>
                          </a:rPr>
                          <m:t>𝜷</m:t>
                        </m:r>
                      </m:e>
                    </m:d>
                    <m:r>
                      <a:rPr lang="en-US" altLang="zh-CN" sz="1800" b="1" i="1">
                        <a:solidFill>
                          <a:srgbClr val="FF0000"/>
                        </a:solidFill>
                        <a:latin typeface="Cambria Math" panose="02040503050406030204" pitchFamily="18" charset="0"/>
                      </a:rPr>
                      <m:t>=</m:t>
                    </m:r>
                    <m:sSub>
                      <m:sSubPr>
                        <m:ctrlPr>
                          <a:rPr lang="en-US" altLang="zh-CN" sz="1800" b="1" i="1">
                            <a:solidFill>
                              <a:srgbClr val="FF0000"/>
                            </a:solidFill>
                            <a:latin typeface="Cambria Math" panose="02040503050406030204" pitchFamily="18" charset="0"/>
                          </a:rPr>
                        </m:ctrlPr>
                      </m:sSubPr>
                      <m:e>
                        <m:r>
                          <a:rPr lang="en-US" altLang="zh-CN" sz="1800" b="1" i="1">
                            <a:solidFill>
                              <a:srgbClr val="FF0000"/>
                            </a:solidFill>
                            <a:latin typeface="Cambria Math" panose="02040503050406030204" pitchFamily="18" charset="0"/>
                          </a:rPr>
                          <m:t>𝒕</m:t>
                        </m:r>
                      </m:e>
                      <m:sub>
                        <m:r>
                          <a:rPr lang="en-US" altLang="zh-CN" sz="1800" b="1" i="1">
                            <a:solidFill>
                              <a:srgbClr val="FF0000"/>
                            </a:solidFill>
                            <a:latin typeface="Cambria Math" panose="02040503050406030204" pitchFamily="18" charset="0"/>
                          </a:rPr>
                          <m:t>𝟐</m:t>
                        </m:r>
                      </m:sub>
                    </m:sSub>
                    <m:r>
                      <a:rPr lang="en-US" altLang="zh-CN" sz="1800" b="1" i="1">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𝜷</m:t>
                    </m:r>
                    <m:r>
                      <a:rPr lang="en-US" altLang="zh-CN" sz="1800" b="1" i="1">
                        <a:solidFill>
                          <a:srgbClr val="FF0000"/>
                        </a:solidFill>
                        <a:latin typeface="Cambria Math" panose="02040503050406030204" pitchFamily="18" charset="0"/>
                      </a:rPr>
                      <m:t>]</m:t>
                    </m:r>
                  </m:oMath>
                </a14:m>
                <a:endParaRPr lang="en-US" altLang="zh-CN" sz="1800" b="1" dirty="0">
                  <a:latin typeface="Comic Sans MS" panose="030F0702030302020204" pitchFamily="66" charset="0"/>
                </a:endParaRPr>
              </a:p>
              <a:p>
                <a:r>
                  <a:rPr lang="en-US" altLang="zh-CN" sz="2000" dirty="0">
                    <a:latin typeface="Comic Sans MS" panose="030F0702030302020204" pitchFamily="66" charset="0"/>
                  </a:rPr>
                  <a:t>E.g., </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Consider </a:t>
                </a:r>
                <a14:m>
                  <m:oMath xmlns:m="http://schemas.openxmlformats.org/officeDocument/2006/math">
                    <m:r>
                      <a:rPr lang="en-US" altLang="zh-CN" sz="1800" b="1" i="1" smtClean="0">
                        <a:solidFill>
                          <a:srgbClr val="1F07CF"/>
                        </a:solidFill>
                        <a:latin typeface="Cambria Math" panose="02040503050406030204" pitchFamily="18" charset="0"/>
                      </a:rPr>
                      <m:t>𝒓</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𝑩</m:t>
                    </m:r>
                    <m:r>
                      <a:rPr lang="en-US" altLang="zh-CN" sz="1800" b="1" i="1" smtClean="0">
                        <a:solidFill>
                          <a:srgbClr val="1F07CF"/>
                        </a:solidFill>
                        <a:latin typeface="Cambria Math" panose="02040503050406030204" pitchFamily="18" charset="0"/>
                      </a:rPr>
                      <m:t>)</m:t>
                    </m:r>
                  </m:oMath>
                </a14:m>
                <a:r>
                  <a:rPr lang="en-US" altLang="zh-CN" sz="1800" dirty="0">
                    <a:latin typeface="Comic Sans MS" panose="030F0702030302020204" pitchFamily="66" charset="0"/>
                  </a:rPr>
                  <a:t> with the following instance of </a:t>
                </a:r>
                <a14:m>
                  <m:oMath xmlns:m="http://schemas.openxmlformats.org/officeDocument/2006/math">
                    <m:r>
                      <a:rPr lang="en-US" altLang="zh-CN" sz="1800" b="1" i="1" smtClean="0">
                        <a:solidFill>
                          <a:srgbClr val="1F07CF"/>
                        </a:solidFill>
                        <a:latin typeface="Cambria Math" panose="02040503050406030204" pitchFamily="18" charset="0"/>
                      </a:rPr>
                      <m:t>𝒓</m:t>
                    </m:r>
                  </m:oMath>
                </a14:m>
                <a:endParaRPr lang="en-US" altLang="zh-CN" sz="1800" b="1" dirty="0">
                  <a:latin typeface="Comic Sans MS" panose="030F0702030302020204" pitchFamily="66" charset="0"/>
                </a:endParaRPr>
              </a:p>
              <a:p>
                <a:endParaRPr lang="en-US" altLang="zh-CN" sz="2000" dirty="0">
                  <a:latin typeface="Comic Sans MS" panose="030F0702030302020204" pitchFamily="66" charset="0"/>
                </a:endParaRPr>
              </a:p>
              <a:p>
                <a:endParaRPr lang="en-US" altLang="zh-CN" sz="2000" dirty="0">
                  <a:latin typeface="Comic Sans MS" panose="030F0702030302020204" pitchFamily="66" charset="0"/>
                </a:endParaRPr>
              </a:p>
              <a:p>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the </a:t>
                </a:r>
                <a14:m>
                  <m:oMath xmlns:m="http://schemas.openxmlformats.org/officeDocument/2006/math">
                    <m:r>
                      <a:rPr lang="en-US" altLang="zh-CN" sz="1800" b="1" i="1" smtClean="0">
                        <a:solidFill>
                          <a:srgbClr val="FF0000"/>
                        </a:solidFill>
                        <a:latin typeface="Cambria Math" panose="02040503050406030204" pitchFamily="18" charset="0"/>
                      </a:rPr>
                      <m:t>𝑨</m:t>
                    </m:r>
                    <m:r>
                      <a:rPr lang="en-US" altLang="zh-CN" sz="1800" b="1" i="1" smtClean="0">
                        <a:solidFill>
                          <a:srgbClr val="FF0000"/>
                        </a:solidFill>
                        <a:latin typeface="Cambria Math" panose="02040503050406030204" pitchFamily="18" charset="0"/>
                        <a:ea typeface="Cambria Math" panose="02040503050406030204" pitchFamily="18" charset="0"/>
                      </a:rPr>
                      <m:t>→</m:t>
                    </m:r>
                    <m:r>
                      <a:rPr lang="en-US" altLang="zh-CN" sz="1800" b="1" i="1" smtClean="0">
                        <a:solidFill>
                          <a:srgbClr val="FF0000"/>
                        </a:solidFill>
                        <a:latin typeface="Cambria Math" panose="02040503050406030204" pitchFamily="18" charset="0"/>
                      </a:rPr>
                      <m:t>𝑩</m:t>
                    </m:r>
                  </m:oMath>
                </a14:m>
                <a:r>
                  <a:rPr lang="en-US" altLang="zh-CN" sz="1800" b="1" dirty="0">
                    <a:solidFill>
                      <a:srgbClr val="FF0000"/>
                    </a:solidFill>
                    <a:latin typeface="Comic Sans MS" panose="030F0702030302020204" pitchFamily="66" charset="0"/>
                  </a:rPr>
                  <a:t> </a:t>
                </a:r>
                <a:r>
                  <a:rPr lang="en-US" altLang="zh-CN" sz="1800" dirty="0">
                    <a:latin typeface="Comic Sans MS" panose="030F0702030302020204" pitchFamily="66" charset="0"/>
                  </a:rPr>
                  <a:t>does </a:t>
                </a:r>
                <a:r>
                  <a:rPr lang="en-US" altLang="zh-CN" sz="1800" b="1" dirty="0">
                    <a:solidFill>
                      <a:srgbClr val="FF0000"/>
                    </a:solidFill>
                    <a:latin typeface="Comic Sans MS" panose="030F0702030302020204" pitchFamily="66" charset="0"/>
                  </a:rPr>
                  <a:t>NOT hold,</a:t>
                </a:r>
                <a:r>
                  <a:rPr lang="en-US" altLang="zh-CN" sz="1800" dirty="0">
                    <a:latin typeface="Comic Sans MS" panose="030F0702030302020204" pitchFamily="66" charset="0"/>
                  </a:rPr>
                  <a:t> but </a:t>
                </a:r>
                <a14:m>
                  <m:oMath xmlns:m="http://schemas.openxmlformats.org/officeDocument/2006/math">
                    <m:r>
                      <a:rPr lang="en-US" altLang="zh-CN" sz="1800" b="1" i="1" smtClean="0">
                        <a:solidFill>
                          <a:srgbClr val="1B06BA"/>
                        </a:solidFill>
                        <a:latin typeface="Cambria Math" panose="02040503050406030204" pitchFamily="18" charset="0"/>
                      </a:rPr>
                      <m:t>𝑩</m:t>
                    </m:r>
                    <m:r>
                      <a:rPr lang="en-US" altLang="zh-CN" sz="1800" b="1" i="1">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oMath>
                </a14:m>
                <a:r>
                  <a:rPr lang="en-US" altLang="zh-CN" sz="1800" b="1" dirty="0">
                    <a:solidFill>
                      <a:srgbClr val="1B06BA"/>
                    </a:solidFill>
                    <a:latin typeface="Comic Sans MS" panose="030F0702030302020204" pitchFamily="66" charset="0"/>
                  </a:rPr>
                  <a:t> does hold</a:t>
                </a:r>
                <a:endParaRPr lang="en-US" altLang="zh-CN" sz="1800" b="1"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89553"/>
                <a:ext cx="8712968" cy="3805070"/>
              </a:xfrm>
              <a:blipFill rotWithShape="1">
                <a:blip r:embed="rId1"/>
                <a:stretch>
                  <a:fillRect l="-1" t="-7" r="2" b="-8667"/>
                </a:stretch>
              </a:blipFill>
            </p:spPr>
            <p:txBody>
              <a:bodyPr/>
              <a:lstStyle/>
              <a:p>
                <a:r>
                  <a:rPr lang="zh-CN" altLang="en-US">
                    <a:noFill/>
                  </a:rPr>
                  <a:t> </a:t>
                </a:r>
              </a:p>
            </p:txBody>
          </p:sp>
        </mc:Fallback>
      </mc:AlternateContent>
      <p:sp>
        <p:nvSpPr>
          <p:cNvPr id="5" name="Text Box 4"/>
          <p:cNvSpPr txBox="1">
            <a:spLocks noChangeArrowheads="1"/>
          </p:cNvSpPr>
          <p:nvPr/>
        </p:nvSpPr>
        <p:spPr bwMode="auto">
          <a:xfrm>
            <a:off x="2051720" y="3296329"/>
            <a:ext cx="627095" cy="71558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marL="457200" indent="-4572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342900" indent="-342900" defTabSz="685800" eaLnBrk="0" hangingPunct="0">
              <a:spcBef>
                <a:spcPct val="0"/>
              </a:spcBef>
              <a:buClrTx/>
              <a:buSzTx/>
              <a:buFontTx/>
              <a:buAutoNum type="arabicPlain"/>
            </a:pPr>
            <a:r>
              <a:rPr kumimoji="0" lang="en-US" altLang="zh-CN" sz="1350" b="1" dirty="0">
                <a:solidFill>
                  <a:srgbClr val="000000"/>
                </a:solidFill>
                <a:latin typeface="Helvetica" pitchFamily="34" charset="0"/>
                <a:ea typeface="宋体" panose="02010600030101010101" pitchFamily="2" charset="-122"/>
              </a:rPr>
              <a:t>4</a:t>
            </a:r>
            <a:endParaRPr kumimoji="0" lang="en-US" altLang="zh-CN" sz="1350" b="1" dirty="0">
              <a:solidFill>
                <a:srgbClr val="000000"/>
              </a:solidFill>
              <a:latin typeface="Helvetica" pitchFamily="34" charset="0"/>
              <a:ea typeface="宋体" panose="02010600030101010101" pitchFamily="2" charset="-122"/>
            </a:endParaRPr>
          </a:p>
          <a:p>
            <a:pPr marL="342900" indent="-342900" defTabSz="685800" eaLnBrk="0" hangingPunct="0">
              <a:spcBef>
                <a:spcPct val="0"/>
              </a:spcBef>
              <a:buClrTx/>
              <a:buSzTx/>
              <a:buNone/>
            </a:pPr>
            <a:r>
              <a:rPr kumimoji="0" lang="en-US" altLang="zh-CN" sz="1350" b="1" dirty="0">
                <a:solidFill>
                  <a:srgbClr val="000000"/>
                </a:solidFill>
                <a:latin typeface="Helvetica" pitchFamily="34" charset="0"/>
                <a:ea typeface="宋体" panose="02010600030101010101" pitchFamily="2" charset="-122"/>
              </a:rPr>
              <a:t>1     5</a:t>
            </a:r>
            <a:endParaRPr kumimoji="0" lang="en-US" altLang="zh-CN" sz="1350" b="1" dirty="0">
              <a:solidFill>
                <a:srgbClr val="000000"/>
              </a:solidFill>
              <a:latin typeface="Helvetica" pitchFamily="34" charset="0"/>
              <a:ea typeface="宋体" panose="02010600030101010101" pitchFamily="2" charset="-122"/>
            </a:endParaRPr>
          </a:p>
          <a:p>
            <a:pPr marL="342900" indent="-342900" defTabSz="685800" eaLnBrk="0" hangingPunct="0">
              <a:spcBef>
                <a:spcPct val="0"/>
              </a:spcBef>
              <a:buClrTx/>
              <a:buSzTx/>
              <a:buNone/>
            </a:pPr>
            <a:r>
              <a:rPr kumimoji="0" lang="en-US" altLang="zh-CN" sz="1350" b="1" dirty="0">
                <a:solidFill>
                  <a:srgbClr val="000000"/>
                </a:solidFill>
                <a:latin typeface="Helvetica" pitchFamily="34" charset="0"/>
                <a:ea typeface="宋体" panose="02010600030101010101" pitchFamily="2" charset="-122"/>
              </a:rPr>
              <a:t>3	7</a:t>
            </a:r>
            <a:endParaRPr kumimoji="0" lang="en-US" altLang="zh-CN" sz="1350" b="1" dirty="0">
              <a:solidFill>
                <a:srgbClr val="000000"/>
              </a:solidFill>
              <a:latin typeface="Helvetica"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 calcmode="lin" valueType="num">
                                      <p:cBhvr additive="base">
                                        <p:cTn id="3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Functional Dependencies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9542"/>
                <a:ext cx="8784976" cy="4176464"/>
              </a:xfrm>
            </p:spPr>
            <p:txBody>
              <a:bodyPr/>
              <a:lstStyle/>
              <a:p>
                <a14:m>
                  <m:oMath xmlns:m="http://schemas.openxmlformats.org/officeDocument/2006/math">
                    <m:r>
                      <a:rPr lang="en-US" altLang="zh-CN" sz="2000" b="0" i="1" smtClean="0">
                        <a:latin typeface="Cambria Math" panose="02040503050406030204" pitchFamily="18" charset="0"/>
                      </a:rPr>
                      <m:t>𝐾</m:t>
                    </m:r>
                  </m:oMath>
                </a14:m>
                <a:r>
                  <a:rPr lang="en-US" altLang="zh-CN" sz="2000" dirty="0">
                    <a:latin typeface="Comic Sans MS" panose="030F0702030302020204" pitchFamily="66" charset="0"/>
                  </a:rPr>
                  <a:t> is a </a:t>
                </a:r>
                <a:r>
                  <a:rPr lang="en-US" altLang="zh-CN" sz="2000" b="1" u="sng" dirty="0" err="1">
                    <a:solidFill>
                      <a:srgbClr val="FF0000"/>
                    </a:solidFill>
                    <a:latin typeface="Comic Sans MS" panose="030F0702030302020204" pitchFamily="66" charset="0"/>
                  </a:rPr>
                  <a:t>superkey</a:t>
                </a:r>
                <a:r>
                  <a:rPr lang="en-US" altLang="zh-CN" sz="2000" dirty="0">
                    <a:latin typeface="Comic Sans MS" panose="030F0702030302020204" pitchFamily="66" charset="0"/>
                  </a:rPr>
                  <a:t> for relation schema </a:t>
                </a:r>
                <a14:m>
                  <m:oMath xmlns:m="http://schemas.openxmlformats.org/officeDocument/2006/math">
                    <m:r>
                      <a:rPr lang="en-US" altLang="zh-CN" sz="2000" b="0" i="1" smtClean="0">
                        <a:latin typeface="Cambria Math" panose="02040503050406030204" pitchFamily="18" charset="0"/>
                      </a:rPr>
                      <m:t>𝑅</m:t>
                    </m:r>
                  </m:oMath>
                </a14:m>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iff </a:t>
                </a:r>
                <a14:m>
                  <m:oMath xmlns:m="http://schemas.openxmlformats.org/officeDocument/2006/math">
                    <m:r>
                      <a:rPr lang="en-US" altLang="zh-CN" sz="2000" b="1" i="1" smtClean="0">
                        <a:solidFill>
                          <a:srgbClr val="FF0000"/>
                        </a:solidFill>
                        <a:latin typeface="Cambria Math" panose="02040503050406030204" pitchFamily="18" charset="0"/>
                      </a:rPr>
                      <m:t>𝑲</m:t>
                    </m:r>
                    <m:r>
                      <a:rPr lang="en-US" altLang="zh-CN" sz="2000" b="1" i="1" smtClean="0">
                        <a:solidFill>
                          <a:srgbClr val="FF0000"/>
                        </a:solidFill>
                        <a:latin typeface="Cambria Math" panose="02040503050406030204" pitchFamily="18" charset="0"/>
                        <a:ea typeface="Cambria Math" panose="02040503050406030204" pitchFamily="18" charset="0"/>
                      </a:rPr>
                      <m:t>→</m:t>
                    </m:r>
                    <m:r>
                      <a:rPr lang="en-US" altLang="zh-CN" sz="2000" b="1" i="1" smtClean="0">
                        <a:solidFill>
                          <a:srgbClr val="FF0000"/>
                        </a:solidFill>
                        <a:latin typeface="Cambria Math" panose="02040503050406030204" pitchFamily="18" charset="0"/>
                      </a:rPr>
                      <m:t>𝑹</m:t>
                    </m:r>
                  </m:oMath>
                </a14:m>
                <a:endParaRPr lang="en-US" altLang="zh-CN" sz="2000" b="1" dirty="0">
                  <a:solidFill>
                    <a:srgbClr val="FF0000"/>
                  </a:solidFill>
                  <a:latin typeface="Comic Sans MS" panose="030F0702030302020204" pitchFamily="66" charset="0"/>
                </a:endParaRPr>
              </a:p>
              <a:p>
                <a14:m>
                  <m:oMath xmlns:m="http://schemas.openxmlformats.org/officeDocument/2006/math">
                    <m:r>
                      <a:rPr lang="en-US" altLang="zh-CN" sz="2000" i="1">
                        <a:latin typeface="Cambria Math" panose="02040503050406030204" pitchFamily="18" charset="0"/>
                      </a:rPr>
                      <m:t>𝐾</m:t>
                    </m:r>
                  </m:oMath>
                </a14:m>
                <a:r>
                  <a:rPr lang="en-US" altLang="zh-CN" sz="2000" dirty="0">
                    <a:latin typeface="Comic Sans MS" panose="030F0702030302020204" pitchFamily="66" charset="0"/>
                  </a:rPr>
                  <a:t> is a </a:t>
                </a:r>
                <a:r>
                  <a:rPr lang="en-US" altLang="zh-CN" sz="2000" b="1" u="sng" dirty="0">
                    <a:solidFill>
                      <a:srgbClr val="FF0000"/>
                    </a:solidFill>
                    <a:latin typeface="Comic Sans MS" panose="030F0702030302020204" pitchFamily="66" charset="0"/>
                  </a:rPr>
                  <a:t>candidate key</a:t>
                </a:r>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for </a:t>
                </a:r>
                <a14:m>
                  <m:oMath xmlns:m="http://schemas.openxmlformats.org/officeDocument/2006/math">
                    <m:r>
                      <a:rPr lang="en-US" altLang="zh-CN" sz="2000" i="1">
                        <a:latin typeface="Cambria Math" panose="02040503050406030204" pitchFamily="18" charset="0"/>
                      </a:rPr>
                      <m:t>𝑅</m:t>
                    </m:r>
                  </m:oMath>
                </a14:m>
                <a:r>
                  <a:rPr lang="en-US" altLang="zh-CN" sz="2000" dirty="0">
                    <a:latin typeface="Comic Sans MS" panose="030F0702030302020204" pitchFamily="66" charset="0"/>
                  </a:rPr>
                  <a:t> </a:t>
                </a:r>
                <a:r>
                  <a:rPr lang="en-US" altLang="zh-CN" sz="2000" b="1" dirty="0" err="1">
                    <a:solidFill>
                      <a:srgbClr val="1B06BA"/>
                    </a:solidFill>
                    <a:latin typeface="Comic Sans MS" panose="030F0702030302020204" pitchFamily="66" charset="0"/>
                  </a:rPr>
                  <a:t>iff</a:t>
                </a:r>
                <a:endParaRPr lang="en-US" altLang="zh-CN" sz="2000" b="1" dirty="0">
                  <a:solidFill>
                    <a:srgbClr val="1B06BA"/>
                  </a:solidFill>
                  <a:latin typeface="Comic Sans MS" panose="030F0702030302020204" pitchFamily="66" charset="0"/>
                </a:endParaRPr>
              </a:p>
              <a:p>
                <a:pPr lvl="1"/>
                <a14:m>
                  <m:oMath xmlns:m="http://schemas.openxmlformats.org/officeDocument/2006/math">
                    <m:r>
                      <a:rPr lang="en-US" altLang="zh-CN" sz="1600" b="1" i="1" smtClean="0">
                        <a:solidFill>
                          <a:srgbClr val="FF0000"/>
                        </a:solidFill>
                        <a:latin typeface="Cambria Math" panose="02040503050406030204" pitchFamily="18" charset="0"/>
                      </a:rPr>
                      <m:t>𝑲</m:t>
                    </m:r>
                    <m:r>
                      <a:rPr lang="en-US" altLang="zh-CN" sz="1600" b="1" i="1">
                        <a:solidFill>
                          <a:srgbClr val="FF0000"/>
                        </a:solidFill>
                        <a:latin typeface="Cambria Math" panose="02040503050406030204" pitchFamily="18" charset="0"/>
                        <a:ea typeface="Cambria Math" panose="02040503050406030204" pitchFamily="18" charset="0"/>
                      </a:rPr>
                      <m:t>→</m:t>
                    </m:r>
                    <m:r>
                      <a:rPr lang="en-US" altLang="zh-CN" sz="1600" b="1" i="1">
                        <a:solidFill>
                          <a:srgbClr val="FF0000"/>
                        </a:solidFill>
                        <a:latin typeface="Cambria Math" panose="02040503050406030204" pitchFamily="18" charset="0"/>
                      </a:rPr>
                      <m:t>𝑹</m:t>
                    </m:r>
                  </m:oMath>
                </a14:m>
                <a:r>
                  <a:rPr lang="en-US" altLang="zh-CN" sz="1600" b="1" dirty="0">
                    <a:solidFill>
                      <a:srgbClr val="FF0000"/>
                    </a:solidFill>
                    <a:latin typeface="Comic Sans MS" panose="030F0702030302020204" pitchFamily="66" charset="0"/>
                  </a:rPr>
                  <a:t>, and</a:t>
                </a:r>
                <a:endParaRPr lang="en-US" altLang="zh-CN" sz="1600" b="1" dirty="0">
                  <a:solidFill>
                    <a:srgbClr val="FF0000"/>
                  </a:solidFill>
                  <a:latin typeface="Comic Sans MS" panose="030F0702030302020204" pitchFamily="66" charset="0"/>
                </a:endParaRPr>
              </a:p>
              <a:p>
                <a:pPr lvl="1"/>
                <a:r>
                  <a:rPr lang="en-US" altLang="zh-CN" sz="1600" b="1" dirty="0">
                    <a:solidFill>
                      <a:srgbClr val="FF0000"/>
                    </a:solidFill>
                    <a:latin typeface="Comic Sans MS" panose="030F0702030302020204" pitchFamily="66" charset="0"/>
                  </a:rPr>
                  <a:t>No </a:t>
                </a:r>
                <a14:m>
                  <m:oMath xmlns:m="http://schemas.openxmlformats.org/officeDocument/2006/math">
                    <m:r>
                      <a:rPr lang="zh-CN" altLang="en-US" sz="1600" b="1" i="1" smtClean="0">
                        <a:solidFill>
                          <a:srgbClr val="FF0000"/>
                        </a:solidFill>
                        <a:latin typeface="Cambria Math" panose="02040503050406030204" pitchFamily="18" charset="0"/>
                      </a:rPr>
                      <m:t>𝜶</m:t>
                    </m:r>
                    <m:r>
                      <a:rPr lang="zh-CN" altLang="en-US"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𝑲</m:t>
                    </m:r>
                  </m:oMath>
                </a14:m>
                <a:r>
                  <a:rPr lang="en-US" altLang="zh-CN" sz="1600" b="1" dirty="0">
                    <a:solidFill>
                      <a:srgbClr val="FF0000"/>
                    </a:solidFill>
                    <a:latin typeface="Comic Sans MS" panose="030F0702030302020204" pitchFamily="66" charset="0"/>
                  </a:rPr>
                  <a:t>, </a:t>
                </a:r>
                <a14:m>
                  <m:oMath xmlns:m="http://schemas.openxmlformats.org/officeDocument/2006/math">
                    <m:r>
                      <a:rPr lang="zh-CN" altLang="en-US" sz="1600" b="1" i="1" smtClean="0">
                        <a:solidFill>
                          <a:srgbClr val="FF0000"/>
                        </a:solidFill>
                        <a:latin typeface="Cambria Math" panose="02040503050406030204" pitchFamily="18" charset="0"/>
                      </a:rPr>
                      <m:t>𝜶</m:t>
                    </m:r>
                    <m:r>
                      <a:rPr lang="en-US" altLang="zh-CN" sz="1600" b="1" i="1">
                        <a:solidFill>
                          <a:srgbClr val="FF0000"/>
                        </a:solidFill>
                        <a:latin typeface="Cambria Math" panose="02040503050406030204" pitchFamily="18" charset="0"/>
                        <a:ea typeface="Cambria Math" panose="02040503050406030204" pitchFamily="18" charset="0"/>
                      </a:rPr>
                      <m:t>→</m:t>
                    </m:r>
                    <m:r>
                      <a:rPr lang="en-US" altLang="zh-CN" sz="1600" b="1" i="1">
                        <a:solidFill>
                          <a:srgbClr val="FF0000"/>
                        </a:solidFill>
                        <a:latin typeface="Cambria Math" panose="02040503050406030204" pitchFamily="18" charset="0"/>
                      </a:rPr>
                      <m:t>𝑹</m:t>
                    </m:r>
                  </m:oMath>
                </a14:m>
                <a:endParaRPr lang="en-US" altLang="zh-CN" sz="1600" b="1" dirty="0">
                  <a:solidFill>
                    <a:srgbClr val="FF0000"/>
                  </a:solidFill>
                  <a:latin typeface="Comic Sans MS" panose="030F0702030302020204" pitchFamily="66" charset="0"/>
                </a:endParaRPr>
              </a:p>
              <a:p>
                <a:r>
                  <a:rPr lang="en-US" altLang="zh-CN" sz="2000" dirty="0">
                    <a:latin typeface="Comic Sans MS" panose="030F0702030302020204" pitchFamily="66" charset="0"/>
                  </a:rPr>
                  <a:t>FDs allow us to express constraints that cannot be expressed using superkeys. Consider the schema:</a:t>
                </a:r>
                <a:endParaRPr lang="en-US" altLang="zh-CN" sz="2000" dirty="0">
                  <a:latin typeface="Comic Sans MS" panose="030F0702030302020204" pitchFamily="66" charset="0"/>
                </a:endParaRPr>
              </a:p>
              <a:p>
                <a:pPr marL="0" indent="0">
                  <a:buNone/>
                </a:pPr>
                <a:r>
                  <a:rPr lang="en-US" altLang="zh-CN" sz="1800" dirty="0">
                    <a:latin typeface="Comic Sans MS" panose="030F0702030302020204" pitchFamily="66" charset="0"/>
                  </a:rPr>
                  <a:t>      </a:t>
                </a:r>
                <a:r>
                  <a:rPr lang="en-US" altLang="zh-CN" sz="1800" dirty="0">
                    <a:solidFill>
                      <a:srgbClr val="1F07CF"/>
                    </a:solidFill>
                    <a:latin typeface="Comic Sans MS" panose="030F0702030302020204" pitchFamily="66"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loan_info_schema</a:t>
                </a:r>
                <a:r>
                  <a:rPr lang="en-US" altLang="zh-CN" sz="1800" i="1" dirty="0">
                    <a:solidFill>
                      <a:srgbClr val="1F07CF"/>
                    </a:solidFill>
                    <a:latin typeface="Comic Sans MS" panose="030F0702030302020204" pitchFamily="66" charset="0"/>
                    <a:cs typeface="Times New Roman" panose="02020603050405020304" pitchFamily="18" charset="0"/>
                  </a:rPr>
                  <a:t> = (</a:t>
                </a:r>
                <a:r>
                  <a:rPr lang="en-US" altLang="zh-CN" sz="1800" i="1" dirty="0" err="1">
                    <a:solidFill>
                      <a:srgbClr val="1F07CF"/>
                    </a:solidFill>
                    <a:latin typeface="Comic Sans MS" panose="030F0702030302020204" pitchFamily="66" charset="0"/>
                    <a:cs typeface="Times New Roman" panose="02020603050405020304" pitchFamily="18" charset="0"/>
                  </a:rPr>
                  <a:t>customer_name</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loan_number</a:t>
                </a: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branch_name</a:t>
                </a:r>
                <a:r>
                  <a:rPr lang="en-US" altLang="zh-CN" sz="1800" i="1" dirty="0">
                    <a:solidFill>
                      <a:srgbClr val="1F07CF"/>
                    </a:solidFill>
                    <a:latin typeface="Comic Sans MS" panose="030F0702030302020204" pitchFamily="66" charset="0"/>
                    <a:cs typeface="Times New Roman" panose="02020603050405020304" pitchFamily="18" charset="0"/>
                  </a:rPr>
                  <a:t>, amount)</a:t>
                </a:r>
                <a:endParaRPr lang="en-US" altLang="zh-CN" sz="1800" i="1" dirty="0">
                  <a:solidFill>
                    <a:srgbClr val="1F07CF"/>
                  </a:solidFill>
                  <a:latin typeface="Comic Sans MS" panose="030F0702030302020204" pitchFamily="66" charset="0"/>
                  <a:cs typeface="Times New Roman" panose="02020603050405020304" pitchFamily="18" charset="0"/>
                </a:endParaRPr>
              </a:p>
              <a:p>
                <a:pPr marL="0" indent="0">
                  <a:buNone/>
                </a:pPr>
                <a:r>
                  <a:rPr lang="en-US" altLang="zh-CN" sz="2000" dirty="0">
                    <a:latin typeface="Comic Sans MS" panose="030F0702030302020204" pitchFamily="66" charset="0"/>
                  </a:rPr>
                  <a:t>     We expect this set of FDs to hold:</a:t>
                </a:r>
                <a:endParaRPr lang="en-US" altLang="zh-CN" sz="2000" dirty="0">
                  <a:latin typeface="Comic Sans MS" panose="030F0702030302020204" pitchFamily="66" charset="0"/>
                </a:endParaRPr>
              </a:p>
              <a:p>
                <a:pPr marL="0" indent="0">
                  <a:buNone/>
                </a:pPr>
                <a:r>
                  <a:rPr lang="en-US" altLang="zh-CN" sz="1800">
                    <a:latin typeface="Comic Sans MS" panose="030F0702030302020204" pitchFamily="66" charset="0"/>
                  </a:rPr>
                  <a:t>       </a:t>
                </a:r>
                <a:r>
                  <a:rPr lang="en-US" altLang="zh-CN" sz="1800" i="1">
                    <a:solidFill>
                      <a:srgbClr val="1F07CF"/>
                    </a:solidFill>
                    <a:latin typeface="Comic Sans MS" panose="030F0702030302020204" pitchFamily="66" charset="0"/>
                    <a:cs typeface="Times New Roman" panose="02020603050405020304" pitchFamily="18" charset="0"/>
                  </a:rPr>
                  <a:t>loan_number </a:t>
                </a:r>
                <a14:m>
                  <m:oMath xmlns:m="http://schemas.openxmlformats.org/officeDocument/2006/math">
                    <m:r>
                      <a:rPr lang="en-US" altLang="zh-CN" sz="1800" i="1" smtClean="0">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anose="030F0702030302020204" pitchFamily="66" charset="0"/>
                    <a:cs typeface="Times New Roman" panose="02020603050405020304" pitchFamily="18" charset="0"/>
                  </a:rPr>
                  <a:t> amount</a:t>
                </a:r>
                <a:br>
                  <a:rPr lang="en-US" altLang="zh-CN" sz="1800" i="1" dirty="0">
                    <a:solidFill>
                      <a:srgbClr val="1F07CF"/>
                    </a:solidFill>
                    <a:latin typeface="Comic Sans MS" panose="030F0702030302020204" pitchFamily="66" charset="0"/>
                    <a:cs typeface="Times New Roman" panose="02020603050405020304" pitchFamily="18" charset="0"/>
                  </a:rPr>
                </a:br>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loan_number</a:t>
                </a:r>
                <a:r>
                  <a:rPr lang="en-US" altLang="zh-CN" sz="1800"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branch_name</a:t>
                </a:r>
                <a:endParaRPr lang="en-US" altLang="zh-CN" sz="1800" i="1" dirty="0">
                  <a:solidFill>
                    <a:srgbClr val="1F07CF"/>
                  </a:solidFill>
                  <a:latin typeface="Comic Sans MS" panose="030F0702030302020204" pitchFamily="66" charset="0"/>
                  <a:cs typeface="Times New Roman" panose="02020603050405020304" pitchFamily="18" charset="0"/>
                </a:endParaRPr>
              </a:p>
              <a:p>
                <a:pPr marL="0" indent="0">
                  <a:buNone/>
                </a:pPr>
                <a:r>
                  <a:rPr lang="en-US" altLang="zh-CN" sz="2000" dirty="0">
                    <a:latin typeface="Comic Sans MS" panose="030F0702030302020204" pitchFamily="66" charset="0"/>
                  </a:rPr>
                  <a:t>      but would not expect the following to hold: </a:t>
                </a:r>
                <a:endParaRPr lang="en-US" altLang="zh-CN" sz="2000" dirty="0">
                  <a:latin typeface="Comic Sans MS" panose="030F0702030302020204" pitchFamily="66" charset="0"/>
                </a:endParaRPr>
              </a:p>
              <a:p>
                <a:pPr marL="0" indent="0">
                  <a:buNone/>
                </a:pPr>
                <a:r>
                  <a:rPr lang="en-US" altLang="zh-CN" sz="2000">
                    <a:latin typeface="Comic Sans MS" panose="030F0702030302020204" pitchFamily="66" charset="0"/>
                  </a:rPr>
                  <a:t>      </a:t>
                </a:r>
                <a:r>
                  <a:rPr lang="en-US" altLang="zh-CN" sz="1800" i="1">
                    <a:solidFill>
                      <a:srgbClr val="1F07CF"/>
                    </a:solidFill>
                    <a:latin typeface="Comic Sans MS" panose="030F0702030302020204" pitchFamily="66" charset="0"/>
                    <a:cs typeface="Times New Roman" panose="02020603050405020304" pitchFamily="18" charset="0"/>
                  </a:rPr>
                  <a:t>loan_number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customer_name</a:t>
                </a:r>
                <a:r>
                  <a:rPr lang="en-US" altLang="zh-CN" sz="1800" i="1" dirty="0">
                    <a:solidFill>
                      <a:srgbClr val="1F07CF"/>
                    </a:solidFill>
                    <a:latin typeface="Comic Sans MS" panose="030F0702030302020204" pitchFamily="66" charset="0"/>
                    <a:cs typeface="Times New Roman" panose="02020603050405020304" pitchFamily="18" charset="0"/>
                  </a:rPr>
                  <a:t> </a:t>
                </a:r>
                <a:endParaRPr lang="en-US" altLang="zh-CN" sz="1800" i="1" dirty="0">
                  <a:solidFill>
                    <a:srgbClr val="1F07CF"/>
                  </a:solidFill>
                  <a:latin typeface="Comic Sans MS" panose="030F0702030302020204" pitchFamily="66" charset="0"/>
                  <a:cs typeface="Times New Roman" panose="02020603050405020304" pitchFamily="18"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9542"/>
                <a:ext cx="8784976" cy="4176464"/>
              </a:xfrm>
              <a:blipFill rotWithShape="1">
                <a:blip r:embed="rId1"/>
                <a:stretch>
                  <a:fillRect l="-1" t="-10" r="5" b="-4535"/>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arn(inVertic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Applications of Functional Dependencies</a:t>
            </a:r>
            <a:endParaRPr lang="zh-CN" altLang="en-US" sz="2800"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568952" cy="4320480"/>
              </a:xfrm>
            </p:spPr>
            <p:txBody>
              <a:bodyPr/>
              <a:lstStyle/>
              <a:p>
                <a:pPr>
                  <a:lnSpc>
                    <a:spcPct val="150000"/>
                  </a:lnSpc>
                  <a:spcBef>
                    <a:spcPts val="600"/>
                  </a:spcBef>
                </a:pPr>
                <a:r>
                  <a:rPr lang="en-US" altLang="zh-CN" sz="2000" dirty="0">
                    <a:latin typeface="Comic Sans MS" panose="030F0702030302020204" pitchFamily="66" charset="0"/>
                  </a:rPr>
                  <a:t>We use functional dependencies to:</a:t>
                </a:r>
                <a:endParaRPr lang="en-US" altLang="zh-CN" sz="2000" dirty="0">
                  <a:latin typeface="Comic Sans MS" panose="030F0702030302020204" pitchFamily="66" charset="0"/>
                </a:endParaRPr>
              </a:p>
              <a:p>
                <a:pPr lvl="1">
                  <a:lnSpc>
                    <a:spcPct val="150000"/>
                  </a:lnSpc>
                  <a:spcBef>
                    <a:spcPts val="600"/>
                  </a:spcBef>
                </a:pPr>
                <a:r>
                  <a:rPr lang="en-US" altLang="zh-CN" sz="1800" b="1" dirty="0">
                    <a:solidFill>
                      <a:srgbClr val="FF0000"/>
                    </a:solidFill>
                    <a:latin typeface="Comic Sans MS" panose="030F0702030302020204" pitchFamily="66" charset="0"/>
                  </a:rPr>
                  <a:t>test relations </a:t>
                </a:r>
                <a:r>
                  <a:rPr lang="en-US" altLang="zh-CN" sz="1800" dirty="0">
                    <a:latin typeface="Comic Sans MS" panose="030F0702030302020204" pitchFamily="66" charset="0"/>
                  </a:rPr>
                  <a:t>to see if they are legal under a given set of functional dependencies, </a:t>
                </a:r>
                <a:endParaRPr lang="en-US" altLang="zh-CN" sz="1800" dirty="0">
                  <a:latin typeface="Comic Sans MS" panose="030F0702030302020204" pitchFamily="66" charset="0"/>
                </a:endParaRPr>
              </a:p>
              <a:p>
                <a:pPr lvl="1">
                  <a:lnSpc>
                    <a:spcPct val="150000"/>
                  </a:lnSpc>
                  <a:spcBef>
                    <a:spcPts val="600"/>
                  </a:spcBef>
                </a:pPr>
                <a:r>
                  <a:rPr lang="en-US" altLang="zh-CN" sz="1800" b="1" dirty="0">
                    <a:solidFill>
                      <a:srgbClr val="FF0000"/>
                    </a:solidFill>
                    <a:latin typeface="Comic Sans MS" panose="030F0702030302020204" pitchFamily="66" charset="0"/>
                  </a:rPr>
                  <a:t>specify constraints </a:t>
                </a:r>
                <a:r>
                  <a:rPr lang="en-US" altLang="zh-CN" sz="1800" dirty="0">
                    <a:latin typeface="Comic Sans MS" panose="030F0702030302020204" pitchFamily="66" charset="0"/>
                  </a:rPr>
                  <a:t>on the set of legal relations</a:t>
                </a:r>
                <a:endParaRPr lang="en-US" altLang="zh-CN" sz="1800" dirty="0">
                  <a:latin typeface="Comic Sans MS" panose="030F0702030302020204" pitchFamily="66" charset="0"/>
                </a:endParaRPr>
              </a:p>
              <a:p>
                <a:pPr>
                  <a:lnSpc>
                    <a:spcPct val="150000"/>
                  </a:lnSpc>
                  <a:spcBef>
                    <a:spcPts val="600"/>
                  </a:spcBef>
                </a:pPr>
                <a:r>
                  <a:rPr lang="en-US" altLang="zh-CN" sz="2000" b="1" dirty="0">
                    <a:solidFill>
                      <a:srgbClr val="FF0000"/>
                    </a:solidFill>
                    <a:latin typeface="Comic Sans MS" panose="030F0702030302020204" pitchFamily="66" charset="0"/>
                  </a:rPr>
                  <a:t>Note:</a:t>
                </a:r>
                <a:r>
                  <a:rPr lang="en-US" altLang="zh-CN" sz="2000" dirty="0">
                    <a:latin typeface="Comic Sans MS" panose="030F0702030302020204" pitchFamily="66" charset="0"/>
                  </a:rPr>
                  <a:t> A specific instance of a relation schema may satisfy a functional dependency even if the functional dependency does not holds on all legal instances.  </a:t>
                </a:r>
                <a:endParaRPr lang="en-US" altLang="zh-CN" sz="2000" dirty="0">
                  <a:latin typeface="Comic Sans MS" panose="030F0702030302020204" pitchFamily="66" charset="0"/>
                </a:endParaRPr>
              </a:p>
              <a:p>
                <a:pPr lvl="1">
                  <a:lnSpc>
                    <a:spcPct val="150000"/>
                  </a:lnSpc>
                  <a:spcBef>
                    <a:spcPts val="600"/>
                  </a:spcBef>
                </a:pPr>
                <a:r>
                  <a:rPr lang="en-US" altLang="zh-CN" sz="1800" dirty="0">
                    <a:latin typeface="Comic Sans MS" panose="030F0702030302020204" pitchFamily="66" charset="0"/>
                  </a:rPr>
                  <a:t>For example, a specific instance of </a:t>
                </a:r>
                <a:r>
                  <a:rPr lang="en-US" altLang="zh-CN" sz="1800" dirty="0" err="1">
                    <a:latin typeface="Comic Sans MS" panose="030F0702030302020204" pitchFamily="66" charset="0"/>
                  </a:rPr>
                  <a:t>loan_schema</a:t>
                </a:r>
                <a:r>
                  <a:rPr lang="en-US" altLang="zh-CN" sz="1800" dirty="0">
                    <a:latin typeface="Comic Sans MS" panose="030F0702030302020204" pitchFamily="66" charset="0"/>
                  </a:rPr>
                  <a:t> may satisfy </a:t>
                </a:r>
                <a:br>
                  <a:rPr lang="en-US" altLang="zh-CN" sz="1800" dirty="0">
                    <a:latin typeface="Comic Sans MS" panose="030F0702030302020204" pitchFamily="66" charset="0"/>
                  </a:rPr>
                </a:br>
                <a:r>
                  <a:rPr lang="en-US" altLang="zh-CN" sz="1800" dirty="0">
                    <a:solidFill>
                      <a:srgbClr val="1F07CF"/>
                    </a:solidFill>
                    <a:latin typeface="Comic Sans MS" panose="030F0702030302020204" pitchFamily="66"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loan_number</a:t>
                </a:r>
                <a:r>
                  <a:rPr lang="en-US" altLang="zh-CN" sz="1800"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sz="1800" i="1">
                        <a:solidFill>
                          <a:srgbClr val="1F07CF"/>
                        </a:solidFill>
                        <a:latin typeface="Cambria Math" panose="02040503050406030204" pitchFamily="18" charset="0"/>
                        <a:ea typeface="Cambria Math" panose="02040503050406030204" pitchFamily="18" charset="0"/>
                      </a:rPr>
                      <m:t>→</m:t>
                    </m:r>
                  </m:oMath>
                </a14:m>
                <a:r>
                  <a:rPr lang="en-US" altLang="zh-CN" sz="1800" i="1" dirty="0">
                    <a:solidFill>
                      <a:srgbClr val="1F07CF"/>
                    </a:solidFill>
                    <a:latin typeface="Comic Sans MS" panose="030F0702030302020204" pitchFamily="66" charset="0"/>
                    <a:cs typeface="Times New Roman" panose="02020603050405020304" pitchFamily="18" charset="0"/>
                  </a:rPr>
                  <a:t> </a:t>
                </a:r>
                <a:r>
                  <a:rPr lang="en-US" altLang="zh-CN" sz="1800" i="1" dirty="0" err="1">
                    <a:solidFill>
                      <a:srgbClr val="1F07CF"/>
                    </a:solidFill>
                    <a:latin typeface="Comic Sans MS" panose="030F0702030302020204" pitchFamily="66" charset="0"/>
                    <a:cs typeface="Times New Roman" panose="02020603050405020304" pitchFamily="18" charset="0"/>
                  </a:rPr>
                  <a:t>customer_name</a:t>
                </a:r>
                <a:endParaRPr lang="en-US" altLang="zh-CN" sz="1800" i="1" dirty="0">
                  <a:solidFill>
                    <a:srgbClr val="1F07CF"/>
                  </a:solidFill>
                  <a:latin typeface="Comic Sans MS" panose="030F0702030302020204" pitchFamily="66" charset="0"/>
                  <a:cs typeface="Times New Roman" panose="02020603050405020304" pitchFamily="18" charset="0"/>
                </a:endParaRPr>
              </a:p>
              <a:p>
                <a:pPr>
                  <a:lnSpc>
                    <a:spcPct val="150000"/>
                  </a:lnSpc>
                  <a:spcBef>
                    <a:spcPts val="600"/>
                  </a:spcBef>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568952" cy="4320480"/>
              </a:xfrm>
              <a:blipFill rotWithShape="1">
                <a:blip r:embed="rId1"/>
                <a:stretch>
                  <a:fillRect l="-1" t="-4" r="4" b="-10404"/>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 of the Course </a:t>
            </a:r>
            <a:endParaRPr lang="zh-CN" altLang="en-US" dirty="0">
              <a:latin typeface="Comic Sans MS" panose="030F0702030302020204" pitchFamily="66" charset="0"/>
            </a:endParaRPr>
          </a:p>
        </p:txBody>
      </p:sp>
      <p:sp>
        <p:nvSpPr>
          <p:cNvPr id="3" name="内容占位符 2"/>
          <p:cNvSpPr>
            <a:spLocks noGrp="1"/>
          </p:cNvSpPr>
          <p:nvPr>
            <p:ph idx="1"/>
          </p:nvPr>
        </p:nvSpPr>
        <p:spPr>
          <a:xfrm>
            <a:off x="0" y="627534"/>
            <a:ext cx="4716016" cy="4226886"/>
          </a:xfrm>
        </p:spPr>
        <p:txBody>
          <a:bodyPr/>
          <a:lstStyle/>
          <a:p>
            <a:pPr>
              <a:lnSpc>
                <a:spcPct val="150000"/>
              </a:lnSpc>
              <a:spcBef>
                <a:spcPts val="0"/>
              </a:spcBef>
              <a:spcAft>
                <a:spcPts val="0"/>
              </a:spcAft>
              <a:buFont typeface="Arial" panose="020B0604020202020204" pitchFamily="34" charset="0"/>
              <a:buChar char="•"/>
            </a:pPr>
            <a:r>
              <a:rPr lang="en-US" altLang="zh-CN" sz="1600" b="1">
                <a:solidFill>
                  <a:srgbClr val="2408F2"/>
                </a:solidFill>
                <a:latin typeface="Comic Sans MS" panose="030F0702030302020204" pitchFamily="66" charset="0"/>
              </a:rPr>
              <a:t>Part </a:t>
            </a:r>
            <a:r>
              <a:rPr lang="en-US" altLang="zh-CN" sz="1600" b="1" dirty="0">
                <a:solidFill>
                  <a:srgbClr val="2408F2"/>
                </a:solidFill>
                <a:latin typeface="Comic Sans MS" panose="030F0702030302020204" pitchFamily="66" charset="0"/>
              </a:rPr>
              <a:t>0: Overview</a:t>
            </a:r>
            <a:endParaRPr lang="en-US" altLang="zh-CN" sz="1600" b="1" dirty="0">
              <a:solidFill>
                <a:srgbClr val="2408F2"/>
              </a:solidFill>
              <a:latin typeface="Comic Sans MS" panose="030F0702030302020204" pitchFamily="66" charset="0"/>
            </a:endParaRPr>
          </a:p>
          <a:p>
            <a:pPr lvl="1">
              <a:lnSpc>
                <a:spcPct val="150000"/>
              </a:lnSpc>
              <a:spcBef>
                <a:spcPts val="0"/>
              </a:spcBef>
              <a:spcAft>
                <a:spcPts val="0"/>
              </a:spcAft>
            </a:pPr>
            <a:r>
              <a:rPr lang="en-US" altLang="zh-CN" sz="1400" dirty="0">
                <a:latin typeface="Comic Sans MS" panose="030F0702030302020204" pitchFamily="66" charset="0"/>
              </a:rPr>
              <a:t>Ch1: Introduction </a:t>
            </a:r>
            <a:endParaRPr lang="en-US" altLang="zh-CN" sz="1400" dirty="0">
              <a:latin typeface="Comic Sans MS" panose="030F0702030302020204" pitchFamily="66" charset="0"/>
            </a:endParaRPr>
          </a:p>
          <a:p>
            <a:pPr>
              <a:lnSpc>
                <a:spcPct val="150000"/>
              </a:lnSpc>
              <a:spcBef>
                <a:spcPts val="0"/>
              </a:spcBef>
              <a:spcAft>
                <a:spcPts val="0"/>
              </a:spcAft>
              <a:buFont typeface="Arial" panose="020B0604020202020204" pitchFamily="34" charset="0"/>
              <a:buChar char="•"/>
            </a:pPr>
            <a:r>
              <a:rPr lang="en-US" altLang="zh-CN" sz="1600" b="1">
                <a:solidFill>
                  <a:srgbClr val="2408F2"/>
                </a:solidFill>
                <a:latin typeface="Comic Sans MS" panose="030F0702030302020204" pitchFamily="66" charset="0"/>
              </a:rPr>
              <a:t>Part </a:t>
            </a:r>
            <a:r>
              <a:rPr lang="en-US" altLang="zh-CN" sz="1600" b="1" dirty="0">
                <a:solidFill>
                  <a:srgbClr val="2408F2"/>
                </a:solidFill>
                <a:latin typeface="Comic Sans MS" panose="030F0702030302020204" pitchFamily="66" charset="0"/>
              </a:rPr>
              <a:t>1  Relational Databases</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Ch2: Relational model (data model, relational algebra)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Ch3&amp;4: SQL(Structured Query Language)</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Ch5: Advanced SQL </a:t>
            </a:r>
            <a:endParaRPr lang="en-US" altLang="zh-CN" sz="1400" dirty="0">
              <a:latin typeface="Comic Sans MS" panose="030F0702030302020204" pitchFamily="66" charset="0"/>
            </a:endParaRPr>
          </a:p>
          <a:p>
            <a:pPr marL="0" indent="0">
              <a:lnSpc>
                <a:spcPts val="1500"/>
              </a:lnSpc>
              <a:spcBef>
                <a:spcPts val="600"/>
              </a:spcBef>
              <a:spcAft>
                <a:spcPts val="0"/>
              </a:spcAft>
              <a:buNone/>
            </a:pPr>
            <a:r>
              <a:rPr lang="zh-CN" altLang="en-US" sz="1600"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sz="1600" b="1">
                <a:solidFill>
                  <a:srgbClr val="FF0000"/>
                </a:solidFill>
                <a:latin typeface="Comic Sans MS" panose="030F0702030302020204" pitchFamily="66" charset="0"/>
              </a:rPr>
              <a:t>Part </a:t>
            </a:r>
            <a:r>
              <a:rPr lang="en-US" altLang="zh-CN" sz="1600" b="1" dirty="0">
                <a:solidFill>
                  <a:srgbClr val="FF0000"/>
                </a:solidFill>
                <a:latin typeface="Comic Sans MS" panose="030F0702030302020204" pitchFamily="66" charset="0"/>
              </a:rPr>
              <a:t>2  Database Design</a:t>
            </a:r>
            <a:endParaRPr lang="en-US" altLang="zh-CN" sz="1600" b="1" dirty="0">
              <a:solidFill>
                <a:srgbClr val="FF0000"/>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Ch6: Database design based on E-R model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b="1" dirty="0">
                <a:solidFill>
                  <a:srgbClr val="FF0000"/>
                </a:solidFill>
                <a:latin typeface="Comic Sans MS" panose="030F0702030302020204" pitchFamily="66" charset="0"/>
              </a:rPr>
              <a:t>Ch7: Relational database design </a:t>
            </a:r>
            <a:endParaRPr lang="en-US" altLang="zh-CN" sz="1400" b="1" dirty="0">
              <a:solidFill>
                <a:srgbClr val="FF0000"/>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3  Application Design &amp; Development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Ch8: Complex data types</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Ch9: Application development</a:t>
            </a:r>
            <a:endParaRPr lang="en-US" altLang="zh-CN" sz="140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4  Big data analytics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Ch10: Big data</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Ch11: Data analytics </a:t>
            </a:r>
            <a:endParaRPr lang="en-US" altLang="zh-CN" sz="1400" dirty="0">
              <a:solidFill>
                <a:schemeClr val="bg1">
                  <a:lumMod val="50000"/>
                </a:schemeClr>
              </a:solidFill>
              <a:latin typeface="Comic Sans MS" panose="030F0702030302020204" pitchFamily="66" charset="0"/>
            </a:endParaRPr>
          </a:p>
          <a:p>
            <a:pPr>
              <a:lnSpc>
                <a:spcPts val="1500"/>
              </a:lnSpc>
              <a:spcBef>
                <a:spcPts val="0"/>
              </a:spcBef>
              <a:spcAft>
                <a:spcPts val="600"/>
              </a:spcAft>
            </a:pPr>
            <a:endParaRPr lang="en-US" altLang="zh-CN" sz="1800" dirty="0">
              <a:latin typeface="Comic Sans MS" panose="030F0702030302020204" pitchFamily="66" charset="0"/>
            </a:endParaRPr>
          </a:p>
        </p:txBody>
      </p:sp>
      <p:sp>
        <p:nvSpPr>
          <p:cNvPr id="4" name="内容占位符 2"/>
          <p:cNvSpPr txBox="1"/>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5  Data Storage &amp; Indexing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Ch12: Physical storage system</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Ch13: Data storage structure</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Ch14: Indexing</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6  Query Processing &amp; Optimization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Ch15: Query processing</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Ch16: Query optimization </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7 Transaction Management</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Ch17: Transactions  </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Ch18: Concurrency control</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Ch19: Recovery system</a:t>
            </a:r>
            <a:endParaRPr lang="en-US" altLang="zh-CN" sz="1400"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chemeClr val="bg1">
                    <a:lumMod val="50000"/>
                  </a:schemeClr>
                </a:solidFill>
                <a:latin typeface="Comic Sans MS" panose="030F0702030302020204" pitchFamily="66" charset="0"/>
              </a:rPr>
              <a:t>Part 8 Parallel &amp; Distributed Database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Ch20: Database system architecture</a:t>
            </a:r>
            <a:endParaRPr lang="en-US" altLang="zh-CN" sz="1400" kern="0"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Ch21-23: Parallel &amp; distributed storage, query processing &amp; transaction processing  </a:t>
            </a:r>
            <a:endParaRPr lang="en-US" altLang="zh-CN" sz="1400" kern="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9</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b="1" kern="0">
                <a:solidFill>
                  <a:srgbClr val="2408F2"/>
                </a:solidFill>
                <a:latin typeface="Comic Sans MS" panose="030F0702030302020204" pitchFamily="66" charset="0"/>
              </a:rPr>
              <a:t>DB Platform:</a:t>
            </a:r>
            <a:r>
              <a:rPr lang="en-US" altLang="zh-CN" sz="1400" kern="0">
                <a:latin typeface="Comic Sans MS" panose="030F0702030302020204" pitchFamily="66" charset="0"/>
              </a:rPr>
              <a:t>OceanBase</a:t>
            </a:r>
            <a:r>
              <a:rPr lang="en-US" altLang="zh-CN" sz="1400" kern="0" dirty="0">
                <a:latin typeface="Comic Sans MS" panose="030F0702030302020204" pitchFamily="66" charset="0"/>
              </a:rPr>
              <a:t>, MongoDB, Neo4J</a:t>
            </a:r>
            <a:endParaRPr lang="en-US" altLang="zh-CN" sz="1400" kern="0" dirty="0">
              <a:latin typeface="Comic Sans MS" panose="030F0702030302020204" pitchFamily="66"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Functional Dependencies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568952" cy="3805070"/>
              </a:xfrm>
            </p:spPr>
            <p:txBody>
              <a:bodyPr/>
              <a:lstStyle/>
              <a:p>
                <a:pPr>
                  <a:lnSpc>
                    <a:spcPct val="150000"/>
                  </a:lnSpc>
                </a:pPr>
                <a:r>
                  <a:rPr lang="en-US" altLang="zh-CN" sz="2000" dirty="0">
                    <a:latin typeface="Comic Sans MS" panose="030F0702030302020204" pitchFamily="66" charset="0"/>
                  </a:rPr>
                  <a:t>A functional dependency is </a:t>
                </a:r>
                <a:r>
                  <a:rPr lang="en-US" altLang="zh-CN" sz="2000" b="1" dirty="0">
                    <a:solidFill>
                      <a:srgbClr val="FF0000"/>
                    </a:solidFill>
                    <a:latin typeface="Comic Sans MS" panose="030F0702030302020204" pitchFamily="66" charset="0"/>
                  </a:rPr>
                  <a:t>trivial(</a:t>
                </a:r>
                <a:r>
                  <a:rPr lang="zh-CN" altLang="en-US" sz="2000" b="1" dirty="0">
                    <a:solidFill>
                      <a:srgbClr val="FF0000"/>
                    </a:solidFill>
                    <a:latin typeface="Comic Sans MS" panose="030F0702030302020204" pitchFamily="66" charset="0"/>
                  </a:rPr>
                  <a:t>平凡的</a:t>
                </a:r>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if it is satisfied by all instances of a relation, e.g., </a:t>
                </a:r>
                <a:endParaRPr lang="en-US" altLang="zh-CN" sz="1800" dirty="0">
                  <a:latin typeface="Comic Sans MS" panose="030F0702030302020204" pitchFamily="66" charset="0"/>
                </a:endParaRPr>
              </a:p>
              <a:p>
                <a:pPr marL="914400" lvl="2" indent="0">
                  <a:lnSpc>
                    <a:spcPct val="150000"/>
                  </a:lnSpc>
                  <a:buNone/>
                </a:pPr>
                <a:r>
                  <a:rPr lang="en-US" altLang="zh-CN" i="1" dirty="0">
                    <a:solidFill>
                      <a:srgbClr val="1F07CF"/>
                    </a:solidFill>
                    <a:latin typeface="Comic Sans MS" panose="030F0702030302020204" pitchFamily="66" charset="0"/>
                    <a:cs typeface="Times New Roman" panose="02020603050405020304" pitchFamily="18" charset="0"/>
                  </a:rPr>
                  <a:t>customer_name, </a:t>
                </a:r>
                <a:r>
                  <a:rPr lang="en-US" altLang="zh-CN" i="1" dirty="0" err="1">
                    <a:solidFill>
                      <a:srgbClr val="1F07CF"/>
                    </a:solidFill>
                    <a:latin typeface="Comic Sans MS" panose="030F0702030302020204" pitchFamily="66" charset="0"/>
                    <a:cs typeface="Times New Roman" panose="02020603050405020304" pitchFamily="18" charset="0"/>
                  </a:rPr>
                  <a:t>loan_number</a:t>
                </a:r>
                <a:r>
                  <a:rPr lang="en-US" altLang="zh-CN"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i="1" smtClean="0">
                        <a:solidFill>
                          <a:srgbClr val="1F07C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a:solidFill>
                      <a:srgbClr val="1F07CF"/>
                    </a:solidFill>
                    <a:latin typeface="Comic Sans MS" panose="030F0702030302020204" pitchFamily="66" charset="0"/>
                    <a:cs typeface="Times New Roman" panose="02020603050405020304" pitchFamily="18" charset="0"/>
                  </a:rPr>
                  <a:t> </a:t>
                </a:r>
                <a:r>
                  <a:rPr lang="en-US" altLang="zh-CN" i="1" dirty="0" err="1">
                    <a:solidFill>
                      <a:srgbClr val="1F07CF"/>
                    </a:solidFill>
                    <a:latin typeface="Comic Sans MS" panose="030F0702030302020204" pitchFamily="66" charset="0"/>
                    <a:cs typeface="Times New Roman" panose="02020603050405020304" pitchFamily="18" charset="0"/>
                  </a:rPr>
                  <a:t>customer_name</a:t>
                </a:r>
                <a:endParaRPr lang="en-US" altLang="zh-CN" i="1" dirty="0">
                  <a:solidFill>
                    <a:srgbClr val="1F07CF"/>
                  </a:solidFill>
                  <a:latin typeface="Comic Sans MS" panose="030F0702030302020204" pitchFamily="66" charset="0"/>
                  <a:cs typeface="Times New Roman" panose="02020603050405020304" pitchFamily="18" charset="0"/>
                </a:endParaRPr>
              </a:p>
              <a:p>
                <a:pPr marL="914400" lvl="2" indent="0">
                  <a:lnSpc>
                    <a:spcPct val="150000"/>
                  </a:lnSpc>
                  <a:buNone/>
                </a:pPr>
                <a:r>
                  <a:rPr lang="en-US" altLang="zh-CN" i="1" dirty="0" err="1">
                    <a:solidFill>
                      <a:srgbClr val="1F07CF"/>
                    </a:solidFill>
                    <a:latin typeface="Comic Sans MS" panose="030F0702030302020204" pitchFamily="66" charset="0"/>
                    <a:cs typeface="Times New Roman" panose="02020603050405020304" pitchFamily="18" charset="0"/>
                  </a:rPr>
                  <a:t>customer_name</a:t>
                </a:r>
                <a:r>
                  <a:rPr lang="en-US" altLang="zh-CN"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i="1">
                        <a:solidFill>
                          <a:srgbClr val="1F07C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a:solidFill>
                      <a:srgbClr val="1F07CF"/>
                    </a:solidFill>
                    <a:latin typeface="Comic Sans MS" panose="030F0702030302020204" pitchFamily="66" charset="0"/>
                    <a:cs typeface="Times New Roman" panose="02020603050405020304" pitchFamily="18" charset="0"/>
                  </a:rPr>
                  <a:t> </a:t>
                </a:r>
                <a:r>
                  <a:rPr lang="en-US" altLang="zh-CN" i="1" dirty="0" err="1">
                    <a:solidFill>
                      <a:srgbClr val="1F07CF"/>
                    </a:solidFill>
                    <a:latin typeface="Comic Sans MS" panose="030F0702030302020204" pitchFamily="66" charset="0"/>
                    <a:cs typeface="Times New Roman" panose="02020603050405020304" pitchFamily="18" charset="0"/>
                  </a:rPr>
                  <a:t>customer_name</a:t>
                </a:r>
                <a:endParaRPr lang="en-US" altLang="zh-CN" i="1" dirty="0">
                  <a:latin typeface="Comic Sans MS" panose="030F0702030302020204" pitchFamily="66" charset="0"/>
                  <a:cs typeface="Times New Roman" panose="02020603050405020304" pitchFamily="18" charset="0"/>
                </a:endParaRPr>
              </a:p>
              <a:p>
                <a:pPr lvl="1">
                  <a:lnSpc>
                    <a:spcPct val="150000"/>
                  </a:lnSpc>
                </a:pPr>
                <a:r>
                  <a:rPr lang="en-US" altLang="zh-CN" sz="1800" dirty="0">
                    <a:latin typeface="Comic Sans MS" panose="030F0702030302020204" pitchFamily="66" charset="0"/>
                  </a:rPr>
                  <a:t>In general, </a:t>
                </a:r>
                <a14:m>
                  <m:oMath xmlns:m="http://schemas.openxmlformats.org/officeDocument/2006/math">
                    <m:r>
                      <a:rPr lang="el-GR" altLang="zh-CN" sz="1800" b="1" i="1" smtClean="0">
                        <a:solidFill>
                          <a:srgbClr val="FF0000"/>
                        </a:solidFill>
                        <a:latin typeface="Cambria Math" panose="02040503050406030204" pitchFamily="18" charset="0"/>
                        <a:ea typeface="Cambria Math" panose="02040503050406030204" pitchFamily="18" charset="0"/>
                      </a:rPr>
                      <m:t>𝜶</m:t>
                    </m:r>
                    <m:r>
                      <a:rPr lang="en-US" altLang="zh-CN" sz="1800" b="1" i="1" smtClean="0">
                        <a:solidFill>
                          <a:srgbClr val="FF0000"/>
                        </a:solidFill>
                        <a:latin typeface="Cambria Math" panose="02040503050406030204" pitchFamily="18" charset="0"/>
                        <a:ea typeface="Cambria Math" panose="02040503050406030204" pitchFamily="18" charset="0"/>
                      </a:rPr>
                      <m:t>→</m:t>
                    </m:r>
                    <m:r>
                      <a:rPr lang="zh-CN" altLang="en-US" sz="1800" b="1" i="1" smtClean="0">
                        <a:solidFill>
                          <a:srgbClr val="FF0000"/>
                        </a:solidFill>
                        <a:latin typeface="Cambria Math" panose="02040503050406030204" pitchFamily="18" charset="0"/>
                        <a:ea typeface="Cambria Math" panose="02040503050406030204" pitchFamily="18" charset="0"/>
                      </a:rPr>
                      <m:t>𝜷</m:t>
                    </m:r>
                  </m:oMath>
                </a14:m>
                <a:r>
                  <a:rPr lang="en-US" altLang="zh-CN" sz="1800" b="1" dirty="0">
                    <a:solidFill>
                      <a:srgbClr val="FF0000"/>
                    </a:solidFill>
                    <a:latin typeface="Comic Sans MS" panose="030F0702030302020204" pitchFamily="66" charset="0"/>
                  </a:rPr>
                  <a:t> is trivial if </a:t>
                </a:r>
                <a14:m>
                  <m:oMath xmlns:m="http://schemas.openxmlformats.org/officeDocument/2006/math">
                    <m:r>
                      <a:rPr lang="zh-CN" altLang="el-GR" sz="1800" b="1" i="1" smtClean="0">
                        <a:solidFill>
                          <a:srgbClr val="FF0000"/>
                        </a:solidFill>
                        <a:latin typeface="Cambria Math" panose="02040503050406030204" pitchFamily="18" charset="0"/>
                        <a:ea typeface="Cambria Math" panose="02040503050406030204" pitchFamily="18" charset="0"/>
                      </a:rPr>
                      <m:t>𝜷</m:t>
                    </m:r>
                    <m:r>
                      <a:rPr lang="en-US" altLang="zh-CN" sz="1800" b="1" i="1" smtClean="0">
                        <a:solidFill>
                          <a:srgbClr val="FF0000"/>
                        </a:solidFill>
                        <a:latin typeface="Cambria Math" panose="02040503050406030204" pitchFamily="18" charset="0"/>
                        <a:ea typeface="Cambria Math" panose="02040503050406030204" pitchFamily="18" charset="0"/>
                      </a:rPr>
                      <m:t>⊆</m:t>
                    </m:r>
                    <m:r>
                      <a:rPr lang="el-GR" altLang="zh-CN" sz="1800" b="1" i="1">
                        <a:solidFill>
                          <a:srgbClr val="FF0000"/>
                        </a:solidFill>
                        <a:latin typeface="Cambria Math" panose="02040503050406030204" pitchFamily="18" charset="0"/>
                        <a:ea typeface="Cambria Math" panose="02040503050406030204" pitchFamily="18" charset="0"/>
                      </a:rPr>
                      <m:t>𝜶</m:t>
                    </m:r>
                  </m:oMath>
                </a14:m>
                <a:r>
                  <a:rPr lang="en-US" altLang="zh-CN" sz="1800" b="1" dirty="0">
                    <a:solidFill>
                      <a:srgbClr val="FF0000"/>
                    </a:solidFill>
                    <a:latin typeface="Comic Sans MS" panose="030F0702030302020204" pitchFamily="66" charset="0"/>
                  </a:rPr>
                  <a:t> </a:t>
                </a:r>
                <a:endParaRPr lang="en-US" altLang="zh-CN" sz="1800" b="1" dirty="0">
                  <a:latin typeface="Comic Sans MS" panose="030F0702030302020204" pitchFamily="66" charset="0"/>
                </a:endParaRPr>
              </a:p>
              <a:p>
                <a:pPr>
                  <a:lnSpc>
                    <a:spcPct val="150000"/>
                  </a:lnSpc>
                  <a:spcBef>
                    <a:spcPts val="1200"/>
                  </a:spcBef>
                </a:pPr>
                <a:r>
                  <a:rPr lang="en-US" altLang="zh-CN" sz="2000" b="1" dirty="0">
                    <a:solidFill>
                      <a:srgbClr val="1F07CF"/>
                    </a:solidFill>
                    <a:latin typeface="Comic Sans MS" panose="030F0702030302020204" pitchFamily="66" charset="0"/>
                    <a:ea typeface="Cambria Math" panose="02040503050406030204" pitchFamily="18" charset="0"/>
                  </a:rPr>
                  <a:t>Full dependency </a:t>
                </a:r>
                <a:r>
                  <a:rPr lang="en-US" altLang="zh-CN" sz="2000" b="1" dirty="0">
                    <a:latin typeface="Comic Sans MS" panose="030F0702030302020204" pitchFamily="66" charset="0"/>
                    <a:ea typeface="Cambria Math" panose="02040503050406030204" pitchFamily="18" charset="0"/>
                  </a:rPr>
                  <a:t>and </a:t>
                </a:r>
                <a:r>
                  <a:rPr lang="en-US" altLang="zh-CN" sz="2000" b="1" dirty="0">
                    <a:solidFill>
                      <a:srgbClr val="1F07CF"/>
                    </a:solidFill>
                    <a:latin typeface="Comic Sans MS" panose="030F0702030302020204" pitchFamily="66" charset="0"/>
                    <a:ea typeface="Cambria Math" panose="02040503050406030204" pitchFamily="18" charset="0"/>
                  </a:rPr>
                  <a:t>partially dependency</a:t>
                </a:r>
                <a:endParaRPr lang="en-US" altLang="zh-CN" sz="2000" b="1" dirty="0">
                  <a:solidFill>
                    <a:srgbClr val="1F07CF"/>
                  </a:solidFill>
                  <a:latin typeface="Comic Sans MS" panose="030F0702030302020204" pitchFamily="66" charset="0"/>
                  <a:ea typeface="Cambria Math" panose="02040503050406030204" pitchFamily="18" charset="0"/>
                </a:endParaRPr>
              </a:p>
              <a:p>
                <a:pPr lvl="1">
                  <a:lnSpc>
                    <a:spcPct val="150000"/>
                  </a:lnSpc>
                </a:pPr>
                <a14:m>
                  <m:oMath xmlns:m="http://schemas.openxmlformats.org/officeDocument/2006/math">
                    <m:r>
                      <a:rPr lang="zh-CN" altLang="en-US" sz="1800" b="1" i="1" smtClean="0">
                        <a:solidFill>
                          <a:srgbClr val="1F07CF"/>
                        </a:solidFill>
                        <a:latin typeface="Cambria Math" panose="02040503050406030204" pitchFamily="18" charset="0"/>
                        <a:ea typeface="Cambria Math" panose="02040503050406030204" pitchFamily="18" charset="0"/>
                      </a:rPr>
                      <m:t>𝜷</m:t>
                    </m:r>
                  </m:oMath>
                </a14:m>
                <a:r>
                  <a:rPr lang="en-US" altLang="zh-CN" sz="1800" dirty="0">
                    <a:latin typeface="Comic Sans MS" panose="030F0702030302020204" pitchFamily="66" charset="0"/>
                  </a:rPr>
                  <a:t> is </a:t>
                </a:r>
                <a:r>
                  <a:rPr lang="en-US" altLang="zh-CN" sz="1800" b="1" dirty="0">
                    <a:solidFill>
                      <a:srgbClr val="FF0000"/>
                    </a:solidFill>
                    <a:latin typeface="Comic Sans MS" panose="030F0702030302020204" pitchFamily="66" charset="0"/>
                  </a:rPr>
                  <a:t>fully dependent </a:t>
                </a:r>
                <a:r>
                  <a:rPr lang="en-US" altLang="zh-CN" sz="1800" dirty="0">
                    <a:latin typeface="Comic Sans MS" panose="030F0702030302020204" pitchFamily="66" charset="0"/>
                  </a:rPr>
                  <a:t>on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dirty="0">
                    <a:latin typeface="Comic Sans MS" panose="030F0702030302020204" pitchFamily="66" charset="0"/>
                  </a:rPr>
                  <a:t>, if there is no proper subset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smtClean="0">
                            <a:solidFill>
                              <a:srgbClr val="1F07CF"/>
                            </a:solidFill>
                            <a:latin typeface="Cambria Math" panose="02040503050406030204" pitchFamily="18" charset="0"/>
                          </a:rPr>
                          <m:t>𝜶</m:t>
                        </m:r>
                      </m:e>
                      <m:sup>
                        <m:r>
                          <a:rPr lang="en-US" altLang="zh-CN" sz="1800" b="1" i="1" smtClean="0">
                            <a:solidFill>
                              <a:srgbClr val="1F07CF"/>
                            </a:solidFill>
                            <a:latin typeface="Cambria Math" panose="02040503050406030204" pitchFamily="18" charset="0"/>
                          </a:rPr>
                          <m:t>′</m:t>
                        </m:r>
                      </m:sup>
                    </m:sSup>
                  </m:oMath>
                </a14:m>
                <a:r>
                  <a:rPr lang="en-US" altLang="zh-CN" sz="1800" dirty="0">
                    <a:latin typeface="Comic Sans MS" panose="030F0702030302020204" pitchFamily="66" charset="0"/>
                  </a:rPr>
                  <a:t> of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dirty="0">
                    <a:latin typeface="Comic Sans MS" panose="030F0702030302020204" pitchFamily="66" charset="0"/>
                  </a:rPr>
                  <a:t> such that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a:solidFill>
                              <a:srgbClr val="1F07CF"/>
                            </a:solidFill>
                            <a:latin typeface="Cambria Math" panose="02040503050406030204" pitchFamily="18" charset="0"/>
                          </a:rPr>
                          <m:t>𝜶</m:t>
                        </m:r>
                      </m:e>
                      <m:sup>
                        <m:r>
                          <a:rPr lang="en-US" altLang="zh-CN" sz="1800" b="1" i="1">
                            <a:solidFill>
                              <a:srgbClr val="1F07CF"/>
                            </a:solidFill>
                            <a:latin typeface="Cambria Math" panose="02040503050406030204" pitchFamily="18" charset="0"/>
                          </a:rPr>
                          <m:t>′</m:t>
                        </m:r>
                      </m:sup>
                    </m:sSup>
                    <m:r>
                      <a:rPr lang="en-US" altLang="zh-CN" sz="1800" b="1" i="1">
                        <a:solidFill>
                          <a:srgbClr val="1F07CF"/>
                        </a:solidFill>
                        <a:latin typeface="Cambria Math" panose="02040503050406030204" pitchFamily="18" charset="0"/>
                        <a:ea typeface="Cambria Math" panose="02040503050406030204" pitchFamily="18" charset="0"/>
                      </a:rPr>
                      <m:t>→</m:t>
                    </m:r>
                    <m:r>
                      <a:rPr lang="zh-CN" altLang="en-US" sz="1800" b="1" i="1">
                        <a:solidFill>
                          <a:srgbClr val="1F07CF"/>
                        </a:solidFill>
                        <a:latin typeface="Cambria Math" panose="02040503050406030204" pitchFamily="18" charset="0"/>
                      </a:rPr>
                      <m:t>𝜷</m:t>
                    </m:r>
                  </m:oMath>
                </a14:m>
                <a:r>
                  <a:rPr lang="en-US" altLang="zh-CN" sz="1800" dirty="0">
                    <a:latin typeface="Comic Sans MS" panose="030F0702030302020204" pitchFamily="66" charset="0"/>
                  </a:rPr>
                  <a:t>. Otherwise, </a:t>
                </a:r>
                <a14:m>
                  <m:oMath xmlns:m="http://schemas.openxmlformats.org/officeDocument/2006/math">
                    <m:r>
                      <a:rPr lang="en-US" altLang="zh-CN" sz="1800" b="0" i="0" smtClean="0">
                        <a:latin typeface="Cambria Math" panose="02040503050406030204" pitchFamily="18" charset="0"/>
                      </a:rPr>
                      <m:t> </m:t>
                    </m:r>
                    <m:r>
                      <a:rPr lang="zh-CN" altLang="en-US" sz="1800" b="1" i="1" smtClean="0">
                        <a:solidFill>
                          <a:srgbClr val="1F07CF"/>
                        </a:solidFill>
                        <a:latin typeface="Cambria Math" panose="02040503050406030204" pitchFamily="18" charset="0"/>
                      </a:rPr>
                      <m:t>𝜷</m:t>
                    </m:r>
                  </m:oMath>
                </a14:m>
                <a:r>
                  <a:rPr lang="en-US" altLang="zh-CN" sz="1800" dirty="0">
                    <a:latin typeface="Comic Sans MS" panose="030F0702030302020204" pitchFamily="66" charset="0"/>
                  </a:rPr>
                  <a:t> is </a:t>
                </a:r>
                <a:r>
                  <a:rPr lang="en-US" altLang="zh-CN" sz="1800" b="1" dirty="0">
                    <a:solidFill>
                      <a:srgbClr val="FF0000"/>
                    </a:solidFill>
                    <a:latin typeface="Comic Sans MS" panose="030F0702030302020204" pitchFamily="66" charset="0"/>
                  </a:rPr>
                  <a:t>partially dependent </a:t>
                </a:r>
                <a:r>
                  <a:rPr lang="en-US" altLang="zh-CN" sz="1800" dirty="0">
                    <a:latin typeface="Comic Sans MS" panose="030F0702030302020204" pitchFamily="66" charset="0"/>
                  </a:rPr>
                  <a:t>on </a:t>
                </a:r>
                <a14:m>
                  <m:oMath xmlns:m="http://schemas.openxmlformats.org/officeDocument/2006/math">
                    <m:r>
                      <a:rPr lang="el-GR" altLang="zh-CN" sz="1800" b="1" i="1" smtClean="0">
                        <a:solidFill>
                          <a:srgbClr val="1F07CF"/>
                        </a:solidFill>
                        <a:latin typeface="Cambria Math" panose="02040503050406030204" pitchFamily="18" charset="0"/>
                        <a:ea typeface="Cambria Math" panose="02040503050406030204" pitchFamily="18" charset="0"/>
                      </a:rPr>
                      <m:t>𝜶</m:t>
                    </m:r>
                  </m:oMath>
                </a14:m>
                <a:endParaRPr lang="en-US" altLang="zh-CN" sz="1600" b="1"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568952" cy="3805070"/>
              </a:xfrm>
              <a:blipFill rotWithShape="1">
                <a:blip r:embed="rId1"/>
                <a:stretch>
                  <a:fillRect l="-1" t="-4" r="4" b="-14678"/>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3805070"/>
          </a:xfrm>
        </p:spPr>
        <p:txBody>
          <a:bodyPr/>
          <a:lstStyle/>
          <a:p>
            <a:pPr>
              <a:spcBef>
                <a:spcPts val="400"/>
              </a:spcBef>
            </a:pPr>
            <a:r>
              <a:rPr lang="en-US" altLang="zh-CN" sz="2000" b="1" dirty="0">
                <a:latin typeface="Comic Sans MS" panose="030F0702030302020204" pitchFamily="66" charset="0"/>
              </a:rPr>
              <a:t>Features of Good Relational Designs</a:t>
            </a:r>
            <a:endParaRPr lang="en-US" altLang="zh-CN" sz="2000" b="1"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a:t>
            </a:r>
            <a:r>
              <a:rPr lang="en-US" altLang="zh-CN" sz="2000" b="1" dirty="0">
                <a:solidFill>
                  <a:srgbClr val="FF0000"/>
                </a:solidFill>
                <a:latin typeface="Comic Sans MS" panose="030F0702030302020204" pitchFamily="66" charset="0"/>
              </a:rPr>
              <a:t>Dependency/</a:t>
            </a:r>
            <a:r>
              <a:rPr lang="zh-CN" altLang="en-US" sz="2000" b="1" dirty="0">
                <a:solidFill>
                  <a:srgbClr val="FF0000"/>
                </a:solidFill>
                <a:latin typeface="Comic Sans MS" panose="030F0702030302020204" pitchFamily="66" charset="0"/>
              </a:rPr>
              <a:t>函数依赖</a:t>
            </a:r>
            <a:endParaRPr lang="en-US" altLang="zh-CN" sz="2000"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dependency</a:t>
            </a:r>
            <a:endParaRPr lang="en-US" altLang="zh-CN" dirty="0">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Closure </a:t>
            </a:r>
            <a:r>
              <a:rPr lang="en-US" altLang="zh-CN" b="1" dirty="0">
                <a:solidFill>
                  <a:srgbClr val="FF0000"/>
                </a:solidFill>
                <a:latin typeface="Comic Sans MS" panose="030F0702030302020204" pitchFamily="66" charset="0"/>
              </a:rPr>
              <a:t>of functional dependency</a:t>
            </a:r>
            <a:endParaRPr lang="en-US" altLang="zh-CN"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b="1" dirty="0">
                <a:latin typeface="Comic Sans MS" panose="030F0702030302020204" pitchFamily="66" charset="0"/>
              </a:rPr>
              <a:t>Normalization &amp; Normal Forms (</a:t>
            </a:r>
            <a:r>
              <a:rPr lang="zh-CN" altLang="en-US" sz="2000" b="1" dirty="0">
                <a:latin typeface="Comic Sans MS" panose="030F0702030302020204" pitchFamily="66" charset="0"/>
              </a:rPr>
              <a:t>范式</a:t>
            </a:r>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Multivalued Dependencies</a:t>
            </a:r>
            <a:r>
              <a:rPr lang="zh-CN" altLang="en-US"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Database Design Process</a:t>
            </a:r>
            <a:endParaRPr lang="en-US" altLang="zh-CN" sz="2000" b="1" dirty="0">
              <a:latin typeface="Comic Sans MS" panose="030F0702030302020204" pitchFamily="66"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Closure of a Set of Functional Dependencies</a:t>
            </a:r>
            <a:endParaRPr lang="zh-CN" altLang="en-US" sz="2800"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699542"/>
                <a:ext cx="8712968" cy="4104456"/>
              </a:xfrm>
            </p:spPr>
            <p:txBody>
              <a:bodyPr/>
              <a:lstStyle/>
              <a:p>
                <a:r>
                  <a:rPr lang="en-US" altLang="zh-CN" sz="2000" dirty="0">
                    <a:latin typeface="Comic Sans MS" panose="030F0702030302020204" pitchFamily="66" charset="0"/>
                  </a:rPr>
                  <a:t>Given a set </a:t>
                </a:r>
                <a14:m>
                  <m:oMath xmlns:m="http://schemas.openxmlformats.org/officeDocument/2006/math">
                    <m:r>
                      <a:rPr lang="en-US" altLang="zh-CN" sz="2000" b="1" i="1" dirty="0" smtClean="0">
                        <a:solidFill>
                          <a:srgbClr val="1F07CF"/>
                        </a:solidFill>
                        <a:latin typeface="Cambria Math" panose="02040503050406030204" pitchFamily="18" charset="0"/>
                      </a:rPr>
                      <m:t>𝑭</m:t>
                    </m:r>
                  </m:oMath>
                </a14:m>
                <a:r>
                  <a:rPr lang="en-US" altLang="zh-CN" sz="2000" dirty="0">
                    <a:latin typeface="Comic Sans MS" panose="030F0702030302020204" pitchFamily="66" charset="0"/>
                  </a:rPr>
                  <a:t> of FDs, there are some other FDs that are </a:t>
                </a:r>
                <a:r>
                  <a:rPr lang="en-US" altLang="zh-CN" sz="2000" b="1" dirty="0">
                    <a:solidFill>
                      <a:srgbClr val="FF0000"/>
                    </a:solidFill>
                    <a:latin typeface="Comic Sans MS" panose="030F0702030302020204" pitchFamily="66" charset="0"/>
                  </a:rPr>
                  <a:t>logically</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implied (</a:t>
                </a:r>
                <a:r>
                  <a:rPr lang="zh-CN" altLang="en-US" sz="2000" b="1" dirty="0">
                    <a:solidFill>
                      <a:srgbClr val="FF0000"/>
                    </a:solidFill>
                    <a:latin typeface="Comic Sans MS" panose="030F0702030302020204" pitchFamily="66" charset="0"/>
                  </a:rPr>
                  <a:t>逻辑蕴涵</a:t>
                </a:r>
                <a:r>
                  <a:rPr lang="en-US" altLang="zh-CN" sz="2000" b="1" dirty="0">
                    <a:solidFill>
                      <a:srgbClr val="FF0000"/>
                    </a:solidFill>
                    <a:latin typeface="Comic Sans MS" panose="030F0702030302020204" pitchFamily="66" charset="0"/>
                  </a:rPr>
                  <a:t>) by </a:t>
                </a:r>
                <a14:m>
                  <m:oMath xmlns:m="http://schemas.openxmlformats.org/officeDocument/2006/math">
                    <m:r>
                      <a:rPr lang="en-US" altLang="zh-CN" sz="2000" b="1" i="1" smtClean="0">
                        <a:solidFill>
                          <a:srgbClr val="FF0000"/>
                        </a:solidFill>
                        <a:latin typeface="Cambria Math" panose="02040503050406030204" pitchFamily="18" charset="0"/>
                      </a:rPr>
                      <m:t>𝑭</m:t>
                    </m:r>
                  </m:oMath>
                </a14:m>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E.g., 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𝑩</m:t>
                    </m:r>
                  </m:oMath>
                </a14:m>
                <a:r>
                  <a:rPr lang="en-US" altLang="zh-CN" sz="1800" dirty="0">
                    <a:latin typeface="Comic Sans MS" panose="030F0702030302020204" pitchFamily="66" charset="0"/>
                  </a:rPr>
                  <a:t> and </a:t>
                </a:r>
                <a14:m>
                  <m:oMath xmlns:m="http://schemas.openxmlformats.org/officeDocument/2006/math">
                    <m:r>
                      <a:rPr lang="en-US" altLang="zh-CN" sz="1800" b="1" i="1" smtClean="0">
                        <a:solidFill>
                          <a:srgbClr val="1F07CF"/>
                        </a:solidFill>
                        <a:latin typeface="Cambria Math" panose="02040503050406030204" pitchFamily="18" charset="0"/>
                      </a:rPr>
                      <m:t>𝑩</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𝑪</m:t>
                    </m:r>
                  </m:oMath>
                </a14:m>
                <a:r>
                  <a:rPr lang="en-US" altLang="zh-CN" sz="1800" dirty="0">
                    <a:latin typeface="Comic Sans MS" panose="030F0702030302020204" pitchFamily="66" charset="0"/>
                  </a:rPr>
                  <a:t>, then we can infer that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𝑪</m:t>
                    </m:r>
                  </m:oMath>
                </a14:m>
                <a:endParaRPr lang="en-US" altLang="zh-CN" sz="1800" b="1" dirty="0">
                  <a:latin typeface="Comic Sans MS" panose="030F0702030302020204" pitchFamily="66" charset="0"/>
                </a:endParaRPr>
              </a:p>
              <a:p>
                <a:pPr lvl="1"/>
                <a:r>
                  <a:rPr lang="en-US" altLang="zh-CN" sz="1800" dirty="0">
                    <a:latin typeface="Comic Sans MS" panose="030F0702030302020204" pitchFamily="66" charset="0"/>
                  </a:rPr>
                  <a:t>The set of all FDs logically implied by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dirty="0">
                    <a:latin typeface="Comic Sans MS" panose="030F0702030302020204" pitchFamily="66" charset="0"/>
                  </a:rPr>
                  <a:t> is the </a:t>
                </a:r>
                <a:r>
                  <a:rPr lang="en-US" altLang="zh-CN" sz="1800" b="1" dirty="0">
                    <a:solidFill>
                      <a:srgbClr val="FF0000"/>
                    </a:solidFill>
                    <a:latin typeface="Comic Sans MS" panose="030F0702030302020204" pitchFamily="66" charset="0"/>
                  </a:rPr>
                  <a:t>closure(</a:t>
                </a:r>
                <a:r>
                  <a:rPr lang="zh-CN" altLang="en-US" sz="1800" b="1" dirty="0">
                    <a:solidFill>
                      <a:srgbClr val="FF0000"/>
                    </a:solidFill>
                    <a:latin typeface="Comic Sans MS" panose="030F0702030302020204" pitchFamily="66" charset="0"/>
                  </a:rPr>
                  <a:t>闭包</a:t>
                </a:r>
                <a:r>
                  <a:rPr lang="en-US" altLang="zh-CN" sz="1800" b="1" dirty="0">
                    <a:solidFill>
                      <a:srgbClr val="FF0000"/>
                    </a:solidFill>
                    <a:latin typeface="Comic Sans MS" panose="030F0702030302020204" pitchFamily="66" charset="0"/>
                  </a:rPr>
                  <a:t>) of </a:t>
                </a:r>
                <a14:m>
                  <m:oMath xmlns:m="http://schemas.openxmlformats.org/officeDocument/2006/math">
                    <m:r>
                      <a:rPr lang="en-US" altLang="zh-CN" sz="1800" b="1" i="1" smtClean="0">
                        <a:solidFill>
                          <a:srgbClr val="FF0000"/>
                        </a:solidFill>
                        <a:latin typeface="Cambria Math" panose="02040503050406030204" pitchFamily="18" charset="0"/>
                      </a:rPr>
                      <m:t>𝑭</m:t>
                    </m:r>
                  </m:oMath>
                </a14:m>
                <a:endParaRPr lang="en-US" altLang="zh-CN" sz="1800" b="1" dirty="0">
                  <a:latin typeface="Comic Sans MS" panose="030F0702030302020204" pitchFamily="66" charset="0"/>
                </a:endParaRPr>
              </a:p>
              <a:p>
                <a:pPr lvl="1"/>
                <a:r>
                  <a:rPr lang="en-US" altLang="zh-CN" sz="1800" dirty="0">
                    <a:latin typeface="Comic Sans MS" panose="030F0702030302020204" pitchFamily="66" charset="0"/>
                  </a:rPr>
                  <a:t>We denote the closure of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dirty="0">
                    <a:latin typeface="Comic Sans MS" panose="030F0702030302020204" pitchFamily="66" charset="0"/>
                  </a:rPr>
                  <a:t> by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oMath>
                </a14:m>
                <a:endParaRPr lang="en-US" altLang="zh-CN" sz="1600" b="1" dirty="0">
                  <a:latin typeface="Comic Sans MS" panose="030F0702030302020204" pitchFamily="66" charset="0"/>
                </a:endParaRPr>
              </a:p>
              <a:p>
                <a:r>
                  <a:rPr lang="en-US" altLang="zh-CN" sz="2000" dirty="0">
                    <a:latin typeface="Comic Sans MS" panose="030F0702030302020204" pitchFamily="66" charset="0"/>
                  </a:rPr>
                  <a:t>Can find all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a:solidFill>
                              <a:srgbClr val="FF0000"/>
                            </a:solidFill>
                            <a:latin typeface="Cambria Math" panose="02040503050406030204" pitchFamily="18" charset="0"/>
                          </a:rPr>
                          <m:t>𝑭</m:t>
                        </m:r>
                      </m:e>
                      <m:sup>
                        <m:r>
                          <a:rPr lang="en-US" altLang="zh-CN" sz="2000" b="1" i="1">
                            <a:solidFill>
                              <a:srgbClr val="FF0000"/>
                            </a:solidFill>
                            <a:latin typeface="Cambria Math" panose="02040503050406030204" pitchFamily="18" charset="0"/>
                          </a:rPr>
                          <m:t>+</m:t>
                        </m:r>
                      </m:sup>
                    </m:sSup>
                  </m:oMath>
                </a14:m>
                <a:r>
                  <a:rPr lang="en-US" altLang="zh-CN" sz="2000" dirty="0">
                    <a:latin typeface="Comic Sans MS" panose="030F0702030302020204" pitchFamily="66" charset="0"/>
                  </a:rPr>
                  <a:t> by applying </a:t>
                </a:r>
                <a:r>
                  <a:rPr lang="en-US" altLang="zh-CN" sz="2000" b="1" dirty="0">
                    <a:solidFill>
                      <a:srgbClr val="FF0000"/>
                    </a:solidFill>
                    <a:latin typeface="Comic Sans MS" panose="030F0702030302020204" pitchFamily="66" charset="0"/>
                  </a:rPr>
                  <a:t>Armstrong’s Axiom</a:t>
                </a:r>
                <a:r>
                  <a:rPr lang="zh-CN" altLang="en-US" sz="2000" b="1" dirty="0">
                    <a:solidFill>
                      <a:srgbClr val="FF0000"/>
                    </a:solidFill>
                    <a:latin typeface="Comic Sans MS" panose="030F0702030302020204" pitchFamily="66" charset="0"/>
                  </a:rPr>
                  <a:t>（公理）</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If </a:t>
                </a:r>
                <a14:m>
                  <m:oMath xmlns:m="http://schemas.openxmlformats.org/officeDocument/2006/math">
                    <m:r>
                      <a:rPr lang="zh-CN" altLang="en-US" sz="1800" b="1" i="1" smtClean="0">
                        <a:solidFill>
                          <a:srgbClr val="1B06BA"/>
                        </a:solidFill>
                        <a:latin typeface="Cambria Math" panose="02040503050406030204" pitchFamily="18" charset="0"/>
                      </a:rPr>
                      <m:t>𝜷</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𝜶</m:t>
                    </m:r>
                  </m:oMath>
                </a14:m>
                <a:r>
                  <a:rPr lang="en-US" altLang="zh-CN" sz="1800" b="1" dirty="0">
                    <a:solidFill>
                      <a:srgbClr val="1B06BA"/>
                    </a:solidFill>
                    <a:latin typeface="Comic Sans MS" panose="030F0702030302020204" pitchFamily="66" charset="0"/>
                  </a:rPr>
                  <a:t>, then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a:t>
                </a:r>
                <a:r>
                  <a:rPr lang="en-US" altLang="zh-CN" sz="1800" b="1" dirty="0">
                    <a:solidFill>
                      <a:srgbClr val="FF0000"/>
                    </a:solidFill>
                    <a:latin typeface="Comic Sans MS" panose="030F0702030302020204" pitchFamily="66" charset="0"/>
                  </a:rPr>
                  <a:t>reflexivity:</a:t>
                </a:r>
                <a:r>
                  <a:rPr lang="zh-CN" altLang="en-US" sz="1800" b="1" dirty="0">
                    <a:solidFill>
                      <a:srgbClr val="FF0000"/>
                    </a:solidFill>
                    <a:latin typeface="Comic Sans MS" panose="030F0702030302020204" pitchFamily="66" charset="0"/>
                  </a:rPr>
                  <a:t>自反律</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then </a:t>
                </a:r>
                <a14:m>
                  <m:oMath xmlns:m="http://schemas.openxmlformats.org/officeDocument/2006/math">
                    <m:r>
                      <a:rPr lang="el-GR" altLang="zh-CN" sz="1800" b="1" i="1" smtClean="0">
                        <a:solidFill>
                          <a:srgbClr val="1B06BA"/>
                        </a:solidFill>
                        <a:latin typeface="Cambria Math" panose="02040503050406030204" pitchFamily="18" charset="0"/>
                        <a:ea typeface="Cambria Math" panose="02040503050406030204" pitchFamily="18" charset="0"/>
                      </a:rPr>
                      <m:t>𝜸</m:t>
                    </m:r>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a:t>
                </a:r>
                <a:r>
                  <a:rPr lang="en-US" altLang="zh-CN" sz="1800" b="1" dirty="0">
                    <a:solidFill>
                      <a:srgbClr val="FF0000"/>
                    </a:solidFill>
                    <a:latin typeface="Comic Sans MS" panose="030F0702030302020204" pitchFamily="66" charset="0"/>
                  </a:rPr>
                  <a:t>augmentation:</a:t>
                </a:r>
                <a:r>
                  <a:rPr lang="zh-CN" altLang="en-US" sz="1800" b="1" dirty="0">
                    <a:solidFill>
                      <a:srgbClr val="FF0000"/>
                    </a:solidFill>
                    <a:latin typeface="Comic Sans MS" panose="030F0702030302020204" pitchFamily="66" charset="0"/>
                  </a:rPr>
                  <a:t>增广律</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r>
                  <a:rPr lang="en-US" altLang="zh-CN" sz="1800" b="1" dirty="0">
                    <a:solidFill>
                      <a:srgbClr val="1B06BA"/>
                    </a:solidFill>
                    <a:latin typeface="Comic Sans MS" panose="030F0702030302020204"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and </a:t>
                </a:r>
                <a14:m>
                  <m:oMath xmlns:m="http://schemas.openxmlformats.org/officeDocument/2006/math">
                    <m:r>
                      <a:rPr lang="zh-CN" altLang="en-US" sz="1800" b="1" i="1">
                        <a:solidFill>
                          <a:srgbClr val="1B06BA"/>
                        </a:solidFill>
                        <a:latin typeface="Cambria Math" panose="02040503050406030204" pitchFamily="18" charset="0"/>
                      </a:rPr>
                      <m:t>𝜷</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anose="030F0702030302020204" pitchFamily="66" charset="0"/>
                  </a:rPr>
                  <a:t>, then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𝜸</m:t>
                    </m:r>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a:t>
                </a:r>
                <a:r>
                  <a:rPr lang="en-US" altLang="zh-CN" sz="1800" b="1" dirty="0">
                    <a:solidFill>
                      <a:srgbClr val="FF0000"/>
                    </a:solidFill>
                    <a:latin typeface="Comic Sans MS" panose="030F0702030302020204" pitchFamily="66" charset="0"/>
                  </a:rPr>
                  <a:t>transitivity:</a:t>
                </a:r>
                <a:r>
                  <a:rPr lang="zh-CN" altLang="en-US" sz="1800" b="1" dirty="0">
                    <a:solidFill>
                      <a:srgbClr val="FF0000"/>
                    </a:solidFill>
                    <a:latin typeface="Comic Sans MS" panose="030F0702030302020204" pitchFamily="66" charset="0"/>
                  </a:rPr>
                  <a:t>传递律</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r>
                  <a:rPr lang="en-US" altLang="zh-CN" sz="2000" dirty="0">
                    <a:latin typeface="Comic Sans MS" panose="030F0702030302020204" pitchFamily="66" charset="0"/>
                  </a:rPr>
                  <a:t>These rules are (</a:t>
                </a:r>
                <a:r>
                  <a:rPr lang="zh-CN" altLang="en-US" sz="2000" dirty="0">
                    <a:latin typeface="Comic Sans MS" panose="030F0702030302020204" pitchFamily="66" charset="0"/>
                  </a:rPr>
                  <a:t>正确且完备</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r>
                  <a:rPr lang="en-US" altLang="zh-CN" sz="1800" b="1">
                    <a:solidFill>
                      <a:srgbClr val="FF0000"/>
                    </a:solidFill>
                    <a:latin typeface="Comic Sans MS" panose="030F0702030302020204" pitchFamily="66" charset="0"/>
                    <a:ea typeface="宋体" panose="02010600030101010101" pitchFamily="2" charset="-122"/>
                    <a:sym typeface="Greek Symbols" pitchFamily="18" charset="2"/>
                  </a:rPr>
                  <a:t>sound</a:t>
                </a:r>
                <a:r>
                  <a:rPr lang="en-US" altLang="zh-CN" sz="1800" b="1">
                    <a:latin typeface="Comic Sans MS" panose="030F0702030302020204" pitchFamily="66" charset="0"/>
                    <a:ea typeface="宋体" panose="02010600030101010101" pitchFamily="2" charset="-122"/>
                    <a:sym typeface="Greek Symbols" pitchFamily="18" charset="2"/>
                  </a:rPr>
                  <a:t> (generate only FDs that actually hold) and </a:t>
                </a:r>
                <a:endParaRPr lang="en-US" altLang="zh-CN" sz="1800" b="1">
                  <a:latin typeface="Comic Sans MS" panose="030F0702030302020204" pitchFamily="66" charset="0"/>
                  <a:ea typeface="宋体" panose="02010600030101010101" pitchFamily="2" charset="-122"/>
                  <a:sym typeface="Greek Symbols" pitchFamily="18" charset="2"/>
                </a:endParaRPr>
              </a:p>
              <a:p>
                <a:pPr lvl="1"/>
                <a:r>
                  <a:rPr lang="en-US" altLang="zh-CN" sz="1800" b="1">
                    <a:solidFill>
                      <a:srgbClr val="FF0000"/>
                    </a:solidFill>
                    <a:latin typeface="Comic Sans MS" panose="030F0702030302020204" pitchFamily="66" charset="0"/>
                    <a:ea typeface="宋体" panose="02010600030101010101" pitchFamily="2" charset="-122"/>
                    <a:sym typeface="Greek Symbols" pitchFamily="18" charset="2"/>
                  </a:rPr>
                  <a:t>complete</a:t>
                </a:r>
                <a:r>
                  <a:rPr lang="en-US" altLang="zh-CN" sz="1800" b="1">
                    <a:latin typeface="Comic Sans MS" panose="030F0702030302020204" pitchFamily="66" charset="0"/>
                    <a:ea typeface="宋体" panose="02010600030101010101" pitchFamily="2" charset="-122"/>
                    <a:sym typeface="Greek Symbols" pitchFamily="18" charset="2"/>
                  </a:rPr>
                  <a:t> (generate all FDs that hold).</a:t>
                </a:r>
                <a:endParaRPr lang="zh-CN" altLang="en-US"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699542"/>
                <a:ext cx="8712968" cy="4104456"/>
              </a:xfrm>
              <a:blipFill rotWithShape="1">
                <a:blip r:embed="rId1"/>
                <a:stretch>
                  <a:fillRect l="-5" t="-10" r="7" b="5"/>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barn(inVertical)">
                                      <p:cBhvr>
                                        <p:cTn id="36" dur="500"/>
                                        <p:tgtEl>
                                          <p:spTgt spid="3">
                                            <p:txEl>
                                              <p:pRg st="10" end="10"/>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arn(inVertic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Closure of Functional Dependencies (Cont.)</a:t>
            </a:r>
            <a:endParaRPr lang="zh-CN" altLang="en-US" sz="2800"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627534"/>
                <a:ext cx="8784976" cy="3805070"/>
              </a:xfrm>
            </p:spPr>
            <p:txBody>
              <a:bodyPr/>
              <a:lstStyle/>
              <a:p>
                <a:pPr>
                  <a:lnSpc>
                    <a:spcPct val="150000"/>
                  </a:lnSpc>
                </a:pPr>
                <a:r>
                  <a:rPr lang="en-US" altLang="zh-CN" sz="2000" dirty="0">
                    <a:latin typeface="Comic Sans MS" panose="030F0702030302020204" pitchFamily="66" charset="0"/>
                  </a:rPr>
                  <a:t>We can further simplify manual computation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r>
                  <a:rPr lang="en-US" altLang="zh-CN" sz="2000" dirty="0">
                    <a:latin typeface="Comic Sans MS" panose="030F0702030302020204" pitchFamily="66" charset="0"/>
                  </a:rPr>
                  <a:t> by using the following additional rules.</a:t>
                </a:r>
                <a:endParaRPr lang="en-US" altLang="zh-CN" sz="2000" dirty="0">
                  <a:latin typeface="Comic Sans MS" panose="030F0702030302020204" pitchFamily="66" charset="0"/>
                </a:endParaRPr>
              </a:p>
              <a:p>
                <a:pPr lvl="1">
                  <a:lnSpc>
                    <a:spcPct val="150000"/>
                  </a:lnSpc>
                </a:pPr>
                <a:r>
                  <a:rPr lang="en-US" altLang="zh-CN" sz="1800" dirty="0">
                    <a:solidFill>
                      <a:srgbClr val="1B06BA"/>
                    </a:solidFill>
                    <a:latin typeface="Comic Sans MS" panose="030F0702030302020204" pitchFamily="66" charset="0"/>
                  </a:rPr>
                  <a:t>If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and </a:t>
                </a:r>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then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𝜷𝜸</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a:t>
                </a:r>
                <a:r>
                  <a:rPr lang="en-US" altLang="zh-CN" sz="1800" dirty="0">
                    <a:latin typeface="Comic Sans MS" panose="030F0702030302020204" pitchFamily="66" charset="0"/>
                  </a:rPr>
                  <a:t>(</a:t>
                </a:r>
                <a:r>
                  <a:rPr lang="en-US" altLang="zh-CN" sz="1800" b="1" dirty="0">
                    <a:solidFill>
                      <a:srgbClr val="FF0000"/>
                    </a:solidFill>
                    <a:latin typeface="Comic Sans MS" panose="030F0702030302020204" pitchFamily="66" charset="0"/>
                  </a:rPr>
                  <a:t>union</a:t>
                </a:r>
                <a:r>
                  <a:rPr lang="zh-CN" altLang="en-US" sz="1800" b="1" dirty="0">
                    <a:solidFill>
                      <a:srgbClr val="FF0000"/>
                    </a:solidFill>
                    <a:latin typeface="Comic Sans MS" panose="030F0702030302020204" pitchFamily="66" charset="0"/>
                  </a:rPr>
                  <a:t>：合并规则</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lnSpc>
                    <a:spcPct val="150000"/>
                  </a:lnSpc>
                </a:pPr>
                <a:r>
                  <a:rPr lang="en-US" altLang="zh-CN" sz="1800" dirty="0">
                    <a:solidFill>
                      <a:srgbClr val="1B06BA"/>
                    </a:solidFill>
                    <a:latin typeface="Comic Sans MS" panose="030F0702030302020204"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𝜷𝜸</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then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and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𝜸</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a:t>
                </a:r>
                <a:r>
                  <a:rPr lang="en-US" altLang="zh-CN" sz="1800" dirty="0">
                    <a:latin typeface="Comic Sans MS" panose="030F0702030302020204" pitchFamily="66" charset="0"/>
                  </a:rPr>
                  <a:t>(</a:t>
                </a:r>
                <a:r>
                  <a:rPr lang="en-US" altLang="zh-CN" sz="1800" b="1" dirty="0">
                    <a:solidFill>
                      <a:srgbClr val="FF0000"/>
                    </a:solidFill>
                    <a:latin typeface="Comic Sans MS" panose="030F0702030302020204" pitchFamily="66" charset="0"/>
                  </a:rPr>
                  <a:t>decomposition</a:t>
                </a:r>
                <a:r>
                  <a:rPr lang="zh-CN" altLang="en-US" sz="1800" b="1" dirty="0">
                    <a:solidFill>
                      <a:srgbClr val="FF0000"/>
                    </a:solidFill>
                    <a:latin typeface="Comic Sans MS" panose="030F0702030302020204" pitchFamily="66" charset="0"/>
                  </a:rPr>
                  <a:t>：分解规则</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lnSpc>
                    <a:spcPct val="150000"/>
                  </a:lnSpc>
                </a:pPr>
                <a:r>
                  <a:rPr lang="en-US" altLang="zh-CN" sz="1800" dirty="0">
                    <a:solidFill>
                      <a:srgbClr val="1B06BA"/>
                    </a:solidFill>
                    <a:latin typeface="Comic Sans MS" panose="030F0702030302020204" pitchFamily="66" charset="0"/>
                  </a:rPr>
                  <a:t>If </a:t>
                </a:r>
                <a14:m>
                  <m:oMath xmlns:m="http://schemas.openxmlformats.org/officeDocument/2006/math">
                    <m:r>
                      <a:rPr lang="zh-CN" altLang="en-US" sz="1800" b="1" i="1">
                        <a:solidFill>
                          <a:srgbClr val="1B06BA"/>
                        </a:solidFill>
                        <a:latin typeface="Cambria Math" panose="02040503050406030204" pitchFamily="18" charset="0"/>
                      </a:rPr>
                      <m:t>𝜶</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and </a:t>
                </a:r>
                <a14:m>
                  <m:oMath xmlns:m="http://schemas.openxmlformats.org/officeDocument/2006/math">
                    <m:r>
                      <a:rPr lang="zh-CN" altLang="en-US" sz="1800" b="1" i="1" smtClean="0">
                        <a:solidFill>
                          <a:srgbClr val="1B06BA"/>
                        </a:solidFill>
                        <a:latin typeface="Cambria Math" panose="02040503050406030204" pitchFamily="18" charset="0"/>
                      </a:rPr>
                      <m:t>𝜸𝜷</m:t>
                    </m:r>
                    <m:r>
                      <a:rPr lang="zh-CN" altLang="en-US" sz="1800" b="1" i="1">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𝜹</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 then </a:t>
                </a:r>
                <a14:m>
                  <m:oMath xmlns:m="http://schemas.openxmlformats.org/officeDocument/2006/math">
                    <m:r>
                      <a:rPr lang="zh-CN" altLang="en-US" sz="1800" b="1" i="1" smtClean="0">
                        <a:solidFill>
                          <a:srgbClr val="1B06BA"/>
                        </a:solidFill>
                        <a:latin typeface="Cambria Math" panose="02040503050406030204" pitchFamily="18" charset="0"/>
                      </a:rPr>
                      <m:t>𝜶𝜸</m:t>
                    </m:r>
                    <m:r>
                      <a:rPr lang="zh-CN" altLang="en-US" sz="1800" b="1" i="1">
                        <a:solidFill>
                          <a:srgbClr val="1B06BA"/>
                        </a:solidFill>
                        <a:latin typeface="Cambria Math" panose="02040503050406030204" pitchFamily="18" charset="0"/>
                      </a:rPr>
                      <m:t>→</m:t>
                    </m:r>
                    <m:r>
                      <a:rPr lang="zh-CN" altLang="en-US" sz="1800" b="1" i="1">
                        <a:solidFill>
                          <a:srgbClr val="1B06BA"/>
                        </a:solidFill>
                        <a:latin typeface="Cambria Math" panose="02040503050406030204" pitchFamily="18" charset="0"/>
                      </a:rPr>
                      <m:t>𝜹</m:t>
                    </m:r>
                  </m:oMath>
                </a14:m>
                <a:r>
                  <a:rPr lang="en-US" altLang="zh-CN" sz="1800" b="1" dirty="0">
                    <a:solidFill>
                      <a:srgbClr val="1B06BA"/>
                    </a:solidFill>
                    <a:latin typeface="Comic Sans MS" panose="030F0702030302020204" pitchFamily="66" charset="0"/>
                  </a:rPr>
                  <a:t> </a:t>
                </a:r>
                <a:r>
                  <a:rPr lang="en-US" altLang="zh-CN" sz="1800" dirty="0">
                    <a:solidFill>
                      <a:srgbClr val="1B06BA"/>
                    </a:solidFill>
                    <a:latin typeface="Comic Sans MS" panose="030F0702030302020204" pitchFamily="66" charset="0"/>
                  </a:rPr>
                  <a:t>holds</a:t>
                </a:r>
                <a:r>
                  <a:rPr lang="en-US" altLang="zh-CN" sz="1800" dirty="0">
                    <a:latin typeface="Comic Sans MS" panose="030F0702030302020204" pitchFamily="66" charset="0"/>
                  </a:rPr>
                  <a:t> (</a:t>
                </a:r>
                <a:r>
                  <a:rPr lang="en-US" altLang="zh-CN" sz="1800" b="1" dirty="0" err="1">
                    <a:solidFill>
                      <a:srgbClr val="FF0000"/>
                    </a:solidFill>
                    <a:latin typeface="Comic Sans MS" panose="030F0702030302020204" pitchFamily="66" charset="0"/>
                  </a:rPr>
                  <a:t>pseudotransitivity</a:t>
                </a:r>
                <a:r>
                  <a:rPr lang="zh-CN" altLang="en-US" sz="1800" b="1" dirty="0">
                    <a:solidFill>
                      <a:srgbClr val="FF0000"/>
                    </a:solidFill>
                    <a:latin typeface="Comic Sans MS" panose="030F0702030302020204" pitchFamily="66" charset="0"/>
                  </a:rPr>
                  <a:t>：伪传递</a:t>
                </a:r>
                <a:r>
                  <a:rPr lang="zh-CN" altLang="en-US" sz="1800" b="1">
                    <a:solidFill>
                      <a:srgbClr val="FF0000"/>
                    </a:solidFill>
                    <a:latin typeface="Comic Sans MS" panose="030F0702030302020204" pitchFamily="66" charset="0"/>
                  </a:rPr>
                  <a:t>规则</a:t>
                </a:r>
                <a:r>
                  <a:rPr lang="en-US" altLang="zh-CN" sz="1800">
                    <a:latin typeface="Comic Sans MS" panose="030F0702030302020204" pitchFamily="66" charset="0"/>
                  </a:rPr>
                  <a:t>)</a:t>
                </a:r>
                <a:endParaRPr lang="en-US" altLang="zh-CN" sz="2000" dirty="0">
                  <a:latin typeface="Comic Sans MS" panose="030F0702030302020204" pitchFamily="66" charset="0"/>
                </a:endParaRPr>
              </a:p>
              <a:p>
                <a:pPr marL="457200" lvl="1" indent="0">
                  <a:lnSpc>
                    <a:spcPct val="150000"/>
                  </a:lnSpc>
                  <a:buNone/>
                </a:pPr>
                <a:r>
                  <a:rPr lang="en-US" altLang="zh-CN" sz="1800" b="1" dirty="0">
                    <a:latin typeface="Comic Sans MS" panose="030F0702030302020204" pitchFamily="66" charset="0"/>
                  </a:rPr>
                  <a:t>The above rules can be </a:t>
                </a:r>
                <a:r>
                  <a:rPr lang="en-US" altLang="zh-CN" sz="1800" b="1" dirty="0">
                    <a:solidFill>
                      <a:srgbClr val="1F07CF"/>
                    </a:solidFill>
                    <a:latin typeface="Comic Sans MS" panose="030F0702030302020204" pitchFamily="66" charset="0"/>
                  </a:rPr>
                  <a:t>inferred from Armstrong’s axioms</a:t>
                </a:r>
                <a:r>
                  <a:rPr lang="en-US" altLang="zh-CN" sz="1800" b="1" dirty="0">
                    <a:latin typeface="Comic Sans MS" panose="030F0702030302020204" pitchFamily="66" charset="0"/>
                  </a:rPr>
                  <a:t>.</a:t>
                </a:r>
                <a:endParaRPr lang="en-US" altLang="zh-CN" sz="1800" b="1"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627534"/>
                <a:ext cx="8784976" cy="3805070"/>
              </a:xfrm>
              <a:blipFill rotWithShape="1">
                <a:blip r:embed="rId1"/>
                <a:stretch>
                  <a:fillRect l="-5" t="-4" r="2" b="-9554"/>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10896"/>
                <a:ext cx="8568952" cy="4165110"/>
              </a:xfrm>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smtClean="0">
                        <a:solidFill>
                          <a:srgbClr val="1F07CF"/>
                        </a:solidFill>
                        <a:latin typeface="Cambria Math" panose="02040503050406030204" pitchFamily="18" charset="0"/>
                      </a:rPr>
                      <m:t>=</m:t>
                    </m:r>
                    <m:d>
                      <m:dPr>
                        <m:ctrlPr>
                          <a:rPr lang="en-US" altLang="zh-CN" sz="2000" b="1" i="1" smtClean="0">
                            <a:solidFill>
                              <a:srgbClr val="1F07CF"/>
                            </a:solidFill>
                            <a:latin typeface="Cambria Math" panose="02040503050406030204" pitchFamily="18" charset="0"/>
                          </a:rPr>
                        </m:ctrlPr>
                      </m:dPr>
                      <m:e>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𝑮</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𝑰</m:t>
                        </m:r>
                      </m:e>
                    </m:d>
                    <m:r>
                      <a:rPr lang="en-US" altLang="zh-CN" sz="2000" b="1" i="1" smtClean="0">
                        <a:solidFill>
                          <a:srgbClr val="1F07CF"/>
                        </a:solidFill>
                        <a:latin typeface="Cambria Math" panose="02040503050406030204"/>
                      </a:rPr>
                      <m:t>     </m:t>
                    </m:r>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𝑰</m:t>
                    </m:r>
                    <m:r>
                      <a:rPr lang="en-US" altLang="zh-CN" sz="2000" b="1" i="1" smtClean="0">
                        <a:solidFill>
                          <a:srgbClr val="1F07CF"/>
                        </a:solidFill>
                        <a:latin typeface="Cambria Math" panose="02040503050406030204" pitchFamily="18" charset="0"/>
                      </a:rPr>
                      <m:t>, </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oMath>
                </a14:m>
                <a:r>
                  <a:rPr lang="en-US" altLang="zh-CN" sz="2000" b="1" dirty="0">
                    <a:solidFill>
                      <a:srgbClr val="1F07CF"/>
                    </a:solidFill>
                    <a:latin typeface="Comic Sans MS" panose="030F0702030302020204" pitchFamily="66" charset="0"/>
                  </a:rPr>
                  <a:t>}</a:t>
                </a:r>
                <a:endParaRPr lang="en-US" altLang="zh-CN" sz="2000" b="1" dirty="0">
                  <a:latin typeface="Comic Sans MS" panose="030F0702030302020204" pitchFamily="66" charset="0"/>
                </a:endParaRPr>
              </a:p>
              <a:p>
                <a:r>
                  <a:rPr lang="en-US" altLang="zh-CN" sz="2000" dirty="0">
                    <a:latin typeface="Comic Sans MS" panose="030F0702030302020204" pitchFamily="66" charset="0"/>
                  </a:rPr>
                  <a:t>Some members of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endParaRPr lang="en-US" altLang="zh-CN" sz="2000" b="1" dirty="0">
                  <a:latin typeface="Comic Sans MS" panose="030F0702030302020204"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m:t>
                    </m:r>
                  </m:oMath>
                </a14:m>
                <a:endParaRPr lang="en-US" altLang="zh-CN" sz="1800" b="1" dirty="0">
                  <a:latin typeface="Comic Sans MS" panose="030F0702030302020204" pitchFamily="66" charset="0"/>
                </a:endParaRPr>
              </a:p>
              <a:p>
                <a:pPr lvl="2"/>
                <a:r>
                  <a:rPr lang="en-US" altLang="zh-CN" dirty="0">
                    <a:latin typeface="Comic Sans MS" panose="030F0702030302020204" pitchFamily="66" charset="0"/>
                  </a:rPr>
                  <a:t>by </a:t>
                </a:r>
                <a:r>
                  <a:rPr lang="en-US" altLang="zh-CN" b="1" dirty="0">
                    <a:solidFill>
                      <a:srgbClr val="FF0000"/>
                    </a:solidFill>
                    <a:latin typeface="Comic Sans MS" panose="030F0702030302020204" pitchFamily="66" charset="0"/>
                  </a:rPr>
                  <a:t>transitivity</a:t>
                </a:r>
                <a:r>
                  <a:rPr lang="en-US" altLang="zh-CN" dirty="0">
                    <a:latin typeface="Comic Sans MS" panose="030F0702030302020204" pitchFamily="66" charset="0"/>
                  </a:rPr>
                  <a:t> from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𝑩</m:t>
                    </m:r>
                    <m:r>
                      <a:rPr lang="en-US" altLang="zh-CN" i="1">
                        <a:latin typeface="Cambria Math" panose="02040503050406030204" pitchFamily="18" charset="0"/>
                      </a:rPr>
                      <m:t> </m:t>
                    </m:r>
                  </m:oMath>
                </a14:m>
                <a:r>
                  <a:rPr lang="en-US" altLang="zh-CN" dirty="0">
                    <a:latin typeface="Comic Sans MS" panose="030F0702030302020204" pitchFamily="66" charset="0"/>
                  </a:rPr>
                  <a:t>and </a:t>
                </a:r>
                <a14:m>
                  <m:oMath xmlns:m="http://schemas.openxmlformats.org/officeDocument/2006/math">
                    <m:r>
                      <a:rPr lang="en-US" altLang="zh-CN" b="1" i="1" smtClean="0">
                        <a:solidFill>
                          <a:srgbClr val="1F07CF"/>
                        </a:solidFill>
                        <a:latin typeface="Cambria Math" panose="02040503050406030204" pitchFamily="18" charset="0"/>
                      </a:rPr>
                      <m:t>𝑩</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𝑯</m:t>
                    </m:r>
                    <m:r>
                      <a:rPr lang="en-US" altLang="zh-CN" i="1">
                        <a:latin typeface="Cambria Math" panose="02040503050406030204" pitchFamily="18" charset="0"/>
                      </a:rPr>
                      <m:t> </m:t>
                    </m:r>
                  </m:oMath>
                </a14:m>
                <a:endParaRPr lang="en-US" altLang="zh-CN" dirty="0">
                  <a:latin typeface="Comic Sans MS" panose="030F0702030302020204"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𝑨𝑮</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𝑰</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r>
                  <a:rPr lang="en-US" altLang="zh-CN" dirty="0">
                    <a:latin typeface="Comic Sans MS" panose="030F0702030302020204" pitchFamily="66" charset="0"/>
                  </a:rPr>
                  <a:t>by </a:t>
                </a:r>
                <a:r>
                  <a:rPr lang="en-US" altLang="zh-CN" b="1" dirty="0">
                    <a:solidFill>
                      <a:srgbClr val="FF0000"/>
                    </a:solidFill>
                    <a:latin typeface="Comic Sans MS" panose="030F0702030302020204" pitchFamily="66" charset="0"/>
                  </a:rPr>
                  <a:t>augmenting</a:t>
                </a:r>
                <a:r>
                  <a:rPr lang="en-US" altLang="zh-CN" dirty="0">
                    <a:latin typeface="Comic Sans MS" panose="030F0702030302020204"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𝑪</m:t>
                    </m:r>
                  </m:oMath>
                </a14:m>
                <a:r>
                  <a:rPr lang="en-US" altLang="zh-CN" dirty="0">
                    <a:latin typeface="Comic Sans MS" panose="030F0702030302020204" pitchFamily="66" charset="0"/>
                  </a:rPr>
                  <a:t> with </a:t>
                </a:r>
                <a14:m>
                  <m:oMath xmlns:m="http://schemas.openxmlformats.org/officeDocument/2006/math">
                    <m:r>
                      <a:rPr lang="en-US" altLang="zh-CN" b="1" i="1" smtClean="0">
                        <a:solidFill>
                          <a:srgbClr val="1F07CF"/>
                        </a:solidFill>
                        <a:latin typeface="Cambria Math" panose="02040503050406030204" pitchFamily="18" charset="0"/>
                      </a:rPr>
                      <m:t>𝑮</m:t>
                    </m:r>
                  </m:oMath>
                </a14:m>
                <a:r>
                  <a:rPr lang="en-US" altLang="zh-CN" dirty="0">
                    <a:latin typeface="Comic Sans MS" panose="030F0702030302020204" pitchFamily="66" charset="0"/>
                  </a:rPr>
                  <a:t> to get </a:t>
                </a:r>
                <a14:m>
                  <m:oMath xmlns:m="http://schemas.openxmlformats.org/officeDocument/2006/math">
                    <m:r>
                      <a:rPr lang="en-US" altLang="zh-CN" b="1" i="1" smtClean="0">
                        <a:solidFill>
                          <a:srgbClr val="1F07CF"/>
                        </a:solidFill>
                        <a:latin typeface="Cambria Math" panose="02040503050406030204" pitchFamily="18" charset="0"/>
                      </a:rPr>
                      <m:t>𝑨𝑮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𝑪𝑮</m:t>
                    </m:r>
                  </m:oMath>
                </a14:m>
                <a:r>
                  <a:rPr lang="en-US" altLang="zh-CN" dirty="0">
                    <a:latin typeface="Comic Sans MS" panose="030F0702030302020204" pitchFamily="66" charset="0"/>
                  </a:rPr>
                  <a:t> and then </a:t>
                </a:r>
                <a:r>
                  <a:rPr lang="en-US" altLang="zh-CN" b="1" dirty="0">
                    <a:solidFill>
                      <a:srgbClr val="FF0000"/>
                    </a:solidFill>
                    <a:latin typeface="Comic Sans MS" panose="030F0702030302020204" pitchFamily="66" charset="0"/>
                  </a:rPr>
                  <a:t>transitivity</a:t>
                </a:r>
                <a:r>
                  <a:rPr lang="en-US" altLang="zh-CN" dirty="0">
                    <a:latin typeface="Comic Sans MS" panose="030F0702030302020204" pitchFamily="66" charset="0"/>
                  </a:rPr>
                  <a:t> with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𝑰</m:t>
                    </m:r>
                  </m:oMath>
                </a14:m>
                <a:r>
                  <a:rPr lang="en-US" altLang="zh-CN" b="1" dirty="0">
                    <a:solidFill>
                      <a:srgbClr val="1F07CF"/>
                    </a:solidFill>
                    <a:latin typeface="Comic Sans MS" panose="030F0702030302020204" pitchFamily="66" charset="0"/>
                  </a:rPr>
                  <a:t> </a:t>
                </a:r>
                <a:endParaRPr lang="en-US" altLang="zh-CN" b="1" dirty="0">
                  <a:latin typeface="Comic Sans MS" panose="030F0702030302020204" pitchFamily="66" charset="0"/>
                </a:endParaRPr>
              </a:p>
              <a:p>
                <a:pPr lvl="1"/>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𝑯𝑰</m:t>
                    </m:r>
                    <m:r>
                      <a:rPr lang="en-US" altLang="zh-CN" sz="1800" b="1" i="1">
                        <a:solidFill>
                          <a:srgbClr val="1F07CF"/>
                        </a:solidFill>
                        <a:latin typeface="Cambria Math" panose="02040503050406030204" pitchFamily="18" charset="0"/>
                      </a:rPr>
                      <m:t> </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r>
                  <a:rPr lang="en-US" altLang="zh-CN" dirty="0">
                    <a:latin typeface="Comic Sans MS" panose="030F0702030302020204" pitchFamily="66" charset="0"/>
                  </a:rPr>
                  <a:t>from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𝑯</m:t>
                    </m:r>
                  </m:oMath>
                </a14:m>
                <a:r>
                  <a:rPr lang="en-US" altLang="zh-CN" dirty="0">
                    <a:latin typeface="Comic Sans MS" panose="030F0702030302020204" pitchFamily="66" charset="0"/>
                  </a:rPr>
                  <a:t> and </a:t>
                </a:r>
                <a14:m>
                  <m:oMath xmlns:m="http://schemas.openxmlformats.org/officeDocument/2006/math">
                    <m:r>
                      <a:rPr lang="en-US" altLang="zh-CN" b="1" i="1" smtClean="0">
                        <a:solidFill>
                          <a:srgbClr val="1F07CF"/>
                        </a:solidFill>
                        <a:latin typeface="Cambria Math" panose="02040503050406030204" pitchFamily="18" charset="0"/>
                      </a:rPr>
                      <m:t>𝑪</m:t>
                    </m:r>
                    <m:r>
                      <a:rPr lang="en-US" altLang="zh-CN" b="1" i="1">
                        <a:solidFill>
                          <a:srgbClr val="1F07CF"/>
                        </a:solidFill>
                        <a:latin typeface="Cambria Math" panose="02040503050406030204" pitchFamily="18" charset="0"/>
                      </a:rPr>
                      <m:t>𝑮</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ea typeface="Cambria Math" panose="02040503050406030204" pitchFamily="18" charset="0"/>
                      </a:rPr>
                      <m:t>𝑰</m:t>
                    </m:r>
                  </m:oMath>
                </a14:m>
                <a:r>
                  <a:rPr lang="en-US" altLang="zh-CN" dirty="0">
                    <a:latin typeface="Comic Sans MS" panose="030F0702030302020204" pitchFamily="66" charset="0"/>
                  </a:rPr>
                  <a:t>: </a:t>
                </a:r>
                <a:r>
                  <a:rPr lang="en-US" altLang="zh-CN" b="1" dirty="0">
                    <a:solidFill>
                      <a:srgbClr val="FF0000"/>
                    </a:solidFill>
                    <a:latin typeface="Comic Sans MS" panose="030F0702030302020204" pitchFamily="66" charset="0"/>
                  </a:rPr>
                  <a:t>union rule </a:t>
                </a:r>
                <a:r>
                  <a:rPr lang="en-US" altLang="zh-CN" dirty="0">
                    <a:latin typeface="Comic Sans MS" panose="030F0702030302020204" pitchFamily="66" charset="0"/>
                  </a:rPr>
                  <a:t>can be inferred from</a:t>
                </a:r>
                <a:endParaRPr lang="en-US" altLang="zh-CN" dirty="0">
                  <a:latin typeface="Comic Sans MS" panose="030F0702030302020204" pitchFamily="66" charset="0"/>
                </a:endParaRPr>
              </a:p>
              <a:p>
                <a:pPr lvl="3"/>
                <a:r>
                  <a:rPr lang="en-US" altLang="zh-CN" sz="1800" dirty="0">
                    <a:latin typeface="Comic Sans MS" panose="030F0702030302020204" pitchFamily="66" charset="0"/>
                  </a:rPr>
                  <a:t>definition of functional dependencies, or </a:t>
                </a:r>
                <a:endParaRPr lang="en-US" altLang="zh-CN" sz="1800" dirty="0">
                  <a:latin typeface="Comic Sans MS" panose="030F0702030302020204" pitchFamily="66" charset="0"/>
                </a:endParaRPr>
              </a:p>
              <a:p>
                <a:pPr lvl="3"/>
                <a:r>
                  <a:rPr lang="en-US" altLang="zh-CN" sz="1800" b="1" dirty="0">
                    <a:solidFill>
                      <a:srgbClr val="FF0000"/>
                    </a:solidFill>
                    <a:latin typeface="Comic Sans MS" panose="030F0702030302020204" pitchFamily="66" charset="0"/>
                  </a:rPr>
                  <a:t>augmentation</a:t>
                </a:r>
                <a:r>
                  <a:rPr lang="en-US" altLang="zh-CN" sz="1800" dirty="0">
                    <a:latin typeface="Comic Sans MS" panose="030F0702030302020204" pitchFamily="66" charset="0"/>
                  </a:rPr>
                  <a:t> of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𝑰</m:t>
                    </m:r>
                  </m:oMath>
                </a14:m>
                <a:r>
                  <a:rPr lang="en-US" altLang="zh-CN" sz="1800" dirty="0">
                    <a:latin typeface="Comic Sans MS" panose="030F0702030302020204" pitchFamily="66" charset="0"/>
                  </a:rPr>
                  <a:t> to infer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𝑪𝑮𝑰</m:t>
                    </m:r>
                  </m:oMath>
                </a14:m>
                <a:r>
                  <a:rPr lang="en-US" altLang="zh-CN" sz="1800" b="1" dirty="0">
                    <a:solidFill>
                      <a:srgbClr val="1F07CF"/>
                    </a:solidFill>
                    <a:latin typeface="Comic Sans MS" panose="030F0702030302020204" pitchFamily="66" charset="0"/>
                  </a:rPr>
                  <a:t>,</a:t>
                </a:r>
                <a:r>
                  <a:rPr lang="en-US" altLang="zh-CN" sz="1800" dirty="0">
                    <a:latin typeface="Comic Sans MS" panose="030F0702030302020204" pitchFamily="66" charset="0"/>
                  </a:rPr>
                  <a:t> </a:t>
                </a:r>
                <a:r>
                  <a:rPr lang="en-US" altLang="zh-CN" sz="1800" b="1" dirty="0">
                    <a:solidFill>
                      <a:srgbClr val="FF0000"/>
                    </a:solidFill>
                    <a:latin typeface="Comic Sans MS" panose="030F0702030302020204" pitchFamily="66" charset="0"/>
                  </a:rPr>
                  <a:t>augmentation</a:t>
                </a:r>
                <a:r>
                  <a:rPr lang="en-US" altLang="zh-CN" sz="1800" dirty="0">
                    <a:latin typeface="Comic Sans MS" panose="030F0702030302020204" pitchFamily="66" charset="0"/>
                  </a:rPr>
                  <a:t> of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ea typeface="Cambria Math" panose="02040503050406030204" pitchFamily="18" charset="0"/>
                      </a:rPr>
                      <m:t>𝑯</m:t>
                    </m:r>
                  </m:oMath>
                </a14:m>
                <a:r>
                  <a:rPr lang="en-US" altLang="zh-CN" sz="1800" dirty="0">
                    <a:latin typeface="Comic Sans MS" panose="030F0702030302020204" pitchFamily="66" charset="0"/>
                  </a:rPr>
                  <a:t> to infer </a:t>
                </a:r>
                <a14:m>
                  <m:oMath xmlns:m="http://schemas.openxmlformats.org/officeDocument/2006/math">
                    <m:r>
                      <a:rPr lang="en-US" altLang="zh-CN" sz="1800" b="1" i="1" smtClean="0">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𝑮</m:t>
                    </m:r>
                    <m:r>
                      <a:rPr lang="en-US" altLang="zh-CN" sz="1800" b="1" i="1" smtClean="0">
                        <a:solidFill>
                          <a:srgbClr val="1F07CF"/>
                        </a:solidFill>
                        <a:latin typeface="Cambria Math" panose="02040503050406030204" pitchFamily="18" charset="0"/>
                      </a:rPr>
                      <m:t>𝑰</m:t>
                    </m:r>
                    <m:r>
                      <a:rPr lang="en-US" altLang="zh-CN" sz="1800" b="1" i="1" smtClean="0">
                        <a:solidFill>
                          <a:srgbClr val="1F07CF"/>
                        </a:solidFill>
                        <a:latin typeface="Cambria Math" panose="02040503050406030204" pitchFamily="18" charset="0"/>
                        <a:ea typeface="Cambria Math" panose="02040503050406030204" pitchFamily="18" charset="0"/>
                      </a:rPr>
                      <m:t>→</m:t>
                    </m:r>
                    <m:r>
                      <a:rPr lang="en-US" altLang="zh-CN" sz="1800" b="1" i="1" smtClean="0">
                        <a:solidFill>
                          <a:srgbClr val="1F07CF"/>
                        </a:solidFill>
                        <a:latin typeface="Cambria Math" panose="02040503050406030204" pitchFamily="18" charset="0"/>
                      </a:rPr>
                      <m:t>𝑯𝑰</m:t>
                    </m:r>
                  </m:oMath>
                </a14:m>
                <a:r>
                  <a:rPr lang="en-US" altLang="zh-CN" sz="1800" dirty="0">
                    <a:latin typeface="Comic Sans MS" panose="030F0702030302020204" pitchFamily="66" charset="0"/>
                  </a:rPr>
                  <a:t>, and then </a:t>
                </a:r>
                <a:r>
                  <a:rPr lang="en-US" altLang="zh-CN" sz="1800" b="1" dirty="0">
                    <a:solidFill>
                      <a:srgbClr val="FF0000"/>
                    </a:solidFill>
                    <a:latin typeface="Comic Sans MS" panose="030F0702030302020204" pitchFamily="66" charset="0"/>
                  </a:rPr>
                  <a:t>transitivity</a:t>
                </a:r>
                <a:endParaRPr lang="en-US" altLang="zh-CN" sz="1800" b="1" dirty="0">
                  <a:solidFill>
                    <a:srgbClr val="FF0000"/>
                  </a:solidFill>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10896"/>
                <a:ext cx="8568952" cy="4165110"/>
              </a:xfrm>
              <a:blipFill rotWithShape="1">
                <a:blip r:embed="rId1"/>
                <a:stretch>
                  <a:fillRect l="-1" t="-8" r="4" b="-2367"/>
                </a:stretch>
              </a:blipFill>
            </p:spPr>
            <p:txBody>
              <a:bodyPr/>
              <a:lstStyle/>
              <a:p>
                <a:r>
                  <a:rPr lang="zh-CN" altLang="en-US">
                    <a:noFill/>
                  </a:rPr>
                  <a:t> </a:t>
                </a:r>
              </a:p>
            </p:txBody>
          </p:sp>
        </mc:Fallback>
      </mc:AlternateContent>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pPr algn="ctr"/>
                <a:r>
                  <a:rPr lang="en-US" altLang="zh-CN" dirty="0">
                    <a:latin typeface="Comic Sans MS" panose="030F0702030302020204" pitchFamily="66" charset="0"/>
                  </a:rPr>
                  <a:t>Procedure for Computing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𝑭</m:t>
                        </m:r>
                      </m:e>
                      <m:sup>
                        <m:r>
                          <a:rPr lang="en-US" altLang="zh-CN" b="1" i="1" smtClean="0">
                            <a:latin typeface="Cambria Math" panose="02040503050406030204" pitchFamily="18" charset="0"/>
                          </a:rPr>
                          <m:t>+</m:t>
                        </m:r>
                      </m:sup>
                    </m:sSup>
                  </m:oMath>
                </a14:m>
                <a:endParaRPr lang="zh-CN" altLang="en-US" dirty="0">
                  <a:latin typeface="Comic Sans MS" panose="030F0702030302020204" pitchFamily="66" charset="0"/>
                </a:endParaRPr>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t="34"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000" b="1" dirty="0">
                    <a:latin typeface="Comic Sans MS" panose="030F0702030302020204" pitchFamily="66" charset="0"/>
                  </a:rPr>
                  <a:t>To compute the closure of a set of FDs </a:t>
                </a:r>
                <a14:m>
                  <m:oMath xmlns:m="http://schemas.openxmlformats.org/officeDocument/2006/math">
                    <m:r>
                      <a:rPr lang="en-US" altLang="zh-CN" sz="2000" b="1" i="1" smtClean="0">
                        <a:latin typeface="Cambria Math" panose="02040503050406030204" pitchFamily="18" charset="0"/>
                      </a:rPr>
                      <m:t>𝑭</m:t>
                    </m:r>
                  </m:oMath>
                </a14:m>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r>
                  <a:rPr lang="en-US" altLang="zh-CN" sz="1800" b="1" dirty="0">
                    <a:latin typeface="Comic Sans MS" panose="030F0702030302020204" pitchFamily="66" charset="0"/>
                  </a:rPr>
                  <a:t>NOTE: </a:t>
                </a:r>
                <a:r>
                  <a:rPr lang="en-US" altLang="zh-CN" sz="1800" dirty="0">
                    <a:latin typeface="Comic Sans MS" panose="030F0702030302020204" pitchFamily="66" charset="0"/>
                  </a:rPr>
                  <a:t> We will see an alternative procedure for this task later</a:t>
                </a:r>
                <a:endParaRPr lang="en-US" altLang="zh-CN" sz="1800" dirty="0">
                  <a:latin typeface="Comic Sans MS" panose="030F0702030302020204" pitchFamily="66" charset="0"/>
                </a:endParaRPr>
              </a:p>
              <a:p>
                <a:endParaRPr lang="zh-CN" altLang="en-US"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1" t="-7" r="4" b="-10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11560" y="1284010"/>
                <a:ext cx="7560840" cy="2816156"/>
              </a:xfrm>
              <a:prstGeom prst="rect">
                <a:avLst/>
              </a:prstGeom>
              <a:noFill/>
            </p:spPr>
            <p:txBody>
              <a:bodyPr wrap="square" rtlCol="0">
                <a:spAutoFit/>
              </a:bodyPr>
              <a:lstStyle/>
              <a:p>
                <a:pPr>
                  <a:spcBef>
                    <a:spcPts val="600"/>
                  </a:spcBef>
                </a:pPr>
                <a14:m>
                  <m:oMathPara xmlns:m="http://schemas.openxmlformats.org/officeDocument/2006/math">
                    <m:oMathParaPr>
                      <m:jc m:val="left"/>
                    </m:oMathParaPr>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𝑭</m:t>
                      </m:r>
                    </m:oMath>
                  </m:oMathPara>
                </a14:m>
                <a:br>
                  <a:rPr lang="en-US" altLang="zh-CN" sz="1800" b="1" dirty="0">
                    <a:solidFill>
                      <a:srgbClr val="FF0000"/>
                    </a:solidFill>
                    <a:latin typeface="Comic Sans MS" panose="030F0702030302020204" pitchFamily="66" charset="0"/>
                    <a:cs typeface="Times New Roman" panose="02020603050405020304" pitchFamily="18" charset="0"/>
                  </a:rPr>
                </a:br>
                <a:r>
                  <a:rPr lang="en-US" altLang="zh-CN" sz="1800" b="1" dirty="0">
                    <a:solidFill>
                      <a:srgbClr val="1B06BA"/>
                    </a:solidFill>
                    <a:latin typeface="Comic Sans MS" panose="030F0702030302020204" pitchFamily="66" charset="0"/>
                    <a:cs typeface="Times New Roman" panose="02020603050405020304" pitchFamily="18" charset="0"/>
                  </a:rPr>
                  <a:t>repeat</a:t>
                </a:r>
                <a:br>
                  <a:rPr lang="en-US" altLang="zh-CN" sz="1800" dirty="0">
                    <a:latin typeface="Comic Sans MS" panose="030F0702030302020204" pitchFamily="66" charset="0"/>
                    <a:cs typeface="Times New Roman" panose="02020603050405020304" pitchFamily="18" charset="0"/>
                  </a:rPr>
                </a:br>
                <a:r>
                  <a:rPr lang="en-US" altLang="zh-CN" sz="1800" dirty="0">
                    <a:latin typeface="Comic Sans MS" panose="030F0702030302020204" pitchFamily="66" charset="0"/>
                    <a:cs typeface="Times New Roman" panose="02020603050405020304" pitchFamily="18" charset="0"/>
                  </a:rPr>
                  <a:t>       </a:t>
                </a:r>
                <a:r>
                  <a:rPr lang="en-US" altLang="zh-CN" sz="1800" b="1" dirty="0">
                    <a:solidFill>
                      <a:srgbClr val="1B06BA"/>
                    </a:solidFill>
                    <a:latin typeface="Comic Sans MS" panose="030F0702030302020204" pitchFamily="66" charset="0"/>
                    <a:cs typeface="Times New Roman" panose="02020603050405020304" pitchFamily="18" charset="0"/>
                  </a:rPr>
                  <a:t>for each FD </a:t>
                </a:r>
                <a14:m>
                  <m:oMath xmlns:m="http://schemas.openxmlformats.org/officeDocument/2006/math">
                    <m:r>
                      <a:rPr lang="en-US" altLang="zh-CN" sz="1800" b="1" i="1" smtClean="0">
                        <a:solidFill>
                          <a:srgbClr val="1B06BA"/>
                        </a:solidFill>
                        <a:latin typeface="Cambria Math" panose="02040503050406030204" pitchFamily="18" charset="0"/>
                      </a:rPr>
                      <m:t>𝒇</m:t>
                    </m:r>
                  </m:oMath>
                </a14:m>
                <a:r>
                  <a:rPr lang="en-US" altLang="zh-CN" sz="1800" b="1" dirty="0">
                    <a:solidFill>
                      <a:srgbClr val="1B06BA"/>
                    </a:solidFill>
                    <a:latin typeface="Comic Sans MS" panose="030F0702030302020204" pitchFamily="66" charset="0"/>
                    <a:cs typeface="Times New Roman" panose="02020603050405020304" pitchFamily="18" charset="0"/>
                  </a:rPr>
                  <a:t> in </a:t>
                </a:r>
                <a14:m>
                  <m:oMath xmlns:m="http://schemas.openxmlformats.org/officeDocument/2006/math">
                    <m:sSup>
                      <m:sSupPr>
                        <m:ctrlPr>
                          <a:rPr lang="en-US" altLang="zh-CN" sz="1800" b="1" i="1">
                            <a:solidFill>
                              <a:srgbClr val="1B06BA"/>
                            </a:solidFill>
                            <a:latin typeface="Cambria Math" panose="02040503050406030204" pitchFamily="18" charset="0"/>
                          </a:rPr>
                        </m:ctrlPr>
                      </m:sSupPr>
                      <m:e>
                        <m:r>
                          <a:rPr lang="en-US" altLang="zh-CN" sz="1800" b="1" i="1">
                            <a:solidFill>
                              <a:srgbClr val="1B06BA"/>
                            </a:solidFill>
                            <a:latin typeface="Cambria Math" panose="02040503050406030204" pitchFamily="18" charset="0"/>
                          </a:rPr>
                          <m:t>𝑭</m:t>
                        </m:r>
                      </m:e>
                      <m:sup>
                        <m:r>
                          <a:rPr lang="en-US" altLang="zh-CN" sz="1800" b="1" i="1">
                            <a:solidFill>
                              <a:srgbClr val="1B06BA"/>
                            </a:solidFill>
                            <a:latin typeface="Cambria Math" panose="02040503050406030204" pitchFamily="18" charset="0"/>
                          </a:rPr>
                          <m:t>+</m:t>
                        </m:r>
                      </m:sup>
                    </m:sSup>
                  </m:oMath>
                </a14:m>
                <a:br>
                  <a:rPr lang="en-US" altLang="zh-CN" sz="1800" dirty="0">
                    <a:latin typeface="Comic Sans MS" panose="030F0702030302020204" pitchFamily="66" charset="0"/>
                    <a:cs typeface="Times New Roman" panose="02020603050405020304" pitchFamily="18" charset="0"/>
                  </a:rPr>
                </a:br>
                <a:r>
                  <a:rPr lang="en-US" altLang="zh-CN" sz="1800" dirty="0">
                    <a:latin typeface="Comic Sans MS" panose="030F0702030302020204" pitchFamily="66" charset="0"/>
                    <a:cs typeface="Times New Roman" panose="02020603050405020304" pitchFamily="18" charset="0"/>
                  </a:rPr>
                  <a:t>             apply </a:t>
                </a:r>
                <a:r>
                  <a:rPr lang="en-US" altLang="zh-CN" sz="1800" b="1" dirty="0">
                    <a:solidFill>
                      <a:srgbClr val="FF0000"/>
                    </a:solidFill>
                    <a:latin typeface="Comic Sans MS" panose="030F0702030302020204" pitchFamily="66" charset="0"/>
                    <a:cs typeface="Times New Roman" panose="02020603050405020304" pitchFamily="18" charset="0"/>
                  </a:rPr>
                  <a:t>reflexivity</a:t>
                </a:r>
                <a:r>
                  <a:rPr lang="en-US" altLang="zh-CN" sz="1800" dirty="0">
                    <a:latin typeface="Comic Sans MS" panose="030F0702030302020204" pitchFamily="66" charset="0"/>
                    <a:cs typeface="Times New Roman" panose="02020603050405020304" pitchFamily="18" charset="0"/>
                  </a:rPr>
                  <a:t> and </a:t>
                </a:r>
                <a:r>
                  <a:rPr lang="en-US" altLang="zh-CN" sz="1800" b="1" dirty="0">
                    <a:solidFill>
                      <a:srgbClr val="FF0000"/>
                    </a:solidFill>
                    <a:latin typeface="Comic Sans MS" panose="030F0702030302020204" pitchFamily="66" charset="0"/>
                    <a:cs typeface="Times New Roman" panose="02020603050405020304" pitchFamily="18" charset="0"/>
                  </a:rPr>
                  <a:t>augmentation </a:t>
                </a:r>
                <a:r>
                  <a:rPr lang="en-US" altLang="zh-CN" sz="1800" dirty="0">
                    <a:latin typeface="Comic Sans MS" panose="030F0702030302020204" pitchFamily="66" charset="0"/>
                    <a:cs typeface="Times New Roman" panose="02020603050405020304" pitchFamily="18" charset="0"/>
                  </a:rPr>
                  <a:t>rules on </a:t>
                </a:r>
                <a14:m>
                  <m:oMath xmlns:m="http://schemas.openxmlformats.org/officeDocument/2006/math">
                    <m:r>
                      <a:rPr lang="en-US" altLang="zh-CN" sz="1800" b="0" i="1" smtClean="0">
                        <a:latin typeface="Cambria Math" panose="02040503050406030204" pitchFamily="18" charset="0"/>
                      </a:rPr>
                      <m:t>𝑓</m:t>
                    </m:r>
                  </m:oMath>
                </a14:m>
                <a:endParaRPr lang="en-US" altLang="zh-CN" sz="1800" dirty="0">
                  <a:latin typeface="Comic Sans MS" panose="030F0702030302020204" pitchFamily="66" charset="0"/>
                  <a:cs typeface="Times New Roman" panose="02020603050405020304" pitchFamily="18" charset="0"/>
                </a:endParaRPr>
              </a:p>
              <a:p>
                <a:pPr>
                  <a:spcBef>
                    <a:spcPts val="600"/>
                  </a:spcBef>
                </a:pPr>
                <a:r>
                  <a:rPr lang="en-US" altLang="zh-CN" sz="1800" dirty="0">
                    <a:latin typeface="Comic Sans MS" panose="030F0702030302020204" pitchFamily="66" charset="0"/>
                    <a:cs typeface="Times New Roman" panose="02020603050405020304" pitchFamily="18" charset="0"/>
                  </a:rPr>
                  <a:t>             add the resulting FDs to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oMath>
                </a14:m>
                <a:br>
                  <a:rPr lang="en-US" altLang="zh-CN" sz="1800" b="1" dirty="0">
                    <a:solidFill>
                      <a:srgbClr val="FF0000"/>
                    </a:solidFill>
                    <a:latin typeface="Comic Sans MS" panose="030F0702030302020204" pitchFamily="66" charset="0"/>
                    <a:cs typeface="Times New Roman" panose="02020603050405020304" pitchFamily="18" charset="0"/>
                  </a:rPr>
                </a:br>
                <a:r>
                  <a:rPr lang="en-US" altLang="zh-CN" sz="1800" dirty="0">
                    <a:latin typeface="Comic Sans MS" panose="030F0702030302020204" pitchFamily="66" charset="0"/>
                    <a:cs typeface="Times New Roman" panose="02020603050405020304" pitchFamily="18" charset="0"/>
                  </a:rPr>
                  <a:t>       </a:t>
                </a:r>
                <a:r>
                  <a:rPr lang="en-US" altLang="zh-CN" sz="1800" b="1" dirty="0">
                    <a:solidFill>
                      <a:srgbClr val="1B06BA"/>
                    </a:solidFill>
                    <a:latin typeface="Comic Sans MS" panose="030F0702030302020204" pitchFamily="66" charset="0"/>
                    <a:cs typeface="Times New Roman" panose="02020603050405020304" pitchFamily="18" charset="0"/>
                  </a:rPr>
                  <a:t>for each pair of FDs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𝒇</m:t>
                        </m:r>
                      </m:e>
                      <m:sub>
                        <m:r>
                          <a:rPr lang="en-US" altLang="zh-CN" sz="1800" b="1" i="1" smtClean="0">
                            <a:solidFill>
                              <a:srgbClr val="1B06BA"/>
                            </a:solidFill>
                            <a:latin typeface="Cambria Math" panose="02040503050406030204" pitchFamily="18" charset="0"/>
                          </a:rPr>
                          <m:t>𝟏</m:t>
                        </m:r>
                      </m:sub>
                    </m:sSub>
                  </m:oMath>
                </a14:m>
                <a:r>
                  <a:rPr lang="en-US" altLang="zh-CN" sz="1800" b="1" dirty="0">
                    <a:solidFill>
                      <a:srgbClr val="1B06BA"/>
                    </a:solidFill>
                    <a:latin typeface="Comic Sans MS" panose="030F0702030302020204" pitchFamily="66" charset="0"/>
                    <a:cs typeface="Times New Roman" panose="02020603050405020304" pitchFamily="18" charset="0"/>
                  </a:rPr>
                  <a:t> and </a:t>
                </a:r>
                <a14:m>
                  <m:oMath xmlns:m="http://schemas.openxmlformats.org/officeDocument/2006/math">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𝒇</m:t>
                        </m:r>
                      </m:e>
                      <m:sub>
                        <m:r>
                          <a:rPr lang="en-US" altLang="zh-CN" sz="1800" b="1" i="1" smtClean="0">
                            <a:solidFill>
                              <a:srgbClr val="1B06BA"/>
                            </a:solidFill>
                            <a:latin typeface="Cambria Math" panose="02040503050406030204" pitchFamily="18" charset="0"/>
                          </a:rPr>
                          <m:t>𝟐</m:t>
                        </m:r>
                      </m:sub>
                    </m:sSub>
                  </m:oMath>
                </a14:m>
                <a:r>
                  <a:rPr lang="en-US" altLang="zh-CN" sz="1800" b="1" dirty="0">
                    <a:solidFill>
                      <a:srgbClr val="1B06BA"/>
                    </a:solidFill>
                    <a:latin typeface="Comic Sans MS" panose="030F0702030302020204" pitchFamily="66" charset="0"/>
                    <a:cs typeface="Times New Roman" panose="02020603050405020304" pitchFamily="18" charset="0"/>
                  </a:rPr>
                  <a:t> in </a:t>
                </a:r>
                <a14:m>
                  <m:oMath xmlns:m="http://schemas.openxmlformats.org/officeDocument/2006/math">
                    <m:sSup>
                      <m:sSupPr>
                        <m:ctrlPr>
                          <a:rPr lang="en-US" altLang="zh-CN" sz="1800" b="1" i="1">
                            <a:solidFill>
                              <a:srgbClr val="1B06BA"/>
                            </a:solidFill>
                            <a:latin typeface="Cambria Math" panose="02040503050406030204" pitchFamily="18" charset="0"/>
                          </a:rPr>
                        </m:ctrlPr>
                      </m:sSupPr>
                      <m:e>
                        <m:r>
                          <a:rPr lang="en-US" altLang="zh-CN" sz="1800" b="1" i="1">
                            <a:solidFill>
                              <a:srgbClr val="1B06BA"/>
                            </a:solidFill>
                            <a:latin typeface="Cambria Math" panose="02040503050406030204" pitchFamily="18" charset="0"/>
                          </a:rPr>
                          <m:t>𝑭</m:t>
                        </m:r>
                      </m:e>
                      <m:sup>
                        <m:r>
                          <a:rPr lang="en-US" altLang="zh-CN" sz="1800" b="1" i="1">
                            <a:solidFill>
                              <a:srgbClr val="1B06BA"/>
                            </a:solidFill>
                            <a:latin typeface="Cambria Math" panose="02040503050406030204" pitchFamily="18" charset="0"/>
                          </a:rPr>
                          <m:t>+</m:t>
                        </m:r>
                      </m:sup>
                    </m:sSup>
                  </m:oMath>
                </a14:m>
                <a:endParaRPr lang="en-US" altLang="zh-CN" sz="1800" b="1" dirty="0">
                  <a:latin typeface="Comic Sans MS" panose="030F0702030302020204" pitchFamily="66" charset="0"/>
                  <a:cs typeface="Times New Roman" panose="02020603050405020304" pitchFamily="18" charset="0"/>
                </a:endParaRPr>
              </a:p>
              <a:p>
                <a:pPr>
                  <a:spcBef>
                    <a:spcPts val="600"/>
                  </a:spcBef>
                </a:pPr>
                <a:r>
                  <a:rPr lang="en-US" altLang="zh-CN" sz="1800" dirty="0">
                    <a:latin typeface="Comic Sans MS" panose="030F0702030302020204" pitchFamily="66" charset="0"/>
                    <a:cs typeface="Times New Roman" panose="02020603050405020304" pitchFamily="18" charset="0"/>
                  </a:rPr>
                  <a:t>             if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𝒇</m:t>
                        </m:r>
                      </m:e>
                      <m:sub>
                        <m:r>
                          <a:rPr lang="en-US" altLang="zh-CN" sz="1800" b="1" i="1">
                            <a:solidFill>
                              <a:srgbClr val="1F07CF"/>
                            </a:solidFill>
                            <a:latin typeface="Cambria Math" panose="02040503050406030204" pitchFamily="18" charset="0"/>
                          </a:rPr>
                          <m:t>𝟏</m:t>
                        </m:r>
                      </m:sub>
                    </m:sSub>
                  </m:oMath>
                </a14:m>
                <a:r>
                  <a:rPr lang="en-US" altLang="zh-CN" sz="1800" dirty="0">
                    <a:latin typeface="Comic Sans MS" panose="030F0702030302020204" pitchFamily="66" charset="0"/>
                    <a:cs typeface="Times New Roman" panose="02020603050405020304" pitchFamily="18" charset="0"/>
                  </a:rPr>
                  <a:t> and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𝒇</m:t>
                        </m:r>
                      </m:e>
                      <m:sub>
                        <m:r>
                          <a:rPr lang="en-US" altLang="zh-CN" sz="1800" b="1" i="1">
                            <a:solidFill>
                              <a:srgbClr val="1F07CF"/>
                            </a:solidFill>
                            <a:latin typeface="Cambria Math" panose="02040503050406030204" pitchFamily="18" charset="0"/>
                          </a:rPr>
                          <m:t>𝟐</m:t>
                        </m:r>
                      </m:sub>
                    </m:sSub>
                  </m:oMath>
                </a14:m>
                <a:r>
                  <a:rPr lang="en-US" altLang="zh-CN" sz="1800" dirty="0">
                    <a:latin typeface="Comic Sans MS" panose="030F0702030302020204" pitchFamily="66" charset="0"/>
                    <a:cs typeface="Times New Roman" panose="02020603050405020304" pitchFamily="18" charset="0"/>
                  </a:rPr>
                  <a:t> can be combined using </a:t>
                </a:r>
                <a:r>
                  <a:rPr lang="en-US" altLang="zh-CN" sz="1800" b="1" dirty="0">
                    <a:solidFill>
                      <a:srgbClr val="FF0000"/>
                    </a:solidFill>
                    <a:latin typeface="Comic Sans MS" panose="030F0702030302020204" pitchFamily="66" charset="0"/>
                    <a:cs typeface="Times New Roman" panose="02020603050405020304" pitchFamily="18" charset="0"/>
                  </a:rPr>
                  <a:t>transitivity</a:t>
                </a:r>
                <a:br>
                  <a:rPr lang="en-US" altLang="zh-CN" sz="1800" dirty="0">
                    <a:latin typeface="Comic Sans MS" panose="030F0702030302020204" pitchFamily="66" charset="0"/>
                    <a:cs typeface="Times New Roman" panose="02020603050405020304" pitchFamily="18" charset="0"/>
                  </a:rPr>
                </a:br>
                <a:r>
                  <a:rPr lang="en-US" altLang="zh-CN" sz="1800" dirty="0">
                    <a:latin typeface="Comic Sans MS" panose="030F0702030302020204" pitchFamily="66" charset="0"/>
                    <a:cs typeface="Times New Roman" panose="02020603050405020304" pitchFamily="18" charset="0"/>
                  </a:rPr>
                  <a:t>                   then add the resulting FD to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r>
                      <a:rPr lang="en-US" altLang="zh-CN" sz="1800" b="1" i="1">
                        <a:solidFill>
                          <a:srgbClr val="FF0000"/>
                        </a:solidFill>
                        <a:latin typeface="Cambria Math" panose="02040503050406030204" pitchFamily="18" charset="0"/>
                      </a:rPr>
                      <m:t> </m:t>
                    </m:r>
                  </m:oMath>
                </a14:m>
                <a:br>
                  <a:rPr lang="en-US" altLang="zh-CN" sz="1800" dirty="0">
                    <a:latin typeface="Comic Sans MS" panose="030F0702030302020204" pitchFamily="66" charset="0"/>
                    <a:cs typeface="Times New Roman" panose="02020603050405020304" pitchFamily="18" charset="0"/>
                  </a:rPr>
                </a:br>
                <a:r>
                  <a:rPr lang="en-US" altLang="zh-CN" sz="1800" b="1" dirty="0">
                    <a:solidFill>
                      <a:srgbClr val="1B06BA"/>
                    </a:solidFill>
                    <a:latin typeface="Comic Sans MS" panose="030F0702030302020204" pitchFamily="66" charset="0"/>
                    <a:cs typeface="Times New Roman" panose="02020603050405020304" pitchFamily="18" charset="0"/>
                  </a:rPr>
                  <a:t>until</a:t>
                </a:r>
                <a:r>
                  <a:rPr lang="en-US" altLang="zh-CN" sz="1800" dirty="0">
                    <a:latin typeface="Comic Sans MS" panose="030F0702030302020204" pitchFamily="66" charset="0"/>
                    <a:cs typeface="Times New Roman" panose="02020603050405020304" pitchFamily="18" charset="0"/>
                  </a:rPr>
                  <a:t>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a:solidFill>
                              <a:srgbClr val="FF0000"/>
                            </a:solidFill>
                            <a:latin typeface="Cambria Math" panose="02040503050406030204" pitchFamily="18" charset="0"/>
                          </a:rPr>
                          <m:t>𝑭</m:t>
                        </m:r>
                      </m:e>
                      <m:sup>
                        <m:r>
                          <a:rPr lang="en-US" altLang="zh-CN" sz="1800" b="1" i="1">
                            <a:solidFill>
                              <a:srgbClr val="FF0000"/>
                            </a:solidFill>
                            <a:latin typeface="Cambria Math" panose="02040503050406030204" pitchFamily="18" charset="0"/>
                          </a:rPr>
                          <m:t>+</m:t>
                        </m:r>
                      </m:sup>
                    </m:sSup>
                    <m:r>
                      <a:rPr lang="en-US" altLang="zh-CN" sz="1800" i="1">
                        <a:latin typeface="Cambria Math" panose="02040503050406030204" pitchFamily="18" charset="0"/>
                      </a:rPr>
                      <m:t> </m:t>
                    </m:r>
                  </m:oMath>
                </a14:m>
                <a:r>
                  <a:rPr lang="en-US" altLang="zh-CN" sz="1800" dirty="0">
                    <a:latin typeface="Comic Sans MS" panose="030F0702030302020204" pitchFamily="66" charset="0"/>
                    <a:cs typeface="Times New Roman" panose="02020603050405020304" pitchFamily="18" charset="0"/>
                  </a:rPr>
                  <a:t>does not change any further</a:t>
                </a:r>
                <a:endParaRPr lang="zh-CN" altLang="en-US" sz="1800" dirty="0">
                  <a:latin typeface="Comic Sans MS" panose="030F0702030302020204" pitchFamily="66"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11560" y="1284010"/>
                <a:ext cx="7560840" cy="2816156"/>
              </a:xfrm>
              <a:prstGeom prst="rect">
                <a:avLst/>
              </a:prstGeom>
              <a:blipFill rotWithShape="1">
                <a:blip r:embed="rId3"/>
                <a:stretch>
                  <a:fillRect l="-1" t="-1" r="8" b="22"/>
                </a:stretch>
              </a:blipFill>
            </p:spPr>
            <p:txBody>
              <a:bodyPr/>
              <a:lstStyle/>
              <a:p>
                <a:r>
                  <a:rPr lang="zh-CN" altLang="en-US">
                    <a:noFill/>
                  </a:rPr>
                  <a:t> </a:t>
                </a:r>
              </a:p>
            </p:txBody>
          </p:sp>
        </mc:Fallback>
      </mc:AlternateContent>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𝑭</m:t>
                          </m:r>
                        </m:e>
                        <m:sup>
                          <m:r>
                            <a:rPr lang="en-US" altLang="zh-CN" b="1" i="1" smtClean="0">
                              <a:latin typeface="Cambria Math" panose="02040503050406030204" pitchFamily="18" charset="0"/>
                            </a:rPr>
                            <m:t>+</m:t>
                          </m:r>
                        </m:sup>
                      </m:sSup>
                    </m:oMath>
                  </m:oMathPara>
                </a14:m>
                <a:endParaRPr lang="zh-CN" altLang="en-US" dirty="0"/>
              </a:p>
            </p:txBody>
          </p:sp>
        </mc:Choice>
        <mc:Fallback>
          <p:sp>
            <p:nvSpPr>
              <p:cNvPr id="2" name="标题 1"/>
              <p:cNvSpPr>
                <a:spLocks noRot="1" noChangeAspect="1" noMove="1" noResize="1" noEditPoints="1" noAdjustHandles="1" noChangeArrowheads="1" noChangeShapeType="1" noTextEdit="1"/>
              </p:cNvSpPr>
              <p:nvPr>
                <p:ph type="title"/>
              </p:nvPr>
            </p:nvSpPr>
            <p:spPr>
              <a:blipFill rotWithShape="1">
                <a:blip r:embed="rId1"/>
                <a:stretch>
                  <a:fillRect t="34" b="72"/>
                </a:stretch>
              </a:blipFill>
            </p:spPr>
            <p:txBody>
              <a:bodyPr/>
              <a:lstStyle/>
              <a:p>
                <a:r>
                  <a:rPr lang="zh-CN" altLang="en-US">
                    <a:noFill/>
                  </a:rPr>
                  <a:t> </a:t>
                </a:r>
              </a:p>
            </p:txBody>
          </p:sp>
        </mc:Fallback>
      </mc:AlternateContent>
      <p:sp>
        <p:nvSpPr>
          <p:cNvPr id="4" name="Rectangle 3"/>
          <p:cNvSpPr txBox="1">
            <a:spLocks noChangeArrowheads="1"/>
          </p:cNvSpPr>
          <p:nvPr/>
        </p:nvSpPr>
        <p:spPr bwMode="auto">
          <a:xfrm>
            <a:off x="395536" y="771550"/>
            <a:ext cx="8424936" cy="37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880"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90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9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6pPr>
            <a:lvl7pPr marL="20148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7pPr>
            <a:lvl8pPr marL="23577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8pPr>
            <a:lvl9pPr marL="27006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9pPr>
          </a:lstStyle>
          <a:p>
            <a:pPr>
              <a:lnSpc>
                <a:spcPct val="110000"/>
              </a:lnSpc>
              <a:buNone/>
            </a:pPr>
            <a:r>
              <a:rPr lang="en-US" altLang="zh-CN" sz="1600" b="1">
                <a:solidFill>
                  <a:srgbClr val="1F07CF"/>
                </a:solidFill>
                <a:latin typeface="Comic Sans MS" panose="030F0702030302020204" pitchFamily="66" charset="0"/>
                <a:ea typeface="华文中宋" panose="02010600040101010101" pitchFamily="2" charset="-122"/>
              </a:rPr>
              <a:t>R(X,Y,Z), F = {X→Y, Y→Z},</a:t>
            </a:r>
            <a:r>
              <a:rPr lang="zh-CN" altLang="en-US" sz="1600" b="1">
                <a:solidFill>
                  <a:srgbClr val="1F07CF"/>
                </a:solidFill>
                <a:latin typeface="Comic Sans MS" panose="030F0702030302020204" pitchFamily="66" charset="0"/>
                <a:ea typeface="华文中宋" panose="02010600040101010101" pitchFamily="2" charset="-122"/>
              </a:rPr>
              <a:t> </a:t>
            </a:r>
            <a:r>
              <a:rPr lang="en-US" altLang="zh-CN" sz="1600" b="1">
                <a:solidFill>
                  <a:srgbClr val="1F07CF"/>
                </a:solidFill>
                <a:latin typeface="Comic Sans MS" panose="030F0702030302020204" pitchFamily="66" charset="0"/>
                <a:ea typeface="华文中宋" panose="02010600040101010101" pitchFamily="2" charset="-122"/>
              </a:rPr>
              <a:t>F</a:t>
            </a:r>
            <a:r>
              <a:rPr lang="en-US" altLang="zh-CN" sz="1600" b="1" baseline="30000">
                <a:solidFill>
                  <a:srgbClr val="1F07CF"/>
                </a:solidFill>
                <a:latin typeface="Comic Sans MS" panose="030F0702030302020204" pitchFamily="66" charset="0"/>
                <a:ea typeface="华文中宋" panose="02010600040101010101" pitchFamily="2" charset="-122"/>
              </a:rPr>
              <a:t>+ </a:t>
            </a:r>
            <a:r>
              <a:rPr lang="zh-CN" altLang="en-US" sz="1600" b="1">
                <a:solidFill>
                  <a:srgbClr val="1F07CF"/>
                </a:solidFill>
                <a:latin typeface="Comic Sans MS" panose="030F0702030302020204" pitchFamily="66" charset="0"/>
                <a:ea typeface="华文中宋" panose="02010600040101010101" pitchFamily="2" charset="-122"/>
              </a:rPr>
              <a:t>？</a:t>
            </a:r>
            <a:endParaRPr lang="zh-CN" altLang="en-US" sz="1600" b="1">
              <a:solidFill>
                <a:srgbClr val="1F07CF"/>
              </a:solidFill>
              <a:latin typeface="Comic Sans MS" panose="030F0702030302020204" pitchFamily="66" charset="0"/>
              <a:ea typeface="华文中宋" panose="02010600040101010101" pitchFamily="2" charset="-122"/>
            </a:endParaRPr>
          </a:p>
          <a:p>
            <a:pPr>
              <a:lnSpc>
                <a:spcPct val="110000"/>
              </a:lnSpc>
              <a:buNone/>
            </a:pPr>
            <a:r>
              <a:rPr lang="en-US" altLang="zh-CN" sz="1600" b="1">
                <a:solidFill>
                  <a:srgbClr val="FF0000"/>
                </a:solidFill>
                <a:latin typeface="Comic Sans MS" panose="030F0702030302020204" pitchFamily="66" charset="0"/>
                <a:ea typeface="华文中宋" panose="02010600040101010101" pitchFamily="2" charset="-122"/>
              </a:rPr>
              <a:t>F</a:t>
            </a:r>
            <a:r>
              <a:rPr lang="en-US" altLang="zh-CN" sz="1600" b="1" baseline="30000">
                <a:solidFill>
                  <a:srgbClr val="FF0000"/>
                </a:solidFill>
                <a:latin typeface="Comic Sans MS" panose="030F0702030302020204" pitchFamily="66" charset="0"/>
                <a:ea typeface="华文中宋" panose="02010600040101010101" pitchFamily="2" charset="-122"/>
              </a:rPr>
              <a:t>+ </a:t>
            </a:r>
            <a:r>
              <a:rPr lang="en-US" altLang="zh-CN" sz="1600" b="1">
                <a:latin typeface="Comic Sans MS" panose="030F0702030302020204" pitchFamily="66" charset="0"/>
                <a:ea typeface="华文中宋" panose="02010600040101010101" pitchFamily="2" charset="-122"/>
              </a:rPr>
              <a:t>= {</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Y→</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Z→</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XY→</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XZ→</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YZ→</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XYZ→</a:t>
            </a:r>
            <a:r>
              <a:rPr lang="el-GR" altLang="zh-CN" sz="1600" b="1">
                <a:latin typeface="华文中宋" panose="02010600040101010101" pitchFamily="2" charset="-122"/>
                <a:ea typeface="华文中宋" panose="02010600040101010101" pitchFamily="2" charset="-122"/>
              </a:rPr>
              <a:t> Φ</a:t>
            </a:r>
            <a:r>
              <a:rPr lang="en-US" altLang="zh-CN" sz="1600" b="1">
                <a:latin typeface="Comic Sans MS" panose="030F0702030302020204" pitchFamily="66" charset="0"/>
                <a:ea typeface="华文中宋" panose="02010600040101010101" pitchFamily="2" charset="-122"/>
              </a:rPr>
              <a:t>, </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X→X, 	Y→Y, 	Z→Z,	XY→X,	    XZ→X,    YZ→Y,	 XYZ→X,</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X→Y,	Y→Z,		XY→Y,	    XZ→Y,    YZ→Z,	 XYZ→Y,</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X→Z,	Y→YZ,		XY→Z,	    XZ→Z,    YZ→YZ,      XYZ→Z,</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X→XY,			XY→XY,     XZ→XY,                  XYZ→XY, </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X→XZ,			XY→YZ,     XZ→XZ,                  XYZ→YZ,</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X→YZ,			XY→XZ,     XZ→YZ,                  XYZ→XZ,</a:t>
            </a: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latin typeface="Comic Sans MS" panose="030F0702030302020204" pitchFamily="66" charset="0"/>
                <a:ea typeface="华文中宋" panose="02010600040101010101" pitchFamily="2" charset="-122"/>
              </a:rPr>
              <a:t>X→XYZ,		          XY→XYZ,    XZ→XYZ,                XYZ→XYZ}</a:t>
            </a:r>
            <a:endParaRPr lang="en-US" altLang="zh-CN" sz="1600" b="1">
              <a:latin typeface="Comic Sans MS" panose="030F0702030302020204" pitchFamily="66" charset="0"/>
              <a:ea typeface="华文中宋" panose="02010600040101010101" pitchFamily="2" charset="-122"/>
            </a:endParaRPr>
          </a:p>
          <a:p>
            <a:pPr>
              <a:lnSpc>
                <a:spcPct val="110000"/>
              </a:lnSpc>
              <a:buNone/>
            </a:pPr>
            <a:endParaRPr lang="en-US" altLang="zh-CN" sz="1600" b="1">
              <a:latin typeface="Comic Sans MS" panose="030F0702030302020204" pitchFamily="66" charset="0"/>
              <a:ea typeface="华文中宋" panose="02010600040101010101" pitchFamily="2" charset="-122"/>
            </a:endParaRPr>
          </a:p>
          <a:p>
            <a:pPr>
              <a:lnSpc>
                <a:spcPct val="110000"/>
              </a:lnSpc>
              <a:buNone/>
            </a:pPr>
            <a:r>
              <a:rPr lang="en-US" altLang="zh-CN" sz="1600" b="1">
                <a:solidFill>
                  <a:srgbClr val="FF0000"/>
                </a:solidFill>
                <a:latin typeface="Comic Sans MS" panose="030F0702030302020204" pitchFamily="66" charset="0"/>
                <a:ea typeface="华文中宋" panose="02010600040101010101" pitchFamily="2" charset="-122"/>
              </a:rPr>
              <a:t>F={X→A1, …… , X→An}, to compute F</a:t>
            </a:r>
            <a:r>
              <a:rPr lang="en-US" altLang="zh-CN" sz="1600" b="1" baseline="30000">
                <a:solidFill>
                  <a:srgbClr val="FF0000"/>
                </a:solidFill>
                <a:latin typeface="Comic Sans MS" panose="030F0702030302020204" pitchFamily="66" charset="0"/>
                <a:ea typeface="华文中宋" panose="02010600040101010101" pitchFamily="2" charset="-122"/>
              </a:rPr>
              <a:t>+ </a:t>
            </a:r>
            <a:r>
              <a:rPr lang="en-US" altLang="zh-CN" sz="1600" b="1">
                <a:solidFill>
                  <a:srgbClr val="FF0000"/>
                </a:solidFill>
                <a:latin typeface="Comic Sans MS" panose="030F0702030302020204" pitchFamily="66" charset="0"/>
                <a:ea typeface="华文中宋" panose="02010600040101010101" pitchFamily="2" charset="-122"/>
              </a:rPr>
              <a:t>is a NP problem</a:t>
            </a:r>
            <a:endParaRPr lang="zh-CN" altLang="en-US" sz="1600" b="1" kern="0" dirty="0">
              <a:solidFill>
                <a:srgbClr val="C00000"/>
              </a:solidFill>
              <a:latin typeface="Comic Sans MS" panose="030F0702030302020204" pitchFamily="66" charset="0"/>
              <a:ea typeface="华文中宋" panose="02010600040101010101" pitchFamily="2" charset="-122"/>
            </a:endParaRPr>
          </a:p>
        </p:txBody>
      </p:sp>
      <p:sp>
        <p:nvSpPr>
          <p:cNvPr id="3" name="圆角矩形 2"/>
          <p:cNvSpPr/>
          <p:nvPr/>
        </p:nvSpPr>
        <p:spPr>
          <a:xfrm>
            <a:off x="395536"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331640"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195736" y="1491630"/>
            <a:ext cx="360040"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131840"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427984"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508104" y="1491630"/>
            <a:ext cx="432048"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cv</a:t>
            </a:r>
            <a:endParaRPr lang="zh-CN" altLang="en-US"/>
          </a:p>
        </p:txBody>
      </p:sp>
      <p:sp>
        <p:nvSpPr>
          <p:cNvPr id="10" name="圆角矩形 9"/>
          <p:cNvSpPr/>
          <p:nvPr/>
        </p:nvSpPr>
        <p:spPr>
          <a:xfrm>
            <a:off x="6876256" y="1491630"/>
            <a:ext cx="576064" cy="28083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3805070"/>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a:t>
            </a:r>
            <a:r>
              <a:rPr lang="en-US" altLang="zh-CN" sz="2000" b="1" dirty="0">
                <a:solidFill>
                  <a:srgbClr val="FF0000"/>
                </a:solidFill>
                <a:latin typeface="Comic Sans MS" panose="030F0702030302020204" pitchFamily="66" charset="0"/>
              </a:rPr>
              <a:t>Dependencies</a:t>
            </a:r>
            <a:endParaRPr lang="en-US" altLang="zh-CN" sz="2000"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Closure </a:t>
            </a:r>
            <a:r>
              <a:rPr lang="en-US" altLang="zh-CN" b="1" dirty="0">
                <a:solidFill>
                  <a:srgbClr val="FF0000"/>
                </a:solidFill>
                <a:latin typeface="Comic Sans MS" panose="030F0702030302020204" pitchFamily="66" charset="0"/>
              </a:rPr>
              <a:t>of Attribute Sets</a:t>
            </a:r>
            <a:endParaRPr lang="en-US" altLang="zh-CN"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Closure of Attribute Sets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789552"/>
                <a:ext cx="8784976" cy="4086453"/>
              </a:xfrm>
            </p:spPr>
            <p:txBody>
              <a:bodyPr/>
              <a:lstStyle/>
              <a:p>
                <a:r>
                  <a:rPr lang="en-US" altLang="zh-CN" sz="2000" dirty="0">
                    <a:latin typeface="Comic Sans MS" panose="030F0702030302020204" pitchFamily="66" charset="0"/>
                  </a:rPr>
                  <a:t>Given a set of attributes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anose="030F0702030302020204" pitchFamily="66" charset="0"/>
                  </a:rPr>
                  <a:t>, define the closure of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anose="030F0702030302020204" pitchFamily="66" charset="0"/>
                  </a:rPr>
                  <a:t> under </a:t>
                </a:r>
                <a14:m>
                  <m:oMath xmlns:m="http://schemas.openxmlformats.org/officeDocument/2006/math">
                    <m:r>
                      <a:rPr lang="en-US" altLang="zh-CN" sz="2000" b="1" i="1" dirty="0" smtClean="0">
                        <a:solidFill>
                          <a:srgbClr val="1B06BA"/>
                        </a:solidFill>
                        <a:latin typeface="Cambria Math" panose="02040503050406030204" pitchFamily="18" charset="0"/>
                      </a:rPr>
                      <m:t>𝑭</m:t>
                    </m:r>
                  </m:oMath>
                </a14:m>
                <a:r>
                  <a:rPr lang="en-US" altLang="zh-CN" sz="2000" dirty="0">
                    <a:latin typeface="Comic Sans MS" panose="030F0702030302020204" pitchFamily="66" charset="0"/>
                  </a:rPr>
                  <a:t> (denoted by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zh-CN" altLang="en-US" sz="2000" b="1" i="1" smtClean="0">
                            <a:solidFill>
                              <a:srgbClr val="FF0000"/>
                            </a:solidFill>
                            <a:latin typeface="Cambria Math" panose="02040503050406030204" pitchFamily="18" charset="0"/>
                          </a:rPr>
                          <m:t>𝜶</m:t>
                        </m:r>
                      </m:e>
                      <m:sup>
                        <m:r>
                          <a:rPr lang="en-US" altLang="zh-CN" sz="2000" b="1" i="1" smtClean="0">
                            <a:solidFill>
                              <a:srgbClr val="FF0000"/>
                            </a:solidFill>
                            <a:latin typeface="Cambria Math" panose="02040503050406030204" pitchFamily="18" charset="0"/>
                          </a:rPr>
                          <m:t>+</m:t>
                        </m:r>
                      </m:sup>
                    </m:sSup>
                  </m:oMath>
                </a14:m>
                <a:r>
                  <a:rPr lang="en-US" altLang="zh-CN" sz="2000" dirty="0">
                    <a:latin typeface="Comic Sans MS" panose="030F0702030302020204" pitchFamily="66" charset="0"/>
                  </a:rPr>
                  <a:t>) as the set of attributes that are functionally determined by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solidFill>
                      <a:srgbClr val="1B06BA"/>
                    </a:solidFill>
                    <a:latin typeface="Comic Sans MS" panose="030F0702030302020204" pitchFamily="66" charset="0"/>
                  </a:rPr>
                  <a:t> </a:t>
                </a:r>
                <a:r>
                  <a:rPr lang="en-US" altLang="zh-CN" sz="2000" dirty="0">
                    <a:latin typeface="Comic Sans MS" panose="030F0702030302020204" pitchFamily="66" charset="0"/>
                  </a:rPr>
                  <a:t>under </a:t>
                </a:r>
                <a14:m>
                  <m:oMath xmlns:m="http://schemas.openxmlformats.org/officeDocument/2006/math">
                    <m:r>
                      <a:rPr lang="en-US" altLang="zh-CN" sz="2000" b="1" i="1" smtClean="0">
                        <a:solidFill>
                          <a:srgbClr val="1B06BA"/>
                        </a:solidFill>
                        <a:latin typeface="Cambria Math" panose="02040503050406030204" pitchFamily="18" charset="0"/>
                      </a:rPr>
                      <m:t>𝑭</m:t>
                    </m:r>
                  </m:oMath>
                </a14:m>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marL="0" indent="0">
                  <a:buNone/>
                </a:pPr>
                <a:r>
                  <a:rPr lang="en-US" altLang="zh-CN" sz="2000" dirty="0">
                    <a:latin typeface="Comic Sans MS" panose="030F0702030302020204" pitchFamily="66" charset="0"/>
                  </a:rPr>
                  <a:t>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is in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𝑭</m:t>
                        </m:r>
                      </m:e>
                      <m:sup>
                        <m:r>
                          <a:rPr lang="en-US" altLang="zh-CN" sz="2000" b="1" i="1" smtClean="0">
                            <a:solidFill>
                              <a:srgbClr val="FF0000"/>
                            </a:solidFill>
                            <a:latin typeface="Cambria Math" panose="02040503050406030204" pitchFamily="18" charset="0"/>
                          </a:rPr>
                          <m:t>+</m:t>
                        </m:r>
                      </m:sup>
                    </m:sSup>
                  </m:oMath>
                </a14:m>
                <a:r>
                  <a:rPr lang="en-US" altLang="zh-CN" sz="2000" b="1" dirty="0">
                    <a:solidFill>
                      <a:srgbClr val="FF0000"/>
                    </a:solidFill>
                    <a:latin typeface="Comic Sans MS" panose="030F0702030302020204" pitchFamily="66" charset="0"/>
                  </a:rPr>
                  <a:t> </a:t>
                </a:r>
                <a14:m>
                  <m:oMath xmlns:m="http://schemas.openxmlformats.org/officeDocument/2006/math">
                    <m:r>
                      <a:rPr lang="en-US" altLang="zh-CN" sz="2000" b="1" i="1" dirty="0" smtClean="0">
                        <a:solidFill>
                          <a:srgbClr val="FF0000"/>
                        </a:solidFill>
                        <a:latin typeface="Cambria Math" panose="02040503050406030204" pitchFamily="18" charset="0"/>
                        <a:ea typeface="Cambria Math" panose="02040503050406030204" pitchFamily="18" charset="0"/>
                      </a:rPr>
                      <m:t>⟺</m:t>
                    </m:r>
                  </m:oMath>
                </a14:m>
                <a:r>
                  <a:rPr lang="en-US" altLang="zh-CN" sz="2000" b="1" dirty="0">
                    <a:solidFill>
                      <a:srgbClr val="FF0000"/>
                    </a:solidFill>
                    <a:latin typeface="Comic Sans MS" panose="030F0702030302020204" pitchFamily="66" charset="0"/>
                  </a:rPr>
                  <a:t> </a:t>
                </a:r>
                <a14:m>
                  <m:oMath xmlns:m="http://schemas.openxmlformats.org/officeDocument/2006/math">
                    <m:r>
                      <a:rPr lang="zh-CN" altLang="en-US" sz="2000" b="1" i="1" dirty="0" smtClean="0">
                        <a:solidFill>
                          <a:srgbClr val="FF0000"/>
                        </a:solidFill>
                        <a:latin typeface="Cambria Math" panose="02040503050406030204" pitchFamily="18" charset="0"/>
                      </a:rPr>
                      <m:t>𝜷</m:t>
                    </m:r>
                    <m:r>
                      <a:rPr lang="zh-CN" altLang="en-US" sz="2000" b="1" i="1" dirty="0" smtClean="0">
                        <a:solidFill>
                          <a:srgbClr val="FF0000"/>
                        </a:solidFill>
                        <a:latin typeface="Cambria Math" panose="02040503050406030204" pitchFamily="18" charset="0"/>
                      </a:rPr>
                      <m:t>⊆</m:t>
                    </m:r>
                    <m:sSup>
                      <m:sSupPr>
                        <m:ctrlPr>
                          <a:rPr lang="en-US" altLang="zh-CN" sz="2000" b="1" i="1" dirty="0" smtClean="0">
                            <a:solidFill>
                              <a:srgbClr val="FF0000"/>
                            </a:solidFill>
                            <a:latin typeface="Cambria Math" panose="02040503050406030204" pitchFamily="18" charset="0"/>
                          </a:rPr>
                        </m:ctrlPr>
                      </m:sSupPr>
                      <m:e>
                        <m:r>
                          <a:rPr lang="zh-CN" altLang="en-US" sz="2000" b="1" i="1" dirty="0" smtClean="0">
                            <a:solidFill>
                              <a:srgbClr val="FF0000"/>
                            </a:solidFill>
                            <a:latin typeface="Cambria Math" panose="02040503050406030204" pitchFamily="18" charset="0"/>
                          </a:rPr>
                          <m:t>𝜶</m:t>
                        </m:r>
                      </m:e>
                      <m:sup>
                        <m:r>
                          <a:rPr lang="en-US" altLang="zh-CN" sz="2000" b="1" i="1" dirty="0" smtClean="0">
                            <a:solidFill>
                              <a:srgbClr val="FF0000"/>
                            </a:solidFill>
                            <a:latin typeface="Cambria Math" panose="02040503050406030204" pitchFamily="18" charset="0"/>
                          </a:rPr>
                          <m:t>+</m:t>
                        </m:r>
                      </m:sup>
                    </m:sSup>
                  </m:oMath>
                </a14:m>
                <a:endParaRPr lang="en-US" altLang="zh-CN" sz="2000" b="1" dirty="0">
                  <a:latin typeface="Comic Sans MS" panose="030F0702030302020204" pitchFamily="66" charset="0"/>
                </a:endParaRPr>
              </a:p>
              <a:p>
                <a:pPr marL="0" indent="0">
                  <a:buNone/>
                </a:pPr>
                <a:endParaRPr lang="en-US" altLang="zh-CN" sz="2000" dirty="0">
                  <a:latin typeface="Comic Sans MS" panose="030F0702030302020204" pitchFamily="66" charset="0"/>
                </a:endParaRPr>
              </a:p>
              <a:p>
                <a:r>
                  <a:rPr lang="en-US" altLang="zh-CN" sz="2000" dirty="0">
                    <a:latin typeface="Comic Sans MS" panose="030F0702030302020204" pitchFamily="66" charset="0"/>
                  </a:rPr>
                  <a:t>Algorithm to compute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zh-CN" altLang="en-US" sz="2000" b="1" i="1">
                            <a:solidFill>
                              <a:srgbClr val="FF0000"/>
                            </a:solidFill>
                            <a:latin typeface="Cambria Math" panose="02040503050406030204" pitchFamily="18" charset="0"/>
                          </a:rPr>
                          <m:t>𝜶</m:t>
                        </m:r>
                      </m:e>
                      <m:sup>
                        <m:r>
                          <a:rPr lang="en-US" altLang="zh-CN" sz="2000" b="1" i="1">
                            <a:solidFill>
                              <a:srgbClr val="FF0000"/>
                            </a:solidFill>
                            <a:latin typeface="Cambria Math" panose="02040503050406030204" pitchFamily="18" charset="0"/>
                          </a:rPr>
                          <m:t>+</m:t>
                        </m:r>
                      </m:sup>
                    </m:sSup>
                    <m:r>
                      <a:rPr lang="en-US" altLang="zh-CN" sz="2000" i="1">
                        <a:latin typeface="Cambria Math" panose="02040503050406030204" pitchFamily="18" charset="0"/>
                      </a:rPr>
                      <m:t> </m:t>
                    </m:r>
                  </m:oMath>
                </a14:m>
                <a:r>
                  <a:rPr lang="en-US" altLang="zh-CN" sz="2000" dirty="0">
                    <a:latin typeface="Comic Sans MS" panose="030F0702030302020204" pitchFamily="66" charset="0"/>
                  </a:rPr>
                  <a:t>:</a:t>
                </a:r>
                <a:br>
                  <a:rPr lang="en-US" altLang="zh-CN" sz="2000" dirty="0">
                    <a:latin typeface="Comic Sans MS" panose="030F0702030302020204" pitchFamily="66" charset="0"/>
                  </a:rPr>
                </a:br>
                <a:r>
                  <a:rPr lang="en-US" altLang="zh-CN" sz="2000" dirty="0">
                    <a:latin typeface="Comic Sans MS" panose="030F0702030302020204" pitchFamily="66" charset="0"/>
                  </a:rPr>
                  <a:t>	</a:t>
                </a:r>
                <a:r>
                  <a:rPr lang="en-US" altLang="zh-CN" sz="2000" dirty="0">
                    <a:solidFill>
                      <a:srgbClr val="1B06BA"/>
                    </a:solidFill>
                    <a:latin typeface="Comic Sans MS" panose="030F0702030302020204" pitchFamily="66" charset="0"/>
                  </a:rPr>
                  <a:t>result:=</a:t>
                </a:r>
                <a14:m>
                  <m:oMath xmlns:m="http://schemas.openxmlformats.org/officeDocument/2006/math">
                    <m:r>
                      <a:rPr lang="zh-CN" altLang="en-US" sz="2000" i="1" smtClean="0">
                        <a:solidFill>
                          <a:srgbClr val="FF0000"/>
                        </a:solidFill>
                        <a:latin typeface="Cambria Math" panose="02040503050406030204" pitchFamily="18" charset="0"/>
                      </a:rPr>
                      <m:t>𝛼</m:t>
                    </m:r>
                  </m:oMath>
                </a14:m>
                <a:r>
                  <a:rPr lang="en-US" altLang="zh-CN" sz="2000" dirty="0">
                    <a:solidFill>
                      <a:srgbClr val="1B06BA"/>
                    </a:solidFill>
                    <a:latin typeface="Comic Sans MS" panose="030F0702030302020204" pitchFamily="66" charset="0"/>
                  </a:rPr>
                  <a:t>;</a:t>
                </a:r>
                <a:br>
                  <a:rPr lang="en-US" altLang="zh-CN" sz="2000" dirty="0">
                    <a:solidFill>
                      <a:srgbClr val="1B06BA"/>
                    </a:solidFill>
                    <a:latin typeface="Comic Sans MS" panose="030F0702030302020204" pitchFamily="66" charset="0"/>
                  </a:rPr>
                </a:br>
                <a:r>
                  <a:rPr lang="en-US" altLang="zh-CN" sz="2000" dirty="0">
                    <a:solidFill>
                      <a:srgbClr val="1B06BA"/>
                    </a:solidFill>
                    <a:latin typeface="Comic Sans MS" panose="030F0702030302020204" pitchFamily="66" charset="0"/>
                  </a:rPr>
                  <a:t>	while (changes to result) do</a:t>
                </a:r>
                <a:br>
                  <a:rPr lang="en-US" altLang="zh-CN" sz="2000" dirty="0">
                    <a:solidFill>
                      <a:srgbClr val="1B06BA"/>
                    </a:solidFill>
                    <a:latin typeface="Comic Sans MS" panose="030F0702030302020204" pitchFamily="66" charset="0"/>
                  </a:rPr>
                </a:br>
                <a:r>
                  <a:rPr lang="en-US" altLang="zh-CN" sz="2000" dirty="0">
                    <a:solidFill>
                      <a:srgbClr val="1B06BA"/>
                    </a:solidFill>
                    <a:latin typeface="Comic Sans MS" panose="030F0702030302020204" pitchFamily="66" charset="0"/>
                  </a:rPr>
                  <a:t>	      for each </a:t>
                </a:r>
                <a14:m>
                  <m:oMath xmlns:m="http://schemas.openxmlformats.org/officeDocument/2006/math">
                    <m:r>
                      <a:rPr lang="zh-CN" altLang="en-US" sz="2000" i="1" smtClean="0">
                        <a:solidFill>
                          <a:srgbClr val="FF0000"/>
                        </a:solidFill>
                        <a:latin typeface="Cambria Math" panose="02040503050406030204" pitchFamily="18" charset="0"/>
                      </a:rPr>
                      <m:t>𝛽</m:t>
                    </m:r>
                    <m:r>
                      <a:rPr lang="zh-CN" altLang="en-US" sz="2000" i="1">
                        <a:solidFill>
                          <a:srgbClr val="FF0000"/>
                        </a:solidFill>
                        <a:latin typeface="Cambria Math" panose="02040503050406030204" pitchFamily="18" charset="0"/>
                      </a:rPr>
                      <m:t>→</m:t>
                    </m:r>
                    <m:r>
                      <a:rPr lang="zh-CN" altLang="en-US" sz="2000" i="1" smtClean="0">
                        <a:solidFill>
                          <a:srgbClr val="FF0000"/>
                        </a:solidFill>
                        <a:latin typeface="Cambria Math" panose="02040503050406030204" pitchFamily="18" charset="0"/>
                      </a:rPr>
                      <m:t>𝛾</m:t>
                    </m:r>
                  </m:oMath>
                </a14:m>
                <a:r>
                  <a:rPr lang="en-US" altLang="zh-CN" sz="2000" dirty="0">
                    <a:solidFill>
                      <a:srgbClr val="FF0000"/>
                    </a:solidFill>
                    <a:latin typeface="Comic Sans MS" panose="030F0702030302020204" pitchFamily="66" charset="0"/>
                  </a:rPr>
                  <a:t> </a:t>
                </a:r>
                <a:r>
                  <a:rPr lang="en-US" altLang="zh-CN" sz="2000" dirty="0">
                    <a:solidFill>
                      <a:srgbClr val="1B06BA"/>
                    </a:solidFill>
                    <a:latin typeface="Comic Sans MS" panose="030F0702030302020204" pitchFamily="66" charset="0"/>
                  </a:rPr>
                  <a:t>in </a:t>
                </a:r>
                <a14:m>
                  <m:oMath xmlns:m="http://schemas.openxmlformats.org/officeDocument/2006/math">
                    <m:r>
                      <a:rPr lang="en-US" altLang="zh-CN" sz="2000" b="0" i="1" smtClean="0">
                        <a:solidFill>
                          <a:srgbClr val="1B06BA"/>
                        </a:solidFill>
                        <a:latin typeface="Cambria Math" panose="02040503050406030204" pitchFamily="18" charset="0"/>
                      </a:rPr>
                      <m:t>𝐹</m:t>
                    </m:r>
                  </m:oMath>
                </a14:m>
                <a:r>
                  <a:rPr lang="en-US" altLang="zh-CN" sz="2000" dirty="0">
                    <a:solidFill>
                      <a:srgbClr val="1B06BA"/>
                    </a:solidFill>
                    <a:latin typeface="Comic Sans MS" panose="030F0702030302020204" pitchFamily="66" charset="0"/>
                  </a:rPr>
                  <a:t> do</a:t>
                </a:r>
                <a:br>
                  <a:rPr lang="en-US" altLang="zh-CN" sz="2000" dirty="0">
                    <a:solidFill>
                      <a:srgbClr val="1B06BA"/>
                    </a:solidFill>
                    <a:latin typeface="Comic Sans MS" panose="030F0702030302020204" pitchFamily="66" charset="0"/>
                  </a:rPr>
                </a:br>
                <a:r>
                  <a:rPr lang="en-US" altLang="zh-CN" sz="2000" dirty="0">
                    <a:solidFill>
                      <a:srgbClr val="1B06BA"/>
                    </a:solidFill>
                    <a:latin typeface="Comic Sans MS" panose="030F0702030302020204" pitchFamily="66" charset="0"/>
                  </a:rPr>
                  <a:t>		begin</a:t>
                </a:r>
                <a:br>
                  <a:rPr lang="en-US" altLang="zh-CN" sz="2000" dirty="0">
                    <a:solidFill>
                      <a:srgbClr val="1B06BA"/>
                    </a:solidFill>
                    <a:latin typeface="Comic Sans MS" panose="030F0702030302020204" pitchFamily="66" charset="0"/>
                  </a:rPr>
                </a:br>
                <a:r>
                  <a:rPr lang="en-US" altLang="zh-CN" sz="2000" dirty="0">
                    <a:solidFill>
                      <a:srgbClr val="1B06BA"/>
                    </a:solidFill>
                    <a:latin typeface="Comic Sans MS" panose="030F0702030302020204" pitchFamily="66" charset="0"/>
                  </a:rPr>
                  <a:t>		      if </a:t>
                </a:r>
                <a14:m>
                  <m:oMath xmlns:m="http://schemas.openxmlformats.org/officeDocument/2006/math">
                    <m:r>
                      <a:rPr lang="zh-CN" altLang="en-US" sz="2000" i="1" smtClean="0">
                        <a:solidFill>
                          <a:srgbClr val="FF0000"/>
                        </a:solidFill>
                        <a:latin typeface="Cambria Math" panose="02040503050406030204" pitchFamily="18" charset="0"/>
                      </a:rPr>
                      <m:t>𝛽</m:t>
                    </m:r>
                    <m:r>
                      <a:rPr lang="zh-CN" altLang="en-US" sz="2000" i="1" smtClean="0">
                        <a:solidFill>
                          <a:srgbClr val="FF0000"/>
                        </a:solidFill>
                        <a:latin typeface="Cambria Math" panose="02040503050406030204" pitchFamily="18" charset="0"/>
                      </a:rPr>
                      <m:t>⊆</m:t>
                    </m:r>
                  </m:oMath>
                </a14:m>
                <a:r>
                  <a:rPr lang="en-US" altLang="zh-CN" sz="2000" dirty="0">
                    <a:solidFill>
                      <a:srgbClr val="FF0000"/>
                    </a:solidFill>
                    <a:latin typeface="Comic Sans MS" panose="030F0702030302020204" pitchFamily="66" charset="0"/>
                  </a:rPr>
                  <a:t>result</a:t>
                </a:r>
                <a:r>
                  <a:rPr lang="en-US" altLang="zh-CN" sz="2000" dirty="0">
                    <a:solidFill>
                      <a:srgbClr val="1B06BA"/>
                    </a:solidFill>
                    <a:latin typeface="Comic Sans MS" panose="030F0702030302020204" pitchFamily="66" charset="0"/>
                  </a:rPr>
                  <a:t>, then </a:t>
                </a:r>
                <a:r>
                  <a:rPr lang="en-US" altLang="zh-CN" sz="2000" dirty="0">
                    <a:solidFill>
                      <a:srgbClr val="FF0000"/>
                    </a:solidFill>
                    <a:latin typeface="Comic Sans MS" panose="030F0702030302020204" pitchFamily="66" charset="0"/>
                  </a:rPr>
                  <a:t>result:=result </a:t>
                </a:r>
                <a14:m>
                  <m:oMath xmlns:m="http://schemas.openxmlformats.org/officeDocument/2006/math">
                    <m:r>
                      <a:rPr lang="en-US" altLang="zh-CN" sz="2000" i="1" smtClean="0">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 </m:t>
                    </m:r>
                    <m:r>
                      <a:rPr lang="zh-CN" altLang="en-US" sz="2000" b="0" i="1" smtClean="0">
                        <a:solidFill>
                          <a:srgbClr val="FF0000"/>
                        </a:solidFill>
                        <a:latin typeface="Cambria Math" panose="02040503050406030204" pitchFamily="18" charset="0"/>
                        <a:ea typeface="Cambria Math" panose="02040503050406030204" pitchFamily="18" charset="0"/>
                      </a:rPr>
                      <m:t>𝛾</m:t>
                    </m:r>
                  </m:oMath>
                </a14:m>
                <a:r>
                  <a:rPr lang="en-US" altLang="zh-CN" sz="2000" dirty="0">
                    <a:solidFill>
                      <a:srgbClr val="FF0000"/>
                    </a:solidFill>
                    <a:latin typeface="Comic Sans MS" panose="030F0702030302020204" pitchFamily="66" charset="0"/>
                  </a:rPr>
                  <a:t> </a:t>
                </a:r>
                <a:br>
                  <a:rPr lang="en-US" altLang="zh-CN" sz="2000" dirty="0">
                    <a:solidFill>
                      <a:srgbClr val="1B06BA"/>
                    </a:solidFill>
                    <a:latin typeface="Comic Sans MS" panose="030F0702030302020204" pitchFamily="66" charset="0"/>
                  </a:rPr>
                </a:br>
                <a:r>
                  <a:rPr lang="en-US" altLang="zh-CN" sz="2000" dirty="0">
                    <a:solidFill>
                      <a:srgbClr val="1B06BA"/>
                    </a:solidFill>
                    <a:latin typeface="Comic Sans MS" panose="030F0702030302020204" pitchFamily="66" charset="0"/>
                  </a:rPr>
                  <a:t>	</a:t>
                </a:r>
                <a:r>
                  <a:rPr lang="en-US" altLang="zh-CN" sz="2000">
                    <a:solidFill>
                      <a:srgbClr val="1B06BA"/>
                    </a:solidFill>
                    <a:latin typeface="Comic Sans MS" panose="030F0702030302020204" pitchFamily="66" charset="0"/>
                  </a:rPr>
                  <a:t>	end</a:t>
                </a:r>
                <a:endParaRPr lang="en-US" altLang="zh-CN" sz="2000" dirty="0">
                  <a:solidFill>
                    <a:srgbClr val="1B06BA"/>
                  </a:solidFill>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79512" y="789552"/>
                <a:ext cx="8784976" cy="4086453"/>
              </a:xfrm>
              <a:blipFill rotWithShape="1">
                <a:blip r:embed="rId1"/>
                <a:stretch>
                  <a:fillRect l="-5" t="-6" r="2" b="12"/>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of Attribute Set Closure</a:t>
            </a:r>
            <a:endParaRPr lang="zh-CN" altLang="en-US" dirty="0">
              <a:latin typeface="Comic Sans MS" panose="030F0702030302020204" pitchFamily="66" charset="0"/>
            </a:endParaRPr>
          </a:p>
        </p:txBody>
      </p:sp>
      <p:sp>
        <p:nvSpPr>
          <p:cNvPr id="4" name="Rectangle 3"/>
          <p:cNvSpPr txBox="1">
            <a:spLocks noChangeArrowheads="1"/>
          </p:cNvSpPr>
          <p:nvPr/>
        </p:nvSpPr>
        <p:spPr bwMode="auto">
          <a:xfrm>
            <a:off x="467544" y="699542"/>
            <a:ext cx="828092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880"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90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9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6pPr>
            <a:lvl7pPr marL="20148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7pPr>
            <a:lvl8pPr marL="23577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8pPr>
            <a:lvl9pPr marL="27006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9pPr>
          </a:lstStyle>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Given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R&lt;U,F&gt;, U = {A,B,C,D,E}, F={AB→C,B→D,C→E,EC→B,AC→B};</a:t>
            </a:r>
            <a:endPar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Compute:</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(AB)</a:t>
            </a:r>
            <a:r>
              <a:rPr kumimoji="1" lang="en-US" altLang="zh-CN" sz="1500" b="1" i="0" u="none" strike="noStrike" kern="0" cap="none" spc="0" normalizeH="0" baseline="-25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,(EC)</a:t>
            </a:r>
            <a:r>
              <a:rPr kumimoji="1" lang="en-US" altLang="zh-CN" sz="1500" b="1" i="0" u="none" strike="noStrike" kern="0" cap="none" spc="0" normalizeH="0" baseline="-25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endPar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endPar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(0)</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a:t>
            </a:r>
            <a:r>
              <a:rPr kumimoji="1" lang="zh-CN" altLang="en-US"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B}</a:t>
            </a:r>
            <a:r>
              <a:rPr kumimoji="1" lang="zh-CN" altLang="en-US"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endParaRPr kumimoji="1" lang="zh-CN" altLang="en-US"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First loop:</a:t>
            </a:r>
            <a:endPar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for each FD in F, find FDs that the left hand side(LHS) is </a:t>
            </a:r>
            <a:r>
              <a:rPr kumimoji="1" lang="en-US" altLang="zh-CN" sz="1500" b="1" i="0" u="none" strike="noStrike" kern="0" cap="none" spc="0" normalizeH="0" baseline="0" noProof="0" dirty="0">
                <a:ln>
                  <a:noFill/>
                </a:ln>
                <a:solidFill>
                  <a:srgbClr val="0000F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 or AB, then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AB→C,B→D, and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={A,B}∪{C,D}={A,B,C,D};</a:t>
            </a:r>
            <a:endParaRPr kumimoji="1" lang="zh-CN" altLang="en-US"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Second loop:</a:t>
            </a:r>
            <a:endPar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(0)</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find FDs that the left hand side is the subset of {</a:t>
            </a:r>
            <a:r>
              <a:rPr kumimoji="1" lang="en-US" altLang="zh-CN" sz="1500" b="1" i="0" u="none" strike="noStrike" kern="0" cap="none" spc="0" normalizeH="0" baseline="0" noProof="0" dirty="0">
                <a:ln>
                  <a:noFill/>
                </a:ln>
                <a:solidFill>
                  <a:srgbClr val="CC33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ABCD}, then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AB→C,B→D,C→E,AC→B, and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(1)</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∪{C,D,E,B}={A,B,C,D,E};</a:t>
            </a:r>
            <a:endParaRPr kumimoji="1" lang="zh-CN" altLang="en-US"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=U</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all attributes are in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X</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(2)</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the attribute set closure computing is end.</a:t>
            </a:r>
            <a:endParaRPr kumimoji="1" lang="zh-CN" altLang="en-US"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sym typeface="Wingdings" panose="05000000000000000000" pitchFamily="2" charset="2"/>
              </a:rPr>
              <a:t>So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sym typeface="Wingdings" panose="05000000000000000000" pitchFamily="2" charset="2"/>
              </a:rPr>
              <a:t>(</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AB)</a:t>
            </a:r>
            <a:r>
              <a:rPr kumimoji="1" lang="en-US" altLang="zh-CN" sz="1500" b="1" i="0" u="none" strike="noStrike" kern="0" cap="none" spc="0" normalizeH="0" baseline="-25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 {A,B,C,D,E}.</a:t>
            </a:r>
            <a:r>
              <a:rPr kumimoji="1" lang="zh-CN" altLang="en-US"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endParaRPr kumimoji="1" lang="zh-CN" altLang="en-US"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   </a:t>
            </a:r>
            <a:r>
              <a:rPr kumimoji="1" lang="en-US" altLang="zh-CN"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(EC)</a:t>
            </a:r>
            <a:r>
              <a:rPr kumimoji="1" lang="en-US" altLang="zh-CN" sz="1500" b="1" i="0" u="none" strike="noStrike" kern="0" cap="none" spc="0" normalizeH="0" baseline="-2500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   </a:t>
            </a:r>
            <a:endPar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a:p>
            <a:pPr marL="400050" marR="0" lvl="0" indent="-400050" algn="l" defTabSz="914400" rtl="0" eaLnBrk="0" fontAlgn="base" latinLnBrk="0" hangingPunct="0">
              <a:spcBef>
                <a:spcPct val="35000"/>
              </a:spcBef>
              <a:spcAft>
                <a:spcPct val="0"/>
              </a:spcAft>
              <a:buClr>
                <a:srgbClr val="FF0000"/>
              </a:buClr>
              <a:buSzPct val="80000"/>
              <a:buFont typeface="Wingdings" panose="05000000000000000000" pitchFamily="2" charset="2"/>
              <a:buNone/>
              <a:defRPr/>
            </a:pP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(AC)</a:t>
            </a:r>
            <a:r>
              <a:rPr kumimoji="1" lang="en-US" altLang="zh-CN" sz="1500" b="1" i="0" u="none" strike="noStrike" kern="0" cap="none" spc="0" normalizeH="0" baseline="-25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{A,B,C,D,E}</a:t>
            </a:r>
            <a:r>
              <a:rPr kumimoji="1" lang="zh-CN" altLang="en-US" sz="1500" b="1" i="0" u="none" strike="noStrike" kern="0" cap="none" spc="0" normalizeH="0" baseline="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zh-CN" altLang="en-US"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(EC)</a:t>
            </a:r>
            <a:r>
              <a:rPr kumimoji="1" lang="en-US" altLang="zh-CN" sz="1500" b="1" i="0" u="none" strike="noStrike" kern="0" cap="none" spc="0" normalizeH="0" baseline="-25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F</a:t>
            </a:r>
            <a:r>
              <a:rPr kumimoji="1" lang="en-US" altLang="zh-CN" sz="1500" b="1" i="0" u="none" strike="noStrike" kern="0" cap="none" spc="0" normalizeH="0" baseline="30000" noProof="0" dirty="0">
                <a:ln>
                  <a:noFill/>
                </a:ln>
                <a:solidFill>
                  <a:srgbClr val="1F07CF"/>
                </a:solidFill>
                <a:effectLst/>
                <a:uLnTx/>
                <a:uFillTx/>
                <a:latin typeface="Comic Sans MS" panose="030F0702030302020204" pitchFamily="66" charset="0"/>
                <a:ea typeface="华文中宋" panose="02010600040101010101" pitchFamily="2" charset="-122"/>
                <a:cs typeface="Times New Roman" panose="02020603050405020304" pitchFamily="18" charset="0"/>
              </a:rPr>
              <a:t>+</a:t>
            </a:r>
            <a:r>
              <a:rPr kumimoji="1" lang="en-US" altLang="zh-CN" sz="1500" b="1" i="0" u="none" strike="noStrike" kern="0" cap="none" spc="0" normalizeH="0" baseline="30000" noProof="0" dirty="0">
                <a:ln>
                  <a:noFill/>
                </a:ln>
                <a:solidFill>
                  <a:srgbClr val="00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a:t>
            </a:r>
            <a:r>
              <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rPr>
              <a:t>= {B,C,D,E}</a:t>
            </a:r>
            <a:endParaRPr kumimoji="1" lang="en-US" altLang="zh-CN" sz="1500" b="1" i="0" u="none" strike="noStrike" kern="0" cap="none" spc="0" normalizeH="0" baseline="0" noProof="0" dirty="0">
              <a:ln>
                <a:noFill/>
              </a:ln>
              <a:solidFill>
                <a:srgbClr val="FF0000"/>
              </a:solidFill>
              <a:effectLst/>
              <a:uLnTx/>
              <a:uFillTx/>
              <a:latin typeface="Comic Sans MS" panose="030F0702030302020204" pitchFamily="66" charset="0"/>
              <a:ea typeface="华文中宋" panose="02010600040101010101" pitchFamily="2"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linds(horizont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linds(horizontal)">
                                      <p:cBhvr>
                                        <p:cTn id="12" dur="500"/>
                                        <p:tgtEl>
                                          <p:spTgt spid="4">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linds(horizontal)">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blinds(horizontal)">
                                      <p:cBhvr>
                                        <p:cTn id="20" dur="500"/>
                                        <p:tgtEl>
                                          <p:spTgt spid="4">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blinds(horizontal)">
                                      <p:cBhvr>
                                        <p:cTn id="23" dur="500"/>
                                        <p:tgtEl>
                                          <p:spTgt spid="4">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linds(horizontal)">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blinds(horizontal)">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blinds(horizontal)">
                                      <p:cBhvr>
                                        <p:cTn id="38" dur="500"/>
                                        <p:tgtEl>
                                          <p:spTgt spid="4">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blinds(horizontal)">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5" name="Graphic 5"/>
          <p:cNvPicPr>
            <a:picLocks noChangeAspect="1"/>
          </p:cNvPicPr>
          <p:nvPr/>
        </p:nvPicPr>
        <p:blipFill rotWithShape="1">
          <a:blip r:embed="rId1">
            <a:extLst>
              <a:ext uri="{96DAC541-7B7A-43D3-8B79-37D633B846F1}">
                <asvg:svgBlip xmlns:asvg="http://schemas.microsoft.com/office/drawing/2016/SVG/main" r:embed="rId2"/>
              </a:ext>
            </a:extLst>
          </a:blip>
          <a:srcRect t="-1" b="12197"/>
          <a:stretch>
            <a:fillRect/>
          </a:stretch>
        </p:blipFill>
        <p:spPr>
          <a:xfrm>
            <a:off x="578080" y="994823"/>
            <a:ext cx="3993920" cy="3153854"/>
          </a:xfrm>
          <a:prstGeom prst="rect">
            <a:avLst/>
          </a:prstGeom>
        </p:spPr>
      </p:pic>
      <p:pic>
        <p:nvPicPr>
          <p:cNvPr id="6" name="Picture 5" descr="W:\db-book\db7\slide-dir\Tables-Figures\EPS-PDF-JPG-dir\tables\student.jpg"/>
          <p:cNvPicPr>
            <a:picLocks noChangeAspect="1" noChangeArrowheads="1"/>
          </p:cNvPicPr>
          <p:nvPr/>
        </p:nvPicPr>
        <p:blipFill>
          <a:blip r:embed="rId3"/>
          <a:srcRect/>
          <a:stretch>
            <a:fillRect/>
          </a:stretch>
        </p:blipFill>
        <p:spPr bwMode="auto">
          <a:xfrm>
            <a:off x="5004048" y="1002072"/>
            <a:ext cx="3543960" cy="3153854"/>
          </a:xfrm>
          <a:prstGeom prst="rect">
            <a:avLst/>
          </a:prstGeom>
          <a:noFill/>
        </p:spPr>
      </p:pic>
      <p:sp>
        <p:nvSpPr>
          <p:cNvPr id="7" name="文本框 6"/>
          <p:cNvSpPr txBox="1"/>
          <p:nvPr/>
        </p:nvSpPr>
        <p:spPr>
          <a:xfrm>
            <a:off x="1187624"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Instructor table</a:t>
            </a:r>
            <a:endParaRPr lang="zh-CN" altLang="en-US" sz="1800" b="1" dirty="0">
              <a:latin typeface="Comic Sans MS" panose="030F0702030302020204" pitchFamily="66" charset="0"/>
              <a:cs typeface="Arial" panose="020B0604020202020204" pitchFamily="34" charset="0"/>
            </a:endParaRPr>
          </a:p>
        </p:txBody>
      </p:sp>
      <p:sp>
        <p:nvSpPr>
          <p:cNvPr id="8" name="文本框 7"/>
          <p:cNvSpPr txBox="1"/>
          <p:nvPr/>
        </p:nvSpPr>
        <p:spPr>
          <a:xfrm>
            <a:off x="5580112"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Student table</a:t>
            </a:r>
            <a:endParaRPr lang="zh-CN" altLang="en-US" sz="1800" b="1"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of Attribute Set Closure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10896"/>
                <a:ext cx="8568952" cy="4021094"/>
              </a:xfrm>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smtClean="0">
                        <a:solidFill>
                          <a:srgbClr val="1F07CF"/>
                        </a:solidFill>
                        <a:latin typeface="Cambria Math" panose="02040503050406030204" pitchFamily="18" charset="0"/>
                      </a:rPr>
                      <m:t>=</m:t>
                    </m:r>
                    <m:d>
                      <m:dPr>
                        <m:ctrlPr>
                          <a:rPr lang="en-US" altLang="zh-CN" sz="2000" b="1" i="1" smtClean="0">
                            <a:solidFill>
                              <a:srgbClr val="1F07CF"/>
                            </a:solidFill>
                            <a:latin typeface="Cambria Math" panose="02040503050406030204" pitchFamily="18" charset="0"/>
                          </a:rPr>
                        </m:ctrlPr>
                      </m:dPr>
                      <m:e>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𝑮</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𝑰</m:t>
                        </m:r>
                      </m:e>
                    </m:d>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𝑪𝑮</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𝑰</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𝑯</m:t>
                    </m:r>
                    <m:r>
                      <a:rPr lang="en-US" altLang="zh-CN" sz="2000" b="1" i="1" smtClean="0">
                        <a:solidFill>
                          <a:srgbClr val="1F07CF"/>
                        </a:solidFill>
                        <a:latin typeface="Cambria Math" panose="02040503050406030204" pitchFamily="18" charset="0"/>
                      </a:rPr>
                      <m:t>}</m:t>
                    </m:r>
                  </m:oMath>
                </a14:m>
                <a:endParaRPr lang="en-US" altLang="zh-CN" sz="2000" b="1" dirty="0">
                  <a:solidFill>
                    <a:srgbClr val="1F07CF"/>
                  </a:solidFill>
                  <a:latin typeface="Comic Sans MS" panose="030F0702030302020204" pitchFamily="66" charset="0"/>
                </a:endParaRPr>
              </a:p>
              <a:p>
                <a:r>
                  <a:rPr lang="en-US" altLang="zh-CN" sz="2000" dirty="0">
                    <a:latin typeface="Comic Sans MS" panose="030F0702030302020204" pitchFamily="66" charset="0"/>
                  </a:rPr>
                  <a:t>Calculate </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𝑨𝑮</m:t>
                        </m:r>
                        <m: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m:t>
                        </m:r>
                      </m:sup>
                    </m:sSup>
                  </m:oMath>
                </a14:m>
                <a:endParaRPr lang="en-US" altLang="zh-CN" sz="2000" b="1" dirty="0">
                  <a:latin typeface="Comic Sans MS" panose="030F0702030302020204" pitchFamily="66" charset="0"/>
                </a:endParaRPr>
              </a:p>
              <a:p>
                <a:pPr lvl="1"/>
                <a:r>
                  <a:rPr lang="en-US" altLang="zh-CN" sz="1800" dirty="0">
                    <a:latin typeface="Comic Sans MS" panose="030F0702030302020204" pitchFamily="66" charset="0"/>
                  </a:rPr>
                  <a:t>result = AG</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result = ABCG	(</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𝐶</m:t>
                    </m:r>
                  </m:oMath>
                </a14:m>
                <a:r>
                  <a:rPr lang="en-US" altLang="zh-CN" sz="1800" dirty="0">
                    <a:latin typeface="Comic Sans MS" panose="030F0702030302020204" pitchFamily="66" charset="0"/>
                  </a:rPr>
                  <a:t> and </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𝐵</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result = ABCGH 	(</a:t>
                </a:r>
                <a14:m>
                  <m:oMath xmlns:m="http://schemas.openxmlformats.org/officeDocument/2006/math">
                    <m:r>
                      <a:rPr lang="en-US" altLang="zh-CN" sz="1800" i="1">
                        <a:latin typeface="Cambria Math" panose="02040503050406030204" pitchFamily="18" charset="0"/>
                      </a:rPr>
                      <m:t>𝐶𝐺</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𝐻</m:t>
                    </m:r>
                  </m:oMath>
                </a14:m>
                <a:r>
                  <a:rPr lang="en-US" altLang="zh-CN" sz="1800" dirty="0">
                    <a:latin typeface="Comic Sans MS" panose="030F0702030302020204" pitchFamily="66" charset="0"/>
                  </a:rPr>
                  <a:t> and </a:t>
                </a:r>
                <a14:m>
                  <m:oMath xmlns:m="http://schemas.openxmlformats.org/officeDocument/2006/math">
                    <m:r>
                      <a:rPr lang="en-US" altLang="zh-CN" sz="1800" b="0" i="1" dirty="0" smtClean="0">
                        <a:latin typeface="Cambria Math" panose="02040503050406030204" pitchFamily="18" charset="0"/>
                      </a:rPr>
                      <m:t>𝐶𝐺</m:t>
                    </m:r>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rPr>
                      <m:t>𝐴𝐵𝐶𝐺</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result = ABCGHI	(</a:t>
                </a:r>
                <a14:m>
                  <m:oMath xmlns:m="http://schemas.openxmlformats.org/officeDocument/2006/math">
                    <m:r>
                      <a:rPr lang="en-US" altLang="zh-CN" sz="1800" i="1">
                        <a:latin typeface="Cambria Math" panose="02040503050406030204" pitchFamily="18" charset="0"/>
                      </a:rPr>
                      <m:t>𝐶𝐺</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𝐼</m:t>
                    </m:r>
                  </m:oMath>
                </a14:m>
                <a:r>
                  <a:rPr lang="en-US" altLang="zh-CN" sz="1800" dirty="0">
                    <a:latin typeface="Comic Sans MS" panose="030F0702030302020204" pitchFamily="66" charset="0"/>
                  </a:rPr>
                  <a:t> and </a:t>
                </a:r>
                <a14:m>
                  <m:oMath xmlns:m="http://schemas.openxmlformats.org/officeDocument/2006/math">
                    <m:r>
                      <a:rPr lang="en-US" altLang="zh-CN" sz="1800" i="1" dirty="0">
                        <a:latin typeface="Cambria Math" panose="02040503050406030204" pitchFamily="18" charset="0"/>
                      </a:rPr>
                      <m:t>𝐶𝐺</m:t>
                    </m:r>
                    <m:r>
                      <a:rPr lang="en-US" altLang="zh-CN" sz="1800" i="1" dirty="0">
                        <a:latin typeface="Cambria Math" panose="02040503050406030204" pitchFamily="18" charset="0"/>
                        <a:ea typeface="Cambria Math" panose="02040503050406030204" pitchFamily="18" charset="0"/>
                      </a:rPr>
                      <m:t>⊆</m:t>
                    </m:r>
                    <m:r>
                      <a:rPr lang="en-US" altLang="zh-CN" sz="1800" i="1" dirty="0">
                        <a:latin typeface="Cambria Math" panose="02040503050406030204" pitchFamily="18" charset="0"/>
                      </a:rPr>
                      <m:t>𝐴𝐵𝐶𝐺</m:t>
                    </m:r>
                    <m:r>
                      <a:rPr lang="en-US" altLang="zh-CN" sz="1800" b="0" i="1" dirty="0" smtClean="0">
                        <a:latin typeface="Cambria Math" panose="02040503050406030204" pitchFamily="18" charset="0"/>
                      </a:rPr>
                      <m:t>𝐻</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r>
                  <a:rPr lang="en-US" altLang="zh-CN" sz="2000" dirty="0">
                    <a:latin typeface="Comic Sans MS" panose="030F0702030302020204" pitchFamily="66" charset="0"/>
                  </a:rPr>
                  <a:t>Is </a:t>
                </a:r>
                <a:r>
                  <a:rPr lang="en-US" altLang="zh-CN" sz="2000" b="1" dirty="0">
                    <a:solidFill>
                      <a:srgbClr val="1F07CF"/>
                    </a:solidFill>
                    <a:latin typeface="Comic Sans MS" panose="030F0702030302020204" pitchFamily="66" charset="0"/>
                  </a:rPr>
                  <a:t>AG</a:t>
                </a:r>
                <a:r>
                  <a:rPr lang="en-US" altLang="zh-CN" sz="2000" dirty="0">
                    <a:latin typeface="Comic Sans MS" panose="030F0702030302020204" pitchFamily="66" charset="0"/>
                  </a:rPr>
                  <a:t> a </a:t>
                </a:r>
                <a:r>
                  <a:rPr lang="en-US" altLang="zh-CN" sz="2000" b="1" dirty="0">
                    <a:solidFill>
                      <a:srgbClr val="FF0000"/>
                    </a:solidFill>
                    <a:latin typeface="Comic Sans MS" panose="030F0702030302020204" pitchFamily="66" charset="0"/>
                  </a:rPr>
                  <a:t>candidate key</a:t>
                </a:r>
                <a:r>
                  <a:rPr lang="en-US" altLang="zh-CN" sz="2000" dirty="0">
                    <a:latin typeface="Comic Sans MS" panose="030F0702030302020204" pitchFamily="66" charset="0"/>
                  </a:rPr>
                  <a:t>?  </a:t>
                </a:r>
                <a:endParaRPr lang="en-US" altLang="zh-CN" sz="2000" dirty="0">
                  <a:latin typeface="Comic Sans MS" panose="030F0702030302020204" pitchFamily="66" charset="0"/>
                </a:endParaRPr>
              </a:p>
              <a:p>
                <a:pPr lvl="1"/>
                <a:r>
                  <a:rPr lang="en-US" altLang="zh-CN" sz="1800" dirty="0">
                    <a:latin typeface="Comic Sans MS" panose="030F0702030302020204" pitchFamily="66" charset="0"/>
                  </a:rPr>
                  <a:t>Is </a:t>
                </a:r>
                <a:r>
                  <a:rPr lang="en-US" altLang="zh-CN" sz="1800" b="1" dirty="0">
                    <a:solidFill>
                      <a:srgbClr val="1F07CF"/>
                    </a:solidFill>
                    <a:latin typeface="Comic Sans MS" panose="030F0702030302020204" pitchFamily="66" charset="0"/>
                  </a:rPr>
                  <a:t>AG</a:t>
                </a:r>
                <a:r>
                  <a:rPr lang="en-US" altLang="zh-CN" sz="1800" dirty="0">
                    <a:latin typeface="Comic Sans MS" panose="030F0702030302020204" pitchFamily="66" charset="0"/>
                  </a:rPr>
                  <a:t> a </a:t>
                </a:r>
                <a:r>
                  <a:rPr lang="en-US" altLang="zh-CN" sz="1800" b="1" dirty="0" err="1">
                    <a:solidFill>
                      <a:srgbClr val="FF0000"/>
                    </a:solidFill>
                    <a:latin typeface="Comic Sans MS" panose="030F0702030302020204" pitchFamily="66" charset="0"/>
                  </a:rPr>
                  <a:t>superkey</a:t>
                </a:r>
                <a:r>
                  <a:rPr lang="en-US" altLang="zh-CN" sz="1800" dirty="0">
                    <a:solidFill>
                      <a:srgbClr val="FF0000"/>
                    </a:solidFill>
                    <a:latin typeface="Comic Sans MS" panose="030F0702030302020204" pitchFamily="66" charset="0"/>
                  </a:rPr>
                  <a:t>?</a:t>
                </a:r>
                <a:endParaRPr lang="en-US" altLang="zh-CN" sz="1800" dirty="0">
                  <a:solidFill>
                    <a:srgbClr val="FF0000"/>
                  </a:solidFill>
                  <a:latin typeface="Comic Sans MS" panose="030F0702030302020204" pitchFamily="66" charset="0"/>
                </a:endParaRPr>
              </a:p>
              <a:p>
                <a:pPr lvl="2"/>
                <a:r>
                  <a:rPr lang="en-US" altLang="zh-CN" sz="1600" dirty="0">
                    <a:latin typeface="Comic Sans MS" panose="030F0702030302020204" pitchFamily="66" charset="0"/>
                  </a:rPr>
                  <a:t>Does </a:t>
                </a:r>
                <a14:m>
                  <m:oMath xmlns:m="http://schemas.openxmlformats.org/officeDocument/2006/math">
                    <m:r>
                      <a:rPr lang="en-US" altLang="zh-CN" sz="1600" b="1" i="1" smtClean="0">
                        <a:solidFill>
                          <a:srgbClr val="1F07CF"/>
                        </a:solidFill>
                        <a:latin typeface="Cambria Math" panose="02040503050406030204" pitchFamily="18" charset="0"/>
                      </a:rPr>
                      <m:t>𝑨𝑮</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𝑹</m:t>
                    </m:r>
                  </m:oMath>
                </a14:m>
                <a:r>
                  <a:rPr lang="en-US" altLang="zh-CN" sz="1600" dirty="0">
                    <a:latin typeface="Comic Sans MS" panose="030F0702030302020204" pitchFamily="66" charset="0"/>
                  </a:rPr>
                  <a:t>?  ==  Is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𝑨𝑮</m:t>
                        </m:r>
                        <m:r>
                          <a:rPr lang="en-US" altLang="zh-CN" sz="1600" b="1" i="1" smtClean="0">
                            <a:solidFill>
                              <a:srgbClr val="1F07CF"/>
                            </a:solidFill>
                            <a:latin typeface="Cambria Math" panose="02040503050406030204" pitchFamily="18" charset="0"/>
                          </a:rPr>
                          <m:t>)</m:t>
                        </m:r>
                      </m:e>
                      <m:sup>
                        <m:r>
                          <a:rPr lang="en-US" altLang="zh-CN" sz="1600" b="1" i="1" smtClean="0">
                            <a:solidFill>
                              <a:srgbClr val="1F07CF"/>
                            </a:solidFill>
                            <a:latin typeface="Cambria Math" panose="02040503050406030204" pitchFamily="18" charset="0"/>
                          </a:rPr>
                          <m:t>+</m:t>
                        </m:r>
                      </m:sup>
                    </m:sSup>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𝑹</m:t>
                    </m:r>
                  </m:oMath>
                </a14:m>
                <a:endParaRPr lang="en-US" altLang="zh-CN" sz="1600" b="1" dirty="0">
                  <a:latin typeface="Comic Sans MS" panose="030F0702030302020204" pitchFamily="66" charset="0"/>
                </a:endParaRPr>
              </a:p>
              <a:p>
                <a:pPr lvl="1"/>
                <a:r>
                  <a:rPr lang="en-US" altLang="zh-CN" sz="1800" dirty="0">
                    <a:latin typeface="Comic Sans MS" panose="030F0702030302020204" pitchFamily="66" charset="0"/>
                  </a:rPr>
                  <a:t>Is </a:t>
                </a:r>
                <a:r>
                  <a:rPr lang="en-US" altLang="zh-CN" sz="1800" b="1" dirty="0">
                    <a:solidFill>
                      <a:srgbClr val="FF0000"/>
                    </a:solidFill>
                    <a:latin typeface="Comic Sans MS" panose="030F0702030302020204" pitchFamily="66" charset="0"/>
                  </a:rPr>
                  <a:t>any subset of AG a </a:t>
                </a:r>
                <a:r>
                  <a:rPr lang="en-US" altLang="zh-CN" sz="1800" b="1" dirty="0" err="1">
                    <a:solidFill>
                      <a:srgbClr val="FF0000"/>
                    </a:solidFill>
                    <a:latin typeface="Comic Sans MS" panose="030F0702030302020204" pitchFamily="66" charset="0"/>
                  </a:rPr>
                  <a:t>superkey</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2"/>
                <a:r>
                  <a:rPr lang="en-US" altLang="zh-CN" sz="1600" dirty="0">
                    <a:latin typeface="Comic Sans MS" panose="030F0702030302020204" pitchFamily="66" charset="0"/>
                  </a:rPr>
                  <a:t>Does</a:t>
                </a:r>
                <a:r>
                  <a:rPr lang="en-US" altLang="zh-CN" sz="1600" b="1" dirty="0">
                    <a:solidFill>
                      <a:srgbClr val="1F07CF"/>
                    </a:solidFill>
                    <a:latin typeface="Comic Sans MS" panose="030F0702030302020204" pitchFamily="66" charset="0"/>
                  </a:rPr>
                  <a:t> </a:t>
                </a:r>
                <a14:m>
                  <m:oMath xmlns:m="http://schemas.openxmlformats.org/officeDocument/2006/math">
                    <m:r>
                      <a:rPr lang="en-US" altLang="zh-CN" sz="1600" b="1" i="1">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oMath>
                </a14:m>
                <a:r>
                  <a:rPr lang="en-US" altLang="zh-CN" sz="1600" dirty="0">
                    <a:latin typeface="Comic Sans MS" panose="030F0702030302020204" pitchFamily="66" charset="0"/>
                  </a:rPr>
                  <a:t>?  ==  Is</a:t>
                </a:r>
                <a:r>
                  <a:rPr lang="en-US" altLang="zh-CN" sz="1600" b="1" dirty="0">
                    <a:solidFill>
                      <a:srgbClr val="1F07CF"/>
                    </a:solidFill>
                    <a:latin typeface="Comic Sans MS" panose="030F0702030302020204" pitchFamily="66" charset="0"/>
                  </a:rPr>
                  <a:t> </a:t>
                </a:r>
                <a14:m>
                  <m:oMath xmlns:m="http://schemas.openxmlformats.org/officeDocument/2006/math">
                    <m:sSup>
                      <m:sSupPr>
                        <m:ctrlPr>
                          <a:rPr lang="en-US" altLang="zh-CN" sz="1600" b="1" i="1">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ea typeface="Cambria Math" panose="02040503050406030204" pitchFamily="18" charset="0"/>
                      </a:rPr>
                      <m:t>𝑹</m:t>
                    </m:r>
                  </m:oMath>
                </a14:m>
                <a:endParaRPr lang="en-US" altLang="zh-CN" sz="1600" b="1" dirty="0">
                  <a:latin typeface="Comic Sans MS" panose="030F0702030302020204" pitchFamily="66" charset="0"/>
                </a:endParaRPr>
              </a:p>
              <a:p>
                <a:pPr lvl="2"/>
                <a:r>
                  <a:rPr lang="en-US" altLang="zh-CN" sz="1600" dirty="0">
                    <a:latin typeface="Comic Sans MS" panose="030F0702030302020204" pitchFamily="66" charset="0"/>
                  </a:rPr>
                  <a:t>Does </a:t>
                </a:r>
                <a14:m>
                  <m:oMath xmlns:m="http://schemas.openxmlformats.org/officeDocument/2006/math">
                    <m:r>
                      <a:rPr lang="en-US" altLang="zh-CN" sz="1600" b="1" i="1" smtClean="0">
                        <a:solidFill>
                          <a:srgbClr val="1F07CF"/>
                        </a:solidFill>
                        <a:latin typeface="Cambria Math" panose="02040503050406030204" pitchFamily="18" charset="0"/>
                      </a:rPr>
                      <m:t>𝑮</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oMath>
                </a14:m>
                <a:r>
                  <a:rPr lang="en-US" altLang="zh-CN" sz="1600" dirty="0">
                    <a:latin typeface="Comic Sans MS" panose="030F0702030302020204" pitchFamily="66" charset="0"/>
                  </a:rPr>
                  <a:t>?  ==  Is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𝑮</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ea typeface="Cambria Math" panose="02040503050406030204" pitchFamily="18" charset="0"/>
                      </a:rPr>
                      <m:t>𝑹</m:t>
                    </m:r>
                  </m:oMath>
                </a14:m>
                <a:endParaRPr lang="en-US" altLang="zh-CN" sz="1600" b="1"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10896"/>
                <a:ext cx="8568952" cy="4021094"/>
              </a:xfrm>
              <a:blipFill rotWithShape="1">
                <a:blip r:embed="rId1"/>
                <a:stretch>
                  <a:fillRect l="-1" t="-8" r="4" b="15"/>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arn(inVertic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500"/>
                                        <p:tgtEl>
                                          <p:spTgt spid="3">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arn(inVertic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arn(inVertical)">
                                      <p:cBhvr>
                                        <p:cTn id="35" dur="500"/>
                                        <p:tgtEl>
                                          <p:spTgt spid="3">
                                            <p:txEl>
                                              <p:pRg st="9" end="9"/>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arn(inVertical)">
                                      <p:cBhvr>
                                        <p:cTn id="38" dur="500"/>
                                        <p:tgtEl>
                                          <p:spTgt spid="3">
                                            <p:txEl>
                                              <p:pRg st="10" end="10"/>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barn(inVertical)">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Applications of Attribute Closure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89553"/>
                <a:ext cx="8352928" cy="3805070"/>
              </a:xfrm>
            </p:spPr>
            <p:txBody>
              <a:bodyPr/>
              <a:lstStyle/>
              <a:p>
                <a:r>
                  <a:rPr lang="en-US" altLang="zh-CN" sz="2000" b="1" dirty="0">
                    <a:latin typeface="Comic Sans MS" panose="030F0702030302020204" pitchFamily="66" charset="0"/>
                  </a:rPr>
                  <a:t>Testing for </a:t>
                </a:r>
                <a:r>
                  <a:rPr lang="en-US" altLang="zh-CN" sz="2000" b="1" dirty="0" err="1">
                    <a:solidFill>
                      <a:srgbClr val="FF0000"/>
                    </a:solidFill>
                    <a:latin typeface="Comic Sans MS" panose="030F0702030302020204" pitchFamily="66" charset="0"/>
                  </a:rPr>
                  <a:t>superkey</a:t>
                </a:r>
                <a:endParaRPr lang="en-US" altLang="zh-CN" sz="2000" b="1" dirty="0">
                  <a:solidFill>
                    <a:srgbClr val="FF0000"/>
                  </a:solidFill>
                  <a:latin typeface="Comic Sans MS" panose="030F0702030302020204" pitchFamily="66" charset="0"/>
                </a:endParaRPr>
              </a:p>
              <a:p>
                <a:r>
                  <a:rPr lang="en-US" altLang="zh-CN" sz="2000" b="1" dirty="0">
                    <a:latin typeface="Comic Sans MS" panose="030F0702030302020204" pitchFamily="66" charset="0"/>
                  </a:rPr>
                  <a:t>Testing </a:t>
                </a:r>
                <a:r>
                  <a:rPr lang="en-US" altLang="zh-CN" sz="2000" b="1" dirty="0">
                    <a:solidFill>
                      <a:srgbClr val="FF0000"/>
                    </a:solidFill>
                    <a:latin typeface="Comic Sans MS" panose="030F0702030302020204" pitchFamily="66" charset="0"/>
                  </a:rPr>
                  <a:t>functional dependencies</a:t>
                </a:r>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To check if a functional dependency </a:t>
                </a:r>
                <a14:m>
                  <m:oMath xmlns:m="http://schemas.openxmlformats.org/officeDocument/2006/math">
                    <m:r>
                      <a:rPr lang="zh-CN" altLang="en-US" sz="1800" b="1" i="1" smtClean="0">
                        <a:solidFill>
                          <a:srgbClr val="1F07CF"/>
                        </a:solidFill>
                        <a:latin typeface="Cambria Math" panose="02040503050406030204" pitchFamily="18" charset="0"/>
                      </a:rPr>
                      <m:t>𝜶</m:t>
                    </m:r>
                    <m:r>
                      <a:rPr lang="zh-CN" altLang="en-US" sz="1800" b="1" i="1" smtClean="0">
                        <a:solidFill>
                          <a:srgbClr val="1F07CF"/>
                        </a:solidFill>
                        <a:latin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dirty="0">
                    <a:latin typeface="Comic Sans MS" panose="030F0702030302020204" pitchFamily="66" charset="0"/>
                  </a:rPr>
                  <a:t> holds (or, in other words, is in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𝑭</m:t>
                        </m:r>
                      </m:e>
                      <m:sup>
                        <m:r>
                          <a:rPr lang="en-US" altLang="zh-CN" sz="1800" b="1" i="1" smtClean="0">
                            <a:solidFill>
                              <a:srgbClr val="FF0000"/>
                            </a:solidFill>
                            <a:latin typeface="Cambria Math" panose="02040503050406030204" pitchFamily="18" charset="0"/>
                          </a:rPr>
                          <m:t>+</m:t>
                        </m:r>
                      </m:sup>
                    </m:sSup>
                  </m:oMath>
                </a14:m>
                <a:r>
                  <a:rPr lang="en-US" altLang="zh-CN" sz="1800" dirty="0">
                    <a:latin typeface="Comic Sans MS" panose="030F0702030302020204" pitchFamily="66" charset="0"/>
                  </a:rPr>
                  <a:t>), </a:t>
                </a:r>
                <a:r>
                  <a:rPr lang="en-US" altLang="zh-CN" sz="1800" b="1" dirty="0">
                    <a:solidFill>
                      <a:srgbClr val="1B06BA"/>
                    </a:solidFill>
                    <a:latin typeface="Comic Sans MS" panose="030F0702030302020204" pitchFamily="66" charset="0"/>
                  </a:rPr>
                  <a:t>just check if </a:t>
                </a:r>
                <a14:m>
                  <m:oMath xmlns:m="http://schemas.openxmlformats.org/officeDocument/2006/math">
                    <m:r>
                      <a:rPr lang="zh-CN" altLang="en-US" sz="1800" b="1" i="1" smtClean="0">
                        <a:solidFill>
                          <a:srgbClr val="1B06BA"/>
                        </a:solidFill>
                        <a:latin typeface="Cambria Math" panose="02040503050406030204" pitchFamily="18" charset="0"/>
                        <a:ea typeface="Cambria Math" panose="02040503050406030204" pitchFamily="18" charset="0"/>
                      </a:rPr>
                      <m:t>𝜷</m:t>
                    </m:r>
                    <m:r>
                      <a:rPr lang="zh-CN" altLang="en-US" sz="1800" b="1" i="1" smtClean="0">
                        <a:solidFill>
                          <a:srgbClr val="1B06BA"/>
                        </a:solidFill>
                        <a:latin typeface="Cambria Math" panose="02040503050406030204" pitchFamily="18" charset="0"/>
                        <a:ea typeface="Cambria Math" panose="02040503050406030204" pitchFamily="18" charset="0"/>
                      </a:rPr>
                      <m:t>⊆</m:t>
                    </m:r>
                    <m:sSup>
                      <m:sSupPr>
                        <m:ctrlPr>
                          <a:rPr lang="en-US" altLang="zh-CN" sz="1800" b="1" i="1" smtClean="0">
                            <a:solidFill>
                              <a:srgbClr val="1B06BA"/>
                            </a:solidFill>
                            <a:latin typeface="Cambria Math" panose="02040503050406030204" pitchFamily="18" charset="0"/>
                            <a:ea typeface="Cambria Math" panose="02040503050406030204" pitchFamily="18" charset="0"/>
                          </a:rPr>
                        </m:ctrlPr>
                      </m:sSupPr>
                      <m:e>
                        <m:r>
                          <a:rPr lang="zh-CN" altLang="en-US" sz="1800" b="1" i="1" smtClean="0">
                            <a:solidFill>
                              <a:srgbClr val="1B06BA"/>
                            </a:solidFill>
                            <a:latin typeface="Cambria Math" panose="02040503050406030204" pitchFamily="18" charset="0"/>
                            <a:ea typeface="Cambria Math" panose="02040503050406030204" pitchFamily="18" charset="0"/>
                          </a:rPr>
                          <m:t>𝜶</m:t>
                        </m:r>
                      </m:e>
                      <m:sup>
                        <m:r>
                          <a:rPr lang="en-US" altLang="zh-CN" sz="1800" b="1" i="1" smtClean="0">
                            <a:solidFill>
                              <a:srgbClr val="1B06BA"/>
                            </a:solidFill>
                            <a:latin typeface="Cambria Math" panose="02040503050406030204" pitchFamily="18" charset="0"/>
                            <a:ea typeface="Cambria Math" panose="02040503050406030204" pitchFamily="18" charset="0"/>
                          </a:rPr>
                          <m:t>+</m:t>
                        </m:r>
                      </m:sup>
                    </m:sSup>
                  </m:oMath>
                </a14:m>
                <a:r>
                  <a:rPr lang="en-US" altLang="zh-CN" sz="1800" b="1" dirty="0">
                    <a:solidFill>
                      <a:srgbClr val="1B06BA"/>
                    </a:solidFill>
                    <a:latin typeface="Comic Sans MS" panose="030F0702030302020204" pitchFamily="66" charset="0"/>
                  </a:rPr>
                  <a:t> </a:t>
                </a:r>
                <a:endParaRPr lang="en-US" altLang="zh-CN" sz="1800" b="1" dirty="0">
                  <a:solidFill>
                    <a:srgbClr val="1B06BA"/>
                  </a:solidFill>
                  <a:latin typeface="Comic Sans MS" panose="030F0702030302020204" pitchFamily="66" charset="0"/>
                </a:endParaRPr>
              </a:p>
              <a:p>
                <a:pPr lvl="1"/>
                <a:r>
                  <a:rPr lang="en-US" altLang="zh-CN" sz="1800" dirty="0">
                    <a:latin typeface="Comic Sans MS" panose="030F0702030302020204" pitchFamily="66" charset="0"/>
                  </a:rPr>
                  <a:t>Compute </a:t>
                </a:r>
                <a14:m>
                  <m:oMath xmlns:m="http://schemas.openxmlformats.org/officeDocument/2006/math">
                    <m:sSup>
                      <m:sSupPr>
                        <m:ctrlPr>
                          <a:rPr lang="en-US" altLang="zh-CN" sz="1800" b="1" i="1" smtClean="0">
                            <a:solidFill>
                              <a:srgbClr val="FF0000"/>
                            </a:solidFill>
                            <a:latin typeface="Cambria Math" panose="02040503050406030204" pitchFamily="18" charset="0"/>
                            <a:ea typeface="Cambria Math" panose="02040503050406030204" pitchFamily="18" charset="0"/>
                          </a:rPr>
                        </m:ctrlPr>
                      </m:sSupPr>
                      <m:e>
                        <m:r>
                          <a:rPr lang="zh-CN" altLang="en-US" sz="1800" b="1" i="1">
                            <a:solidFill>
                              <a:srgbClr val="FF0000"/>
                            </a:solidFill>
                            <a:latin typeface="Cambria Math" panose="02040503050406030204" pitchFamily="18" charset="0"/>
                            <a:ea typeface="Cambria Math" panose="02040503050406030204" pitchFamily="18" charset="0"/>
                          </a:rPr>
                          <m:t>𝜶</m:t>
                        </m:r>
                      </m:e>
                      <m:sup>
                        <m:r>
                          <a:rPr lang="en-US" altLang="zh-CN" sz="1800" b="1" i="1">
                            <a:solidFill>
                              <a:srgbClr val="FF0000"/>
                            </a:solidFill>
                            <a:latin typeface="Cambria Math" panose="02040503050406030204" pitchFamily="18" charset="0"/>
                            <a:ea typeface="Cambria Math" panose="02040503050406030204" pitchFamily="18" charset="0"/>
                          </a:rPr>
                          <m:t>+</m:t>
                        </m:r>
                      </m:sup>
                    </m:sSup>
                  </m:oMath>
                </a14:m>
                <a:r>
                  <a:rPr lang="en-US" altLang="zh-CN" sz="1800" dirty="0">
                    <a:latin typeface="Comic Sans MS" panose="030F0702030302020204" pitchFamily="66" charset="0"/>
                  </a:rPr>
                  <a:t> by using attribute closure</a:t>
                </a:r>
                <a:r>
                  <a:rPr lang="en-US" altLang="zh-CN" sz="1800">
                    <a:latin typeface="Comic Sans MS" panose="030F0702030302020204" pitchFamily="66" charset="0"/>
                  </a:rPr>
                  <a:t>, then </a:t>
                </a:r>
                <a:r>
                  <a:rPr lang="en-US" altLang="zh-CN" sz="1800" dirty="0">
                    <a:latin typeface="Comic Sans MS" panose="030F0702030302020204" pitchFamily="66" charset="0"/>
                  </a:rPr>
                  <a:t>check if it contains </a:t>
                </a:r>
                <a14:m>
                  <m:oMath xmlns:m="http://schemas.openxmlformats.org/officeDocument/2006/math">
                    <m:r>
                      <a:rPr lang="zh-CN" altLang="en-US" sz="1800" b="1" i="1" smtClean="0">
                        <a:solidFill>
                          <a:srgbClr val="1F07CF"/>
                        </a:solidFill>
                        <a:latin typeface="Cambria Math" panose="02040503050406030204" pitchFamily="18" charset="0"/>
                        <a:ea typeface="Cambria Math" panose="02040503050406030204" pitchFamily="18" charset="0"/>
                      </a:rPr>
                      <m:t>𝜷</m:t>
                    </m:r>
                  </m:oMath>
                </a14:m>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A simple and cheap test</a:t>
                </a:r>
                <a:endParaRPr lang="en-US" altLang="zh-CN" sz="1800" dirty="0">
                  <a:latin typeface="Comic Sans MS" panose="030F0702030302020204" pitchFamily="66" charset="0"/>
                </a:endParaRPr>
              </a:p>
              <a:p>
                <a:r>
                  <a:rPr lang="en-US" altLang="zh-CN" sz="2000" b="1" dirty="0">
                    <a:solidFill>
                      <a:srgbClr val="FF0000"/>
                    </a:solidFill>
                    <a:latin typeface="Comic Sans MS" panose="030F0702030302020204" pitchFamily="66" charset="0"/>
                  </a:rPr>
                  <a:t>Computing closure of </a:t>
                </a:r>
                <a14:m>
                  <m:oMath xmlns:m="http://schemas.openxmlformats.org/officeDocument/2006/math">
                    <m:r>
                      <a:rPr lang="en-US" altLang="zh-CN" sz="2000" b="1" i="1" smtClean="0">
                        <a:solidFill>
                          <a:srgbClr val="FF0000"/>
                        </a:solidFill>
                        <a:latin typeface="Cambria Math" panose="02040503050406030204" pitchFamily="18" charset="0"/>
                      </a:rPr>
                      <m:t>𝑭</m:t>
                    </m:r>
                  </m:oMath>
                </a14:m>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For </a:t>
                </a:r>
                <a:r>
                  <a:rPr lang="en-US" altLang="zh-CN" sz="1800" b="1" dirty="0">
                    <a:solidFill>
                      <a:srgbClr val="1B06BA"/>
                    </a:solidFill>
                    <a:latin typeface="Comic Sans MS" panose="030F0702030302020204" pitchFamily="66" charset="0"/>
                  </a:rPr>
                  <a:t>each </a:t>
                </a:r>
                <a14:m>
                  <m:oMath xmlns:m="http://schemas.openxmlformats.org/officeDocument/2006/math">
                    <m:r>
                      <a:rPr lang="zh-CN" altLang="en-US" sz="1800" b="1" i="1" smtClean="0">
                        <a:solidFill>
                          <a:srgbClr val="1B06BA"/>
                        </a:solidFill>
                        <a:latin typeface="Cambria Math" panose="02040503050406030204" pitchFamily="18" charset="0"/>
                      </a:rPr>
                      <m:t>𝜸</m:t>
                    </m:r>
                    <m:r>
                      <a:rPr lang="zh-CN" altLang="en-US"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𝑹</m:t>
                    </m:r>
                  </m:oMath>
                </a14:m>
                <a:r>
                  <a:rPr lang="en-US" altLang="zh-CN" sz="1800" dirty="0">
                    <a:latin typeface="Comic Sans MS" panose="030F0702030302020204" pitchFamily="66" charset="0"/>
                  </a:rPr>
                  <a:t>, we find the closure </a:t>
                </a:r>
                <a14:m>
                  <m:oMath xmlns:m="http://schemas.openxmlformats.org/officeDocument/2006/math">
                    <m:sSup>
                      <m:sSupPr>
                        <m:ctrlPr>
                          <a:rPr lang="en-US" altLang="zh-CN" sz="1800" b="1" i="1" smtClean="0">
                            <a:solidFill>
                              <a:srgbClr val="FF0000"/>
                            </a:solidFill>
                            <a:latin typeface="Cambria Math" panose="02040503050406030204" pitchFamily="18" charset="0"/>
                          </a:rPr>
                        </m:ctrlPr>
                      </m:sSupPr>
                      <m:e>
                        <m:r>
                          <a:rPr lang="zh-CN" altLang="en-US" sz="1800" b="1" i="1" smtClean="0">
                            <a:solidFill>
                              <a:srgbClr val="FF0000"/>
                            </a:solidFill>
                            <a:latin typeface="Cambria Math" panose="02040503050406030204" pitchFamily="18" charset="0"/>
                          </a:rPr>
                          <m:t>𝜸</m:t>
                        </m:r>
                      </m:e>
                      <m:sup>
                        <m:r>
                          <a:rPr lang="en-US" altLang="zh-CN" sz="1800" b="1" i="1" smtClean="0">
                            <a:solidFill>
                              <a:srgbClr val="FF0000"/>
                            </a:solidFill>
                            <a:latin typeface="Cambria Math" panose="02040503050406030204" pitchFamily="18" charset="0"/>
                          </a:rPr>
                          <m:t>+</m:t>
                        </m:r>
                      </m:sup>
                    </m:sSup>
                  </m:oMath>
                </a14:m>
                <a:r>
                  <a:rPr lang="en-US" altLang="zh-CN" sz="1800" dirty="0">
                    <a:latin typeface="Comic Sans MS" panose="030F0702030302020204" pitchFamily="66" charset="0"/>
                  </a:rPr>
                  <a:t>, and </a:t>
                </a:r>
                <a:r>
                  <a:rPr lang="en-US" altLang="zh-CN" sz="1800" b="1" dirty="0">
                    <a:solidFill>
                      <a:srgbClr val="1B06BA"/>
                    </a:solidFill>
                    <a:latin typeface="Comic Sans MS" panose="030F0702030302020204" pitchFamily="66" charset="0"/>
                  </a:rPr>
                  <a:t>for each </a:t>
                </a:r>
                <a14:m>
                  <m:oMath xmlns:m="http://schemas.openxmlformats.org/officeDocument/2006/math">
                    <m:r>
                      <a:rPr lang="en-US" altLang="zh-CN" sz="1800" b="1" i="1" smtClean="0">
                        <a:solidFill>
                          <a:srgbClr val="1B06BA"/>
                        </a:solidFill>
                        <a:latin typeface="Cambria Math" panose="02040503050406030204" pitchFamily="18" charset="0"/>
                      </a:rPr>
                      <m:t>𝑺</m:t>
                    </m:r>
                    <m:r>
                      <a:rPr lang="en-US" altLang="zh-CN" sz="1800" b="1" i="1" smtClean="0">
                        <a:solidFill>
                          <a:srgbClr val="1B06BA"/>
                        </a:solidFill>
                        <a:latin typeface="Cambria Math" panose="02040503050406030204" pitchFamily="18" charset="0"/>
                        <a:ea typeface="Cambria Math" panose="02040503050406030204" pitchFamily="18" charset="0"/>
                      </a:rPr>
                      <m:t>⊆</m:t>
                    </m:r>
                    <m:sSup>
                      <m:sSupPr>
                        <m:ctrlPr>
                          <a:rPr lang="en-US" altLang="zh-CN" sz="1800" b="1" i="1" smtClean="0">
                            <a:solidFill>
                              <a:srgbClr val="1B06BA"/>
                            </a:solidFill>
                            <a:latin typeface="Cambria Math" panose="02040503050406030204" pitchFamily="18" charset="0"/>
                            <a:ea typeface="Cambria Math" panose="02040503050406030204" pitchFamily="18" charset="0"/>
                          </a:rPr>
                        </m:ctrlPr>
                      </m:sSupPr>
                      <m:e>
                        <m:r>
                          <a:rPr lang="zh-CN" altLang="en-US" sz="1800" b="1" i="1" smtClean="0">
                            <a:solidFill>
                              <a:srgbClr val="1B06BA"/>
                            </a:solidFill>
                            <a:latin typeface="Cambria Math" panose="02040503050406030204" pitchFamily="18" charset="0"/>
                            <a:ea typeface="Cambria Math" panose="02040503050406030204" pitchFamily="18" charset="0"/>
                          </a:rPr>
                          <m:t>𝜸</m:t>
                        </m:r>
                      </m:e>
                      <m:sup>
                        <m:r>
                          <a:rPr lang="en-US" altLang="zh-CN" sz="1800" b="1" i="1" smtClean="0">
                            <a:solidFill>
                              <a:srgbClr val="1B06BA"/>
                            </a:solidFill>
                            <a:latin typeface="Cambria Math" panose="02040503050406030204" pitchFamily="18" charset="0"/>
                            <a:ea typeface="Cambria Math" panose="02040503050406030204" pitchFamily="18" charset="0"/>
                          </a:rPr>
                          <m:t>+</m:t>
                        </m:r>
                      </m:sup>
                    </m:sSup>
                  </m:oMath>
                </a14:m>
                <a:r>
                  <a:rPr lang="en-US" altLang="zh-CN" sz="1800" b="1" dirty="0">
                    <a:solidFill>
                      <a:srgbClr val="1B06BA"/>
                    </a:solidFill>
                    <a:latin typeface="Comic Sans MS" panose="030F0702030302020204" pitchFamily="66" charset="0"/>
                  </a:rPr>
                  <a:t>, </a:t>
                </a:r>
                <a:r>
                  <a:rPr lang="en-US" altLang="zh-CN" sz="1800" dirty="0">
                    <a:latin typeface="Comic Sans MS" panose="030F0702030302020204" pitchFamily="66" charset="0"/>
                  </a:rPr>
                  <a:t>we </a:t>
                </a:r>
                <a:r>
                  <a:rPr lang="en-US" altLang="zh-CN" sz="1800" b="1" dirty="0">
                    <a:solidFill>
                      <a:srgbClr val="1B06BA"/>
                    </a:solidFill>
                    <a:latin typeface="Comic Sans MS" panose="030F0702030302020204" pitchFamily="66" charset="0"/>
                  </a:rPr>
                  <a:t>output</a:t>
                </a:r>
                <a:r>
                  <a:rPr lang="en-US" altLang="zh-CN" sz="1800" dirty="0">
                    <a:latin typeface="Comic Sans MS" panose="030F0702030302020204" pitchFamily="66" charset="0"/>
                  </a:rPr>
                  <a:t> a functional dependency </a:t>
                </a:r>
                <a14:m>
                  <m:oMath xmlns:m="http://schemas.openxmlformats.org/officeDocument/2006/math">
                    <m:r>
                      <a:rPr lang="zh-CN" altLang="en-US" sz="1800" b="1" i="1" smtClean="0">
                        <a:solidFill>
                          <a:srgbClr val="1B06BA"/>
                        </a:solidFill>
                        <a:latin typeface="Cambria Math" panose="02040503050406030204" pitchFamily="18" charset="0"/>
                      </a:rPr>
                      <m:t>𝜸</m:t>
                    </m:r>
                    <m:r>
                      <a:rPr lang="zh-CN" altLang="en-US"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𝑺</m:t>
                    </m:r>
                  </m:oMath>
                </a14:m>
                <a:endParaRPr lang="en-US" altLang="zh-CN" sz="1800" b="1"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89553"/>
                <a:ext cx="8352928" cy="3805070"/>
              </a:xfrm>
              <a:blipFill rotWithShape="1">
                <a:blip r:embed="rId1"/>
                <a:stretch>
                  <a:fillRect l="-1" t="-7" r="2" b="10"/>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arn(inVertical)">
                                      <p:cBhvr>
                                        <p:cTn id="19" dur="500"/>
                                        <p:tgtEl>
                                          <p:spTgt spid="3">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3805070"/>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a:t>
            </a:r>
            <a:r>
              <a:rPr lang="en-US" altLang="zh-CN" sz="2000" b="1" dirty="0">
                <a:solidFill>
                  <a:srgbClr val="FF0000"/>
                </a:solidFill>
                <a:latin typeface="Comic Sans MS" panose="030F0702030302020204" pitchFamily="66" charset="0"/>
              </a:rPr>
              <a:t>Dependencies</a:t>
            </a:r>
            <a:endParaRPr lang="en-US" altLang="zh-CN" sz="2000"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Canonical </a:t>
            </a:r>
            <a:r>
              <a:rPr lang="en-US" altLang="zh-CN" b="1" dirty="0">
                <a:solidFill>
                  <a:srgbClr val="FF0000"/>
                </a:solidFill>
                <a:latin typeface="Comic Sans MS" panose="030F0702030302020204" pitchFamily="66" charset="0"/>
              </a:rPr>
              <a:t>Cover </a:t>
            </a:r>
            <a:endParaRPr lang="en-US" altLang="zh-CN"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Canonical Cover (</a:t>
            </a:r>
            <a:r>
              <a:rPr lang="zh-CN" altLang="en-US" dirty="0">
                <a:latin typeface="Comic Sans MS" panose="030F0702030302020204" pitchFamily="66" charset="0"/>
              </a:rPr>
              <a:t>正则覆盖</a:t>
            </a:r>
            <a:r>
              <a:rPr lang="en-US" altLang="zh-CN" dirty="0">
                <a:latin typeface="Comic Sans MS" panose="030F0702030302020204" pitchFamily="66" charset="0"/>
              </a:rPr>
              <a:t>/</a:t>
            </a:r>
            <a:r>
              <a:rPr lang="zh-CN" altLang="en-US" dirty="0">
                <a:latin typeface="Comic Sans MS" panose="030F0702030302020204" pitchFamily="66" charset="0"/>
              </a:rPr>
              <a:t>最小覆盖</a:t>
            </a:r>
            <a:r>
              <a:rPr lang="en-US" altLang="zh-CN" dirty="0">
                <a:latin typeface="Comic Sans MS" panose="030F0702030302020204" pitchFamily="66" charset="0"/>
              </a:rPr>
              <a: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9542"/>
                <a:ext cx="8640960" cy="3672408"/>
              </a:xfrm>
            </p:spPr>
            <p:txBody>
              <a:bodyPr/>
              <a:lstStyle/>
              <a:p>
                <a:r>
                  <a:rPr lang="en-US" altLang="zh-CN" sz="2000" dirty="0">
                    <a:latin typeface="Comic Sans MS" panose="030F0702030302020204" pitchFamily="66" charset="0"/>
                  </a:rPr>
                  <a:t>Sets of FDs may have </a:t>
                </a:r>
                <a:r>
                  <a:rPr lang="en-US" altLang="zh-CN" sz="2000" b="1" dirty="0">
                    <a:solidFill>
                      <a:srgbClr val="FF0000"/>
                    </a:solidFill>
                    <a:latin typeface="Comic Sans MS" panose="030F0702030302020204" pitchFamily="66" charset="0"/>
                  </a:rPr>
                  <a:t>redundant FDs </a:t>
                </a:r>
                <a:r>
                  <a:rPr lang="en-US" altLang="zh-CN" sz="2000" dirty="0">
                    <a:latin typeface="Comic Sans MS" panose="030F0702030302020204" pitchFamily="66" charset="0"/>
                  </a:rPr>
                  <a:t>that </a:t>
                </a:r>
                <a:r>
                  <a:rPr lang="en-US" altLang="zh-CN" sz="2000" b="1" dirty="0">
                    <a:solidFill>
                      <a:srgbClr val="FF0000"/>
                    </a:solidFill>
                    <a:latin typeface="Comic Sans MS" panose="030F0702030302020204" pitchFamily="66" charset="0"/>
                  </a:rPr>
                  <a:t>can be inferred from the others</a:t>
                </a:r>
                <a:endParaRPr lang="en-US" altLang="zh-CN" sz="2000" b="1" dirty="0">
                  <a:solidFill>
                    <a:srgbClr val="FF0000"/>
                  </a:solidFill>
                  <a:latin typeface="Comic Sans MS" panose="030F0702030302020204" pitchFamily="66" charset="0"/>
                </a:endParaRPr>
              </a:p>
              <a:p>
                <a:pPr lvl="1"/>
                <a:r>
                  <a:rPr lang="en-US" altLang="zh-CN" dirty="0">
                    <a:latin typeface="Comic Sans MS" panose="030F0702030302020204" pitchFamily="66" charset="0"/>
                  </a:rPr>
                  <a:t>E.g.,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a:solidFill>
                          <a:srgbClr val="1F07CF"/>
                        </a:solidFill>
                        <a:latin typeface="Cambria Math" panose="02040503050406030204" pitchFamily="18" charset="0"/>
                        <a:ea typeface="Cambria Math" panose="02040503050406030204" pitchFamily="18" charset="0"/>
                      </a:rPr>
                      <m:t>→</m:t>
                    </m:r>
                    <m:r>
                      <a:rPr lang="en-US" altLang="zh-CN" b="1" i="1">
                        <a:solidFill>
                          <a:srgbClr val="1F07CF"/>
                        </a:solidFill>
                        <a:latin typeface="Cambria Math" panose="02040503050406030204" pitchFamily="18" charset="0"/>
                      </a:rPr>
                      <m:t>𝑪</m:t>
                    </m:r>
                  </m:oMath>
                </a14:m>
                <a:r>
                  <a:rPr lang="en-US" altLang="zh-CN" dirty="0">
                    <a:latin typeface="Comic Sans MS" panose="030F0702030302020204" pitchFamily="66" charset="0"/>
                  </a:rPr>
                  <a:t> is redundant in:  </a:t>
                </a:r>
                <a:r>
                  <a:rPr lang="en-US" altLang="zh-CN" b="1" dirty="0">
                    <a:solidFill>
                      <a:srgbClr val="1F07CF"/>
                    </a:solidFill>
                    <a:latin typeface="Comic Sans MS" panose="030F0702030302020204"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𝑩</m:t>
                    </m:r>
                  </m:oMath>
                </a14:m>
                <a:r>
                  <a:rPr lang="en-US" altLang="zh-CN" b="1" dirty="0">
                    <a:solidFill>
                      <a:srgbClr val="1F07CF"/>
                    </a:solidFill>
                    <a:latin typeface="Comic Sans MS" panose="030F0702030302020204"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𝑩</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𝑪</m:t>
                    </m:r>
                  </m:oMath>
                </a14:m>
                <a:r>
                  <a:rPr lang="en-US" altLang="zh-CN" b="1" dirty="0">
                    <a:solidFill>
                      <a:srgbClr val="1F07CF"/>
                    </a:solidFill>
                    <a:latin typeface="Comic Sans MS" panose="030F0702030302020204" pitchFamily="66" charset="0"/>
                  </a:rPr>
                  <a:t>, </a:t>
                </a:r>
                <a14:m>
                  <m:oMath xmlns:m="http://schemas.openxmlformats.org/officeDocument/2006/math">
                    <m:r>
                      <a:rPr lang="en-US" altLang="zh-CN" b="1" i="1" smtClean="0">
                        <a:solidFill>
                          <a:srgbClr val="1F07CF"/>
                        </a:solidFill>
                        <a:latin typeface="Cambria Math" panose="02040503050406030204" pitchFamily="18" charset="0"/>
                      </a:rPr>
                      <m:t>𝑨</m:t>
                    </m:r>
                    <m:r>
                      <a:rPr lang="en-US" altLang="zh-CN" b="1" i="1" smtClean="0">
                        <a:solidFill>
                          <a:srgbClr val="1F07CF"/>
                        </a:solidFill>
                        <a:latin typeface="Cambria Math" panose="02040503050406030204" pitchFamily="18" charset="0"/>
                        <a:ea typeface="Cambria Math" panose="02040503050406030204" pitchFamily="18" charset="0"/>
                      </a:rPr>
                      <m:t>→</m:t>
                    </m:r>
                    <m:r>
                      <a:rPr lang="en-US" altLang="zh-CN" b="1" i="1" smtClean="0">
                        <a:solidFill>
                          <a:srgbClr val="1F07CF"/>
                        </a:solidFill>
                        <a:latin typeface="Cambria Math" panose="02040503050406030204" pitchFamily="18" charset="0"/>
                      </a:rPr>
                      <m:t>𝑪</m:t>
                    </m:r>
                  </m:oMath>
                </a14:m>
                <a:r>
                  <a:rPr lang="en-US" altLang="zh-CN" b="1" dirty="0">
                    <a:solidFill>
                      <a:srgbClr val="1F07CF"/>
                    </a:solidFill>
                    <a:latin typeface="Comic Sans MS" panose="030F0702030302020204" pitchFamily="66" charset="0"/>
                  </a:rPr>
                  <a:t>}</a:t>
                </a:r>
                <a:endParaRPr lang="en-US" altLang="zh-CN" b="1" dirty="0">
                  <a:latin typeface="Comic Sans MS" panose="030F0702030302020204" pitchFamily="66" charset="0"/>
                </a:endParaRPr>
              </a:p>
              <a:p>
                <a:pPr lvl="1"/>
                <a:r>
                  <a:rPr lang="en-US" altLang="zh-CN" dirty="0">
                    <a:latin typeface="Comic Sans MS" panose="030F0702030302020204" pitchFamily="66" charset="0"/>
                  </a:rPr>
                  <a:t>Parts of a FD may be redundant</a:t>
                </a:r>
                <a:endParaRPr lang="en-US" altLang="zh-CN" dirty="0">
                  <a:latin typeface="Comic Sans MS" panose="030F0702030302020204" pitchFamily="66" charset="0"/>
                </a:endParaRPr>
              </a:p>
              <a:p>
                <a:pPr lvl="2"/>
                <a:r>
                  <a:rPr lang="en-US" altLang="zh-CN" sz="2000" dirty="0">
                    <a:latin typeface="Comic Sans MS" panose="030F0702030302020204" pitchFamily="66" charset="0"/>
                  </a:rPr>
                  <a:t>E.g., on </a:t>
                </a:r>
                <a:r>
                  <a:rPr lang="en-US" altLang="zh-CN" sz="2000" b="1" dirty="0">
                    <a:solidFill>
                      <a:srgbClr val="FF0000"/>
                    </a:solidFill>
                    <a:latin typeface="Comic Sans MS" panose="030F0702030302020204" pitchFamily="66" charset="0"/>
                  </a:rPr>
                  <a:t>RHS</a:t>
                </a:r>
                <a:r>
                  <a:rPr lang="en-US" altLang="zh-CN" sz="2000" dirty="0">
                    <a:latin typeface="Comic Sans MS" panose="030F0702030302020204" pitchFamily="66" charset="0"/>
                  </a:rPr>
                  <a:t>:</a:t>
                </a:r>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𝑫</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 can be simplified to </a:t>
                </a:r>
                <a:r>
                  <a:rPr lang="en-US" altLang="zh-CN" sz="2000" b="1" dirty="0">
                    <a:solidFill>
                      <a:srgbClr val="1F07CF"/>
                    </a:solidFill>
                    <a:latin typeface="Comic Sans MS" panose="030F0702030302020204" pitchFamily="66" charset="0"/>
                  </a:rPr>
                  <a:t>{</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anose="030F0702030302020204" pitchFamily="66" charset="0"/>
                  </a:rPr>
                  <a:t>} </a:t>
                </a:r>
                <a:endParaRPr lang="en-US" altLang="zh-CN" sz="2000" b="1" dirty="0">
                  <a:latin typeface="Comic Sans MS" panose="030F0702030302020204" pitchFamily="66" charset="0"/>
                </a:endParaRPr>
              </a:p>
              <a:p>
                <a:pPr lvl="2"/>
                <a:r>
                  <a:rPr lang="en-US" altLang="zh-CN" sz="2000" dirty="0">
                    <a:latin typeface="Comic Sans MS" panose="030F0702030302020204" pitchFamily="66" charset="0"/>
                  </a:rPr>
                  <a:t>E.g., on </a:t>
                </a:r>
                <a:r>
                  <a:rPr lang="en-US" altLang="zh-CN" sz="2000" b="1" dirty="0">
                    <a:solidFill>
                      <a:srgbClr val="FF0000"/>
                    </a:solidFill>
                    <a:latin typeface="Comic Sans MS" panose="030F0702030302020204" pitchFamily="66" charset="0"/>
                  </a:rPr>
                  <a:t>LHS</a:t>
                </a:r>
                <a:r>
                  <a:rPr lang="en-US" altLang="zh-CN" sz="2000" dirty="0">
                    <a:latin typeface="Comic Sans MS" panose="030F0702030302020204" pitchFamily="66" charset="0"/>
                  </a:rPr>
                  <a:t>: </a:t>
                </a:r>
                <a:r>
                  <a:rPr lang="en-US" altLang="zh-CN" sz="2000" b="1" dirty="0">
                    <a:solidFill>
                      <a:srgbClr val="1F07CF"/>
                    </a:solidFill>
                    <a:latin typeface="Comic Sans MS" panose="030F0702030302020204" pitchFamily="66" charset="0"/>
                  </a:rPr>
                  <a:t>{</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𝑪</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anose="030F0702030302020204" pitchFamily="66" charset="0"/>
                  </a:rPr>
                  <a:t>}</a:t>
                </a:r>
                <a:r>
                  <a:rPr lang="en-US" altLang="zh-CN" sz="2000" dirty="0">
                    <a:latin typeface="Comic Sans MS" panose="030F0702030302020204" pitchFamily="66" charset="0"/>
                  </a:rPr>
                  <a:t>  can be simplified to </a:t>
                </a:r>
                <a:br>
                  <a:rPr lang="en-US" altLang="zh-CN" sz="2000" dirty="0">
                    <a:latin typeface="Comic Sans MS" panose="030F0702030302020204" pitchFamily="66" charset="0"/>
                  </a:rPr>
                </a:br>
                <a:r>
                  <a:rPr lang="en-US" altLang="zh-CN" sz="2000" dirty="0">
                    <a:latin typeface="Comic Sans MS" panose="030F0702030302020204" pitchFamily="66" charset="0"/>
                  </a:rPr>
                  <a:t>               </a:t>
                </a:r>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𝑩</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ea typeface="Cambria Math" panose="02040503050406030204" pitchFamily="18" charset="0"/>
                      </a:rPr>
                      <m:t>𝑫</m:t>
                    </m:r>
                  </m:oMath>
                </a14:m>
                <a:r>
                  <a:rPr lang="en-US" altLang="zh-CN" sz="2000" b="1" dirty="0">
                    <a:solidFill>
                      <a:srgbClr val="1F07CF"/>
                    </a:solidFill>
                    <a:latin typeface="Comic Sans MS" panose="030F0702030302020204" pitchFamily="66" charset="0"/>
                  </a:rPr>
                  <a:t>} </a:t>
                </a:r>
                <a:endParaRPr lang="en-US" altLang="zh-CN" sz="2000" b="1" dirty="0">
                  <a:latin typeface="Comic Sans MS" panose="030F0702030302020204" pitchFamily="66" charset="0"/>
                </a:endParaRPr>
              </a:p>
              <a:p>
                <a:r>
                  <a:rPr lang="en-US" altLang="zh-CN" sz="2000" dirty="0">
                    <a:latin typeface="Comic Sans MS" panose="030F0702030302020204" pitchFamily="66" charset="0"/>
                  </a:rPr>
                  <a:t>Intuitively, a canonical cover of F is a “</a:t>
                </a:r>
                <a:r>
                  <a:rPr lang="en-US" altLang="zh-CN" sz="2000" dirty="0">
                    <a:solidFill>
                      <a:srgbClr val="FF0000"/>
                    </a:solidFill>
                    <a:latin typeface="Comic Sans MS" panose="030F0702030302020204" pitchFamily="66" charset="0"/>
                  </a:rPr>
                  <a:t>minimal</a:t>
                </a:r>
                <a:r>
                  <a:rPr lang="en-US" altLang="zh-CN" sz="2000" dirty="0">
                    <a:latin typeface="Comic Sans MS" panose="030F0702030302020204" pitchFamily="66" charset="0"/>
                  </a:rPr>
                  <a:t>” set of FDs equivalent to F, having no redundant FDs or redundant parts of FDs </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99542"/>
                <a:ext cx="8640960" cy="3672408"/>
              </a:xfrm>
              <a:blipFill rotWithShape="1">
                <a:blip r:embed="rId1"/>
                <a:stretch>
                  <a:fillRect l="-1" t="-11" r="7" b="-2491"/>
                </a:stretch>
              </a:blipFill>
            </p:spPr>
            <p:txBody>
              <a:bodyPr/>
              <a:lstStyle/>
              <a:p>
                <a:r>
                  <a:rPr lang="zh-CN" altLang="en-US">
                    <a:noFill/>
                  </a:rPr>
                  <a:t> </a:t>
                </a:r>
              </a:p>
            </p:txBody>
          </p:sp>
        </mc:Fallback>
      </mc:AlternateContent>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Extraneous Attributes (</a:t>
            </a:r>
            <a:r>
              <a:rPr lang="zh-CN" altLang="en-US" dirty="0">
                <a:latin typeface="Comic Sans MS" panose="030F0702030302020204" pitchFamily="66" charset="0"/>
              </a:rPr>
              <a:t>无关属性</a:t>
            </a:r>
            <a:r>
              <a:rPr lang="en-US" altLang="zh-CN" dirty="0">
                <a:latin typeface="Comic Sans MS" panose="030F0702030302020204" pitchFamily="66" charset="0"/>
              </a:rPr>
              <a: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10896"/>
                <a:ext cx="8712968" cy="4021094"/>
              </a:xfrm>
            </p:spPr>
            <p:txBody>
              <a:bodyPr/>
              <a:lstStyle/>
              <a:p>
                <a:r>
                  <a:rPr lang="en-US" altLang="zh-CN" sz="2000" dirty="0">
                    <a:latin typeface="Comic Sans MS" panose="030F0702030302020204" pitchFamily="66" charset="0"/>
                  </a:rPr>
                  <a:t>Consider a set </a:t>
                </a:r>
                <a14:m>
                  <m:oMath xmlns:m="http://schemas.openxmlformats.org/officeDocument/2006/math">
                    <m:r>
                      <a:rPr lang="en-US" altLang="zh-CN" sz="2000" b="1" i="1" smtClean="0">
                        <a:solidFill>
                          <a:srgbClr val="1F07CF"/>
                        </a:solidFill>
                        <a:latin typeface="Cambria Math" panose="02040503050406030204" pitchFamily="18" charset="0"/>
                      </a:rPr>
                      <m:t>𝑭</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of FDs and the FD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in </a:t>
                </a:r>
                <a:r>
                  <a:rPr lang="en-US" altLang="zh-CN" sz="2000" b="1" dirty="0">
                    <a:solidFill>
                      <a:srgbClr val="1F07CF"/>
                    </a:solidFill>
                    <a:latin typeface="Comic Sans MS" panose="030F0702030302020204" pitchFamily="66" charset="0"/>
                  </a:rPr>
                  <a:t>F</a:t>
                </a:r>
                <a:endParaRPr lang="en-US" altLang="zh-CN" sz="2000" b="1" dirty="0">
                  <a:solidFill>
                    <a:srgbClr val="1F07CF"/>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Attribute A is extraneous (</a:t>
                </a:r>
                <a:r>
                  <a:rPr lang="zh-CN" altLang="en-US" sz="1800" b="1" dirty="0">
                    <a:solidFill>
                      <a:srgbClr val="FF0000"/>
                    </a:solidFill>
                    <a:latin typeface="Comic Sans MS" panose="030F0702030302020204" pitchFamily="66" charset="0"/>
                  </a:rPr>
                  <a:t>无关的</a:t>
                </a:r>
                <a:r>
                  <a:rPr lang="en-US" altLang="zh-CN" sz="1800" b="1" dirty="0">
                    <a:solidFill>
                      <a:srgbClr val="FF0000"/>
                    </a:solidFill>
                    <a:latin typeface="Comic Sans MS" panose="030F0702030302020204" pitchFamily="66" charset="0"/>
                  </a:rPr>
                  <a:t>) in </a:t>
                </a:r>
                <a14:m>
                  <m:oMath xmlns:m="http://schemas.openxmlformats.org/officeDocument/2006/math">
                    <m:r>
                      <a:rPr lang="zh-CN" altLang="en-US" sz="1800" b="1" i="1">
                        <a:solidFill>
                          <a:srgbClr val="FF0000"/>
                        </a:solidFill>
                        <a:latin typeface="Cambria Math" panose="02040503050406030204" pitchFamily="18" charset="0"/>
                      </a:rPr>
                      <m:t>𝜶</m:t>
                    </m:r>
                  </m:oMath>
                </a14:m>
                <a:r>
                  <a:rPr lang="en-US" altLang="zh-CN" sz="1800" b="1" dirty="0">
                    <a:solidFill>
                      <a:srgbClr val="FF0000"/>
                    </a:solidFill>
                    <a:latin typeface="Comic Sans MS" panose="030F0702030302020204" pitchFamily="66" charset="0"/>
                  </a:rPr>
                  <a:t> </a:t>
                </a:r>
                <a:r>
                  <a:rPr lang="en-US" altLang="zh-CN" sz="1800" dirty="0">
                    <a:latin typeface="Comic Sans MS" panose="030F0702030302020204" pitchFamily="66" charset="0"/>
                  </a:rPr>
                  <a:t>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zh-CN" altLang="en-US" sz="1800" b="1" i="1" smtClean="0">
                        <a:solidFill>
                          <a:srgbClr val="1F07CF"/>
                        </a:solidFill>
                        <a:latin typeface="Cambria Math" panose="02040503050406030204" pitchFamily="18" charset="0"/>
                        <a:ea typeface="Cambria Math" panose="02040503050406030204" pitchFamily="18" charset="0"/>
                      </a:rPr>
                      <m:t>𝜶</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and </a:t>
                </a:r>
                <a14:m>
                  <m:oMath xmlns:m="http://schemas.openxmlformats.org/officeDocument/2006/math">
                    <m:r>
                      <a:rPr lang="en-US" altLang="zh-CN" sz="1800" b="1" i="1" smtClean="0">
                        <a:solidFill>
                          <a:srgbClr val="1F07CF"/>
                        </a:solidFill>
                        <a:latin typeface="Cambria Math" panose="02040503050406030204" pitchFamily="18" charset="0"/>
                      </a:rPr>
                      <m:t>𝑭</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logically implies </a:t>
                </a:r>
                <a14:m>
                  <m:oMath xmlns:m="http://schemas.openxmlformats.org/officeDocument/2006/math">
                    <m:d>
                      <m:dPr>
                        <m:ctrlPr>
                          <a:rPr lang="en-US" altLang="zh-CN" sz="1800" b="1" i="1" smtClean="0">
                            <a:solidFill>
                              <a:srgbClr val="1B06BA"/>
                            </a:solidFill>
                            <a:latin typeface="Cambria Math" panose="02040503050406030204" pitchFamily="18" charset="0"/>
                          </a:rPr>
                        </m:ctrlPr>
                      </m:dPr>
                      <m:e>
                        <m:r>
                          <a:rPr lang="en-US" altLang="zh-CN" sz="1800" b="1" i="1" smtClean="0">
                            <a:solidFill>
                              <a:srgbClr val="1B06BA"/>
                            </a:solidFill>
                            <a:latin typeface="Cambria Math" panose="02040503050406030204" pitchFamily="18" charset="0"/>
                          </a:rPr>
                          <m:t>𝑭</m:t>
                        </m:r>
                        <m:r>
                          <a:rPr lang="en-US" altLang="zh-CN" sz="1800" b="1" i="1" smtClean="0">
                            <a:solidFill>
                              <a:srgbClr val="1B06BA"/>
                            </a:solidFill>
                            <a:latin typeface="Cambria Math" panose="02040503050406030204" pitchFamily="18" charset="0"/>
                          </a:rPr>
                          <m:t>−</m:t>
                        </m:r>
                        <m:d>
                          <m:dPr>
                            <m:begChr m:val="{"/>
                            <m:endChr m:val="}"/>
                            <m:ctrlPr>
                              <a:rPr lang="en-US" altLang="zh-CN" sz="1800" b="1" i="1" smtClean="0">
                                <a:solidFill>
                                  <a:srgbClr val="1B06BA"/>
                                </a:solidFill>
                                <a:latin typeface="Cambria Math" panose="02040503050406030204" pitchFamily="18" charset="0"/>
                                <a:ea typeface="Cambria Math" panose="02040503050406030204" pitchFamily="18" charset="0"/>
                              </a:rPr>
                            </m:ctrlPr>
                          </m:dPr>
                          <m:e>
                            <m:r>
                              <a:rPr lang="zh-CN" altLang="en-US" sz="1800" b="1" i="1" smtClean="0">
                                <a:solidFill>
                                  <a:srgbClr val="1B06BA"/>
                                </a:solidFill>
                                <a:latin typeface="Cambria Math" panose="02040503050406030204" pitchFamily="18" charset="0"/>
                                <a:ea typeface="Cambria Math" panose="02040503050406030204" pitchFamily="18" charset="0"/>
                              </a:rPr>
                              <m:t>𝜶</m:t>
                            </m:r>
                            <m:r>
                              <a:rPr lang="zh-CN" altLang="en-US"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𝜷</m:t>
                            </m:r>
                          </m:e>
                        </m:d>
                      </m:e>
                    </m:d>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𝜶</m:t>
                    </m:r>
                    <m:r>
                      <a:rPr lang="en-US" altLang="zh-CN" sz="1800" b="1" i="1" smtClean="0">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smtClean="0">
                        <a:solidFill>
                          <a:srgbClr val="1B06BA"/>
                        </a:solidFill>
                        <a:latin typeface="Cambria Math" panose="02040503050406030204" pitchFamily="18" charset="0"/>
                        <a:ea typeface="Cambria Math" panose="02040503050406030204" pitchFamily="18" charset="0"/>
                      </a:rPr>
                      <m:t>𝜷</m:t>
                    </m:r>
                    <m:r>
                      <a:rPr lang="en-US" altLang="zh-CN" sz="1800" b="1" i="1" smtClean="0">
                        <a:solidFill>
                          <a:srgbClr val="1B06BA"/>
                        </a:solidFill>
                        <a:latin typeface="Cambria Math" panose="02040503050406030204" pitchFamily="18" charset="0"/>
                        <a:ea typeface="Cambria Math" panose="02040503050406030204" pitchFamily="18" charset="0"/>
                      </a:rPr>
                      <m:t>}</m:t>
                    </m:r>
                  </m:oMath>
                </a14:m>
                <a:endParaRPr lang="en-US" altLang="zh-CN" sz="1800" b="1"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Attribute A is extraneous in </a:t>
                </a:r>
                <a14:m>
                  <m:oMath xmlns:m="http://schemas.openxmlformats.org/officeDocument/2006/math">
                    <m:r>
                      <a:rPr lang="zh-CN" altLang="en-US" sz="1800" b="1" i="1" smtClean="0">
                        <a:solidFill>
                          <a:srgbClr val="FF0000"/>
                        </a:solidFill>
                        <a:latin typeface="Cambria Math" panose="02040503050406030204" pitchFamily="18" charset="0"/>
                      </a:rPr>
                      <m:t>𝜷</m:t>
                    </m:r>
                  </m:oMath>
                </a14:m>
                <a:r>
                  <a:rPr lang="en-US" altLang="zh-CN" sz="1800" dirty="0">
                    <a:solidFill>
                      <a:srgbClr val="FF0000"/>
                    </a:solidFill>
                    <a:latin typeface="Comic Sans MS" panose="030F0702030302020204" pitchFamily="66" charset="0"/>
                  </a:rPr>
                  <a:t> </a:t>
                </a:r>
                <a:r>
                  <a:rPr lang="en-US" altLang="zh-CN" sz="1800" dirty="0">
                    <a:latin typeface="Comic Sans MS" panose="030F0702030302020204" pitchFamily="66" charset="0"/>
                  </a:rPr>
                  <a:t>if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smtClean="0">
                        <a:solidFill>
                          <a:srgbClr val="1F07CF"/>
                        </a:solidFill>
                        <a:latin typeface="Cambria Math" panose="02040503050406030204" pitchFamily="18" charset="0"/>
                        <a:ea typeface="Cambria Math" panose="02040503050406030204" pitchFamily="18" charset="0"/>
                      </a:rPr>
                      <m:t>∈</m:t>
                    </m:r>
                    <m:r>
                      <a:rPr lang="zh-CN" altLang="en-US" sz="1800" b="1" i="1" smtClean="0">
                        <a:solidFill>
                          <a:srgbClr val="1F07CF"/>
                        </a:solidFill>
                        <a:latin typeface="Cambria Math" panose="02040503050406030204" pitchFamily="18" charset="0"/>
                      </a:rPr>
                      <m:t>𝜷</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and the set of FDs </a:t>
                </a:r>
                <a14:m>
                  <m:oMath xmlns:m="http://schemas.openxmlformats.org/officeDocument/2006/math">
                    <m:d>
                      <m:dPr>
                        <m:ctrlPr>
                          <a:rPr lang="en-US" altLang="zh-CN" sz="1800" b="1" i="1" smtClean="0">
                            <a:solidFill>
                              <a:srgbClr val="1B06BA"/>
                            </a:solidFill>
                            <a:latin typeface="Cambria Math" panose="02040503050406030204" pitchFamily="18" charset="0"/>
                          </a:rPr>
                        </m:ctrlPr>
                      </m:dPr>
                      <m:e>
                        <m:r>
                          <a:rPr lang="en-US" altLang="zh-CN" sz="1800" b="1" i="1">
                            <a:solidFill>
                              <a:srgbClr val="1B06BA"/>
                            </a:solidFill>
                            <a:latin typeface="Cambria Math" panose="02040503050406030204" pitchFamily="18" charset="0"/>
                          </a:rPr>
                          <m:t>𝑭</m:t>
                        </m:r>
                        <m:r>
                          <a:rPr lang="en-US" altLang="zh-CN" sz="1800" b="1" i="1">
                            <a:solidFill>
                              <a:srgbClr val="1B06BA"/>
                            </a:solidFill>
                            <a:latin typeface="Cambria Math" panose="02040503050406030204" pitchFamily="18" charset="0"/>
                          </a:rPr>
                          <m:t>−</m:t>
                        </m:r>
                        <m:d>
                          <m:dPr>
                            <m:begChr m:val="{"/>
                            <m:endChr m:val="}"/>
                            <m:ctrlPr>
                              <a:rPr lang="en-US" altLang="zh-CN" sz="1800" b="1" i="1">
                                <a:solidFill>
                                  <a:srgbClr val="1B06BA"/>
                                </a:solidFill>
                                <a:latin typeface="Cambria Math" panose="02040503050406030204" pitchFamily="18" charset="0"/>
                                <a:ea typeface="Cambria Math" panose="02040503050406030204" pitchFamily="18" charset="0"/>
                              </a:rPr>
                            </m:ctrlPr>
                          </m:dPr>
                          <m:e>
                            <m:r>
                              <a:rPr lang="zh-CN" altLang="en-US" sz="1800" b="1" i="1">
                                <a:solidFill>
                                  <a:srgbClr val="1B06BA"/>
                                </a:solidFill>
                                <a:latin typeface="Cambria Math" panose="02040503050406030204" pitchFamily="18" charset="0"/>
                                <a:ea typeface="Cambria Math" panose="02040503050406030204" pitchFamily="18" charset="0"/>
                              </a:rPr>
                              <m:t>𝜶</m:t>
                            </m:r>
                            <m:r>
                              <a:rPr lang="zh-CN" altLang="en-US" sz="1800" b="1" i="1">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𝜷</m:t>
                            </m:r>
                          </m:e>
                        </m:d>
                      </m:e>
                    </m:d>
                    <m:r>
                      <a:rPr lang="en-US" altLang="zh-CN" sz="1800" b="1" i="1">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𝜶</m:t>
                    </m:r>
                    <m:r>
                      <a:rPr lang="en-US" altLang="zh-CN" sz="1800" b="1" i="1">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m:t>
                    </m:r>
                    <m:r>
                      <a:rPr lang="zh-CN" altLang="en-US" sz="1800" b="1" i="1">
                        <a:solidFill>
                          <a:srgbClr val="1B06BA"/>
                        </a:solidFill>
                        <a:latin typeface="Cambria Math" panose="02040503050406030204" pitchFamily="18" charset="0"/>
                        <a:ea typeface="Cambria Math" panose="02040503050406030204" pitchFamily="18" charset="0"/>
                      </a:rPr>
                      <m:t>𝜷</m:t>
                    </m:r>
                    <m:r>
                      <a:rPr lang="en-US" altLang="zh-CN" sz="1800" b="1" i="1" smtClean="0">
                        <a:solidFill>
                          <a:srgbClr val="1B06BA"/>
                        </a:solidFill>
                        <a:latin typeface="Cambria Math" panose="02040503050406030204" pitchFamily="18" charset="0"/>
                        <a:ea typeface="Cambria Math" panose="02040503050406030204" pitchFamily="18" charset="0"/>
                      </a:rPr>
                      <m:t>−</m:t>
                    </m:r>
                    <m:r>
                      <a:rPr lang="en-US" altLang="zh-CN" sz="1800" b="1" i="1" smtClean="0">
                        <a:solidFill>
                          <a:srgbClr val="1B06BA"/>
                        </a:solidFill>
                        <a:latin typeface="Cambria Math" panose="02040503050406030204" pitchFamily="18" charset="0"/>
                        <a:ea typeface="Cambria Math" panose="02040503050406030204" pitchFamily="18" charset="0"/>
                      </a:rPr>
                      <m:t>𝑨</m:t>
                    </m:r>
                    <m:r>
                      <a:rPr lang="en-US" altLang="zh-CN" sz="1800" b="1" i="1" smtClean="0">
                        <a:solidFill>
                          <a:srgbClr val="1B06BA"/>
                        </a:solidFill>
                        <a:latin typeface="Cambria Math" panose="02040503050406030204" pitchFamily="18" charset="0"/>
                        <a:ea typeface="Cambria Math" panose="02040503050406030204" pitchFamily="18" charset="0"/>
                      </a:rPr>
                      <m:t>)}</m:t>
                    </m:r>
                  </m:oMath>
                </a14:m>
                <a:r>
                  <a:rPr lang="en-US" altLang="zh-CN" sz="1800" dirty="0">
                    <a:latin typeface="Comic Sans MS" panose="030F0702030302020204" pitchFamily="66" charset="0"/>
                  </a:rPr>
                  <a:t> logically implies </a:t>
                </a:r>
                <a:r>
                  <a:rPr lang="en-US" altLang="zh-CN" sz="1800" b="1" dirty="0">
                    <a:solidFill>
                      <a:srgbClr val="1F07CF"/>
                    </a:solidFill>
                    <a:latin typeface="Comic Sans MS" panose="030F0702030302020204" pitchFamily="66" charset="0"/>
                  </a:rPr>
                  <a:t>F</a:t>
                </a:r>
                <a:endParaRPr lang="en-US" altLang="zh-CN" sz="1800" b="1" dirty="0">
                  <a:solidFill>
                    <a:srgbClr val="1F07CF"/>
                  </a:solidFill>
                  <a:latin typeface="Comic Sans MS" panose="030F0702030302020204" pitchFamily="66" charset="0"/>
                </a:endParaRPr>
              </a:p>
              <a:p>
                <a:r>
                  <a:rPr lang="en-US" altLang="zh-CN" sz="2000" b="1" dirty="0">
                    <a:solidFill>
                      <a:srgbClr val="FF0000"/>
                    </a:solidFill>
                    <a:latin typeface="Comic Sans MS" panose="030F0702030302020204" pitchFamily="66" charset="0"/>
                  </a:rPr>
                  <a:t>Note:</a:t>
                </a:r>
                <a:r>
                  <a:rPr lang="en-US" altLang="zh-CN" sz="2000" dirty="0">
                    <a:latin typeface="Comic Sans MS" panose="030F0702030302020204" pitchFamily="66" charset="0"/>
                  </a:rPr>
                  <a:t> implication in the opposite direction is trivial in each of the cases above</a:t>
                </a:r>
                <a:endParaRPr lang="en-US" altLang="zh-CN" sz="2000" dirty="0">
                  <a:latin typeface="Comic Sans MS" panose="030F0702030302020204" pitchFamily="66" charset="0"/>
                </a:endParaRPr>
              </a:p>
              <a:p>
                <a:r>
                  <a:rPr lang="en-US" altLang="zh-CN" sz="2000" dirty="0">
                    <a:latin typeface="Comic Sans MS" panose="030F0702030302020204" pitchFamily="66" charset="0"/>
                  </a:rPr>
                  <a:t>Example: Given </a:t>
                </a:r>
                <a14:m>
                  <m:oMath xmlns:m="http://schemas.openxmlformats.org/officeDocument/2006/math">
                    <m:r>
                      <a:rPr lang="en-US" altLang="zh-CN" sz="2000" b="1" i="1" smtClean="0">
                        <a:solidFill>
                          <a:srgbClr val="1F07CF"/>
                        </a:solidFill>
                        <a:latin typeface="Cambria Math" panose="02040503050406030204" pitchFamily="18" charset="0"/>
                      </a:rPr>
                      <m:t>𝑭</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 </m:t>
                    </m:r>
                    <m:r>
                      <a:rPr lang="en-US" altLang="zh-CN" sz="2000" b="1" i="1" smtClean="0">
                        <a:solidFill>
                          <a:srgbClr val="1F07CF"/>
                        </a:solidFill>
                        <a:latin typeface="Cambria Math" panose="02040503050406030204" pitchFamily="18" charset="0"/>
                      </a:rPr>
                      <m:t>𝑨𝑩</m:t>
                    </m:r>
                    <m:r>
                      <a:rPr lang="en-US" altLang="zh-CN" sz="2000" b="1" i="1" smtClean="0">
                        <a:solidFill>
                          <a:srgbClr val="1F07CF"/>
                        </a:solidFill>
                        <a:latin typeface="Cambria Math" panose="02040503050406030204" pitchFamily="18" charset="0"/>
                        <a:ea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oMath>
                </a14:m>
                <a:endParaRPr lang="en-US" altLang="zh-CN" sz="2000" b="1" dirty="0">
                  <a:latin typeface="Comic Sans MS" panose="030F0702030302020204" pitchFamily="66" charset="0"/>
                </a:endParaRPr>
              </a:p>
              <a:p>
                <a:pPr lvl="1"/>
                <a14:m>
                  <m:oMath xmlns:m="http://schemas.openxmlformats.org/officeDocument/2006/math">
                    <m:r>
                      <a:rPr lang="en-US" altLang="zh-CN" sz="1800" b="1" i="1" smtClean="0">
                        <a:solidFill>
                          <a:srgbClr val="FF0000"/>
                        </a:solidFill>
                        <a:latin typeface="Cambria Math" panose="02040503050406030204" pitchFamily="18" charset="0"/>
                      </a:rPr>
                      <m:t>𝑩</m:t>
                    </m:r>
                  </m:oMath>
                </a14:m>
                <a:r>
                  <a:rPr lang="en-US" altLang="zh-CN" sz="1800" dirty="0">
                    <a:solidFill>
                      <a:srgbClr val="FF0000"/>
                    </a:solidFill>
                    <a:latin typeface="Comic Sans MS" panose="030F0702030302020204" pitchFamily="66" charset="0"/>
                  </a:rPr>
                  <a:t> is extraneous </a:t>
                </a:r>
                <a:r>
                  <a:rPr lang="en-US" altLang="zh-CN" sz="1800" dirty="0">
                    <a:latin typeface="Comic Sans MS" panose="030F0702030302020204" pitchFamily="66" charset="0"/>
                  </a:rPr>
                  <a:t>in </a:t>
                </a:r>
                <a14:m>
                  <m:oMath xmlns:m="http://schemas.openxmlformats.org/officeDocument/2006/math">
                    <m:r>
                      <a:rPr lang="en-US" altLang="zh-CN" sz="1800" b="1" i="1" smtClean="0">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because</a:t>
                </a:r>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 </m:t>
                    </m:r>
                    <m:r>
                      <a:rPr lang="en-US" altLang="zh-CN" sz="1800" b="1" i="1">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b="1" dirty="0">
                    <a:solidFill>
                      <a:srgbClr val="1F07CF"/>
                    </a:solidFill>
                    <a:latin typeface="Comic Sans MS" panose="030F0702030302020204" pitchFamily="66" charset="0"/>
                  </a:rPr>
                  <a:t>}</a:t>
                </a:r>
                <a:r>
                  <a:rPr lang="en-US" altLang="zh-CN" sz="1800" dirty="0">
                    <a:latin typeface="Comic Sans MS" panose="030F0702030302020204" pitchFamily="66" charset="0"/>
                  </a:rPr>
                  <a:t> logically implies </a:t>
                </a:r>
                <a14:m>
                  <m:oMath xmlns:m="http://schemas.openxmlformats.org/officeDocument/2006/math">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dirty="0">
                    <a:latin typeface="Comic Sans MS" panose="030F0702030302020204" pitchFamily="66" charset="0"/>
                  </a:rPr>
                  <a:t> (i.e., the result of dropping </a:t>
                </a:r>
                <a14:m>
                  <m:oMath xmlns:m="http://schemas.openxmlformats.org/officeDocument/2006/math">
                    <m:r>
                      <a:rPr lang="en-US" altLang="zh-CN" sz="1800" b="1" i="1" smtClean="0">
                        <a:solidFill>
                          <a:srgbClr val="1F07CF"/>
                        </a:solidFill>
                        <a:latin typeface="Cambria Math" panose="02040503050406030204" pitchFamily="18" charset="0"/>
                      </a:rPr>
                      <m:t>𝑩</m:t>
                    </m:r>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from </a:t>
                </a:r>
                <a14:m>
                  <m:oMath xmlns:m="http://schemas.openxmlformats.org/officeDocument/2006/math">
                    <m:r>
                      <a:rPr lang="en-US" altLang="zh-CN" sz="1800" b="1" i="1" smtClean="0">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r>
                  <a:rPr lang="en-US" altLang="zh-CN" sz="2000" dirty="0">
                    <a:latin typeface="Comic Sans MS" panose="030F0702030302020204" pitchFamily="66" charset="0"/>
                  </a:rPr>
                  <a:t>Example:  Given</a:t>
                </a:r>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a:solidFill>
                          <a:srgbClr val="1F07CF"/>
                        </a:solidFill>
                        <a:latin typeface="Cambria Math" panose="02040503050406030204" pitchFamily="18" charset="0"/>
                      </a:rPr>
                      <m:t>𝑭</m:t>
                    </m:r>
                    <m:r>
                      <a:rPr lang="en-US" altLang="zh-CN"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𝑨</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r>
                      <a:rPr lang="en-US" altLang="zh-CN" sz="2000" b="1" i="1">
                        <a:solidFill>
                          <a:srgbClr val="1F07CF"/>
                        </a:solidFill>
                        <a:latin typeface="Cambria Math" panose="02040503050406030204" pitchFamily="18" charset="0"/>
                      </a:rPr>
                      <m:t>, </m:t>
                    </m:r>
                    <m:r>
                      <a:rPr lang="en-US" altLang="zh-CN" sz="2000" b="1" i="1">
                        <a:solidFill>
                          <a:srgbClr val="1F07CF"/>
                        </a:solidFill>
                        <a:latin typeface="Cambria Math" panose="02040503050406030204" pitchFamily="18" charset="0"/>
                      </a:rPr>
                      <m:t>𝑨𝑩</m:t>
                    </m:r>
                    <m:r>
                      <a:rPr lang="en-US" altLang="zh-CN" sz="2000" b="1" i="1">
                        <a:solidFill>
                          <a:srgbClr val="1F07CF"/>
                        </a:solidFill>
                        <a:latin typeface="Cambria Math" panose="02040503050406030204" pitchFamily="18" charset="0"/>
                        <a:ea typeface="Cambria Math" panose="02040503050406030204" pitchFamily="18" charset="0"/>
                      </a:rPr>
                      <m:t>→</m:t>
                    </m:r>
                    <m:r>
                      <a:rPr lang="en-US" altLang="zh-CN" sz="2000" b="1" i="1">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𝑫</m:t>
                    </m:r>
                    <m:r>
                      <a:rPr lang="en-US" altLang="zh-CN" sz="2000" b="1" i="1">
                        <a:solidFill>
                          <a:srgbClr val="1F07CF"/>
                        </a:solidFill>
                        <a:latin typeface="Cambria Math" panose="02040503050406030204" pitchFamily="18" charset="0"/>
                      </a:rPr>
                      <m:t>}</m:t>
                    </m:r>
                  </m:oMath>
                </a14:m>
                <a:endParaRPr lang="en-US" altLang="zh-CN" sz="2000" b="1" dirty="0">
                  <a:latin typeface="Comic Sans MS" panose="030F0702030302020204" pitchFamily="66" charset="0"/>
                </a:endParaRPr>
              </a:p>
              <a:p>
                <a:pPr lvl="1"/>
                <a14:m>
                  <m:oMath xmlns:m="http://schemas.openxmlformats.org/officeDocument/2006/math">
                    <m:r>
                      <a:rPr lang="en-US" altLang="zh-CN" sz="1800" b="1" i="1" smtClean="0">
                        <a:solidFill>
                          <a:srgbClr val="FF0000"/>
                        </a:solidFill>
                        <a:latin typeface="Cambria Math" panose="02040503050406030204" pitchFamily="18" charset="0"/>
                      </a:rPr>
                      <m:t>𝑪</m:t>
                    </m:r>
                  </m:oMath>
                </a14:m>
                <a:r>
                  <a:rPr lang="en-US" altLang="zh-CN" sz="1800" b="1" dirty="0">
                    <a:solidFill>
                      <a:srgbClr val="FF0000"/>
                    </a:solidFill>
                    <a:latin typeface="Comic Sans MS" panose="030F0702030302020204" pitchFamily="66" charset="0"/>
                  </a:rPr>
                  <a:t> </a:t>
                </a:r>
                <a:r>
                  <a:rPr lang="en-US" altLang="zh-CN" sz="1800" dirty="0">
                    <a:solidFill>
                      <a:srgbClr val="FF0000"/>
                    </a:solidFill>
                    <a:latin typeface="Comic Sans MS" panose="030F0702030302020204" pitchFamily="66" charset="0"/>
                  </a:rPr>
                  <a:t>is extraneous</a:t>
                </a:r>
                <a:r>
                  <a:rPr lang="en-US" altLang="zh-CN" sz="1800" dirty="0">
                    <a:latin typeface="Comic Sans MS" panose="030F0702030302020204" pitchFamily="66" charset="0"/>
                  </a:rPr>
                  <a:t> in </a:t>
                </a:r>
                <a14:m>
                  <m:oMath xmlns:m="http://schemas.openxmlformats.org/officeDocument/2006/math">
                    <m:r>
                      <a:rPr lang="en-US" altLang="zh-CN" sz="1800" b="1" i="1" smtClean="0">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𝑪𝑫</m:t>
                    </m:r>
                    <m:r>
                      <a:rPr lang="en-US" altLang="zh-CN" sz="1800" b="0" i="1" smtClean="0">
                        <a:latin typeface="Cambria Math" panose="02040503050406030204"/>
                      </a:rPr>
                      <m:t>,</m:t>
                    </m:r>
                  </m:oMath>
                </a14:m>
                <a:r>
                  <a:rPr lang="en-US" altLang="zh-CN" sz="1800" dirty="0">
                    <a:latin typeface="Comic Sans MS" panose="030F0702030302020204" pitchFamily="66" charset="0"/>
                  </a:rPr>
                  <a:t> it can be inferred from </a:t>
                </a:r>
                <a14:m>
                  <m:oMath xmlns:m="http://schemas.openxmlformats.org/officeDocument/2006/math">
                    <m:r>
                      <a:rPr lang="en-US" altLang="zh-CN" sz="1800" i="1">
                        <a:latin typeface="Cambria Math" panose="02040503050406030204" pitchFamily="18" charset="0"/>
                      </a:rPr>
                      <m:t>=</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𝑨</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𝑪</m:t>
                    </m:r>
                    <m:r>
                      <a:rPr lang="en-US" altLang="zh-CN" sz="1800" b="1" i="1">
                        <a:solidFill>
                          <a:srgbClr val="1F07CF"/>
                        </a:solidFill>
                        <a:latin typeface="Cambria Math" panose="02040503050406030204" pitchFamily="18" charset="0"/>
                      </a:rPr>
                      <m:t>, </m:t>
                    </m:r>
                    <m:r>
                      <a:rPr lang="en-US" altLang="zh-CN" sz="1800" b="1" i="1">
                        <a:solidFill>
                          <a:srgbClr val="1F07CF"/>
                        </a:solidFill>
                        <a:latin typeface="Cambria Math" panose="02040503050406030204" pitchFamily="18" charset="0"/>
                      </a:rPr>
                      <m:t>𝑨𝑩</m:t>
                    </m:r>
                    <m:r>
                      <a:rPr lang="en-US" altLang="zh-CN" sz="1800" b="1" i="1">
                        <a:solidFill>
                          <a:srgbClr val="1F07CF"/>
                        </a:solidFill>
                        <a:latin typeface="Cambria Math" panose="02040503050406030204" pitchFamily="18" charset="0"/>
                        <a:ea typeface="Cambria Math" panose="02040503050406030204" pitchFamily="18" charset="0"/>
                      </a:rPr>
                      <m:t>→</m:t>
                    </m:r>
                    <m:r>
                      <a:rPr lang="en-US" altLang="zh-CN" sz="1800" b="1" i="1">
                        <a:solidFill>
                          <a:srgbClr val="1F07CF"/>
                        </a:solidFill>
                        <a:latin typeface="Cambria Math" panose="02040503050406030204" pitchFamily="18" charset="0"/>
                      </a:rPr>
                      <m:t>𝑫</m:t>
                    </m:r>
                    <m:r>
                      <a:rPr lang="en-US" altLang="zh-CN" sz="1800" b="1" i="1">
                        <a:solidFill>
                          <a:srgbClr val="1F07CF"/>
                        </a:solidFill>
                        <a:latin typeface="Cambria Math" panose="02040503050406030204" pitchFamily="18" charset="0"/>
                      </a:rPr>
                      <m:t>}</m:t>
                    </m:r>
                  </m:oMath>
                </a14:m>
                <a:endParaRPr lang="en-US" altLang="zh-CN" sz="1600" b="1"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10896"/>
                <a:ext cx="8712968" cy="4021094"/>
              </a:xfrm>
              <a:blipFill rotWithShape="1">
                <a:blip r:embed="rId1"/>
                <a:stretch>
                  <a:fillRect l="-1" t="-8" r="2" b="15"/>
                </a:stretch>
              </a:blipFill>
            </p:spPr>
            <p:txBody>
              <a:bodyPr/>
              <a:lstStyle/>
              <a:p>
                <a:r>
                  <a:rPr lang="zh-CN" altLang="en-US">
                    <a:noFill/>
                  </a:rPr>
                  <a:t> </a:t>
                </a:r>
              </a:p>
            </p:txBody>
          </p:sp>
        </mc:Fallback>
      </mc:AlternateContent>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if an Attribute is Extraneous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27534"/>
            <a:ext cx="8568952" cy="3805070"/>
          </a:xfrm>
        </p:spPr>
        <p:txBody>
          <a:bodyPr/>
          <a:lstStyle/>
          <a:p>
            <a:pPr marL="381000" indent="-381000">
              <a:lnSpc>
                <a:spcPct val="120000"/>
              </a:lnSpc>
            </a:pPr>
            <a:r>
              <a:rPr lang="en-US" altLang="zh-CN" b="1">
                <a:latin typeface="Comic Sans MS" panose="030F0702030302020204" pitchFamily="66" charset="0"/>
                <a:ea typeface="宋体" panose="02010600030101010101" pitchFamily="2" charset="-122"/>
              </a:rPr>
              <a:t>Consider a set </a:t>
            </a:r>
            <a:r>
              <a:rPr lang="en-US" altLang="zh-CN" b="1" i="1">
                <a:latin typeface="Comic Sans MS" panose="030F0702030302020204" pitchFamily="66" charset="0"/>
                <a:ea typeface="宋体" panose="02010600030101010101" pitchFamily="2" charset="-122"/>
              </a:rPr>
              <a:t>F</a:t>
            </a:r>
            <a:r>
              <a:rPr lang="en-US" altLang="zh-CN" b="1">
                <a:latin typeface="Comic Sans MS" panose="030F0702030302020204" pitchFamily="66" charset="0"/>
                <a:ea typeface="宋体" panose="02010600030101010101" pitchFamily="2" charset="-122"/>
              </a:rPr>
              <a:t> of FDs and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latin typeface="Comic Sans MS" panose="030F0702030302020204" pitchFamily="66" charset="0"/>
                <a:ea typeface="宋体" panose="02010600030101010101" pitchFamily="2" charset="-122"/>
                <a:sym typeface="Symbol" panose="05050102010706020507" pitchFamily="18" charset="2"/>
              </a:rPr>
              <a:t> </a:t>
            </a:r>
            <a:r>
              <a:rPr lang="en-US" altLang="zh-CN" b="1">
                <a:latin typeface="Comic Sans MS" panose="030F0702030302020204" pitchFamily="66" charset="0"/>
                <a:ea typeface="宋体" panose="02010600030101010101" pitchFamily="2" charset="-122"/>
                <a:sym typeface="Greek Symbols" pitchFamily="18" charset="2"/>
              </a:rPr>
              <a:t>in </a:t>
            </a:r>
            <a:r>
              <a:rPr lang="en-US" altLang="zh-CN" b="1" i="1">
                <a:latin typeface="Comic Sans MS" panose="030F0702030302020204" pitchFamily="66" charset="0"/>
                <a:ea typeface="宋体" panose="02010600030101010101" pitchFamily="2" charset="-122"/>
                <a:sym typeface="Greek Symbols" pitchFamily="18" charset="2"/>
              </a:rPr>
              <a:t>F</a:t>
            </a:r>
            <a:r>
              <a:rPr lang="en-US" altLang="zh-CN" b="1">
                <a:latin typeface="Comic Sans MS" panose="030F0702030302020204" pitchFamily="66" charset="0"/>
                <a:ea typeface="宋体" panose="02010600030101010101" pitchFamily="2" charset="-122"/>
                <a:sym typeface="Greek Symbols" pitchFamily="18" charset="2"/>
              </a:rPr>
              <a:t>.</a:t>
            </a:r>
            <a:endParaRPr lang="en-US" altLang="zh-CN" b="1">
              <a:latin typeface="Comic Sans MS" panose="030F0702030302020204" pitchFamily="66" charset="0"/>
              <a:ea typeface="宋体" panose="02010600030101010101" pitchFamily="2" charset="-122"/>
              <a:sym typeface="Greek Symbols" pitchFamily="18" charset="2"/>
            </a:endParaRPr>
          </a:p>
          <a:p>
            <a:pPr marL="381000" indent="-381000">
              <a:lnSpc>
                <a:spcPct val="120000"/>
              </a:lnSpc>
            </a:pPr>
            <a:r>
              <a:rPr lang="en-US" altLang="zh-CN" b="1">
                <a:solidFill>
                  <a:srgbClr val="0000FF"/>
                </a:solidFill>
                <a:latin typeface="Comic Sans MS" panose="030F0702030302020204" pitchFamily="66" charset="0"/>
                <a:ea typeface="宋体" panose="02010600030101010101" pitchFamily="2" charset="-122"/>
                <a:sym typeface="Monotype Sorts" pitchFamily="96" charset="2"/>
              </a:rPr>
              <a:t>To test if attribute A</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0000FF"/>
                </a:solidFill>
                <a:latin typeface="Comic Sans MS" panose="030F0702030302020204" pitchFamily="66" charset="0"/>
                <a:ea typeface="宋体" panose="02010600030101010101" pitchFamily="2" charset="-122"/>
                <a:sym typeface="Monotype Sorts" pitchFamily="96" charset="2"/>
              </a:rPr>
              <a:t> is extraneous in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chemeClr val="tx2"/>
                </a:solidFill>
                <a:latin typeface="Comic Sans MS" panose="030F0702030302020204" pitchFamily="66" charset="0"/>
                <a:ea typeface="宋体" panose="02010600030101010101" pitchFamily="2" charset="-122"/>
                <a:sym typeface="Monotype Sorts" pitchFamily="96" charset="2"/>
              </a:rPr>
              <a:t> </a:t>
            </a:r>
            <a:endParaRPr lang="en-US" altLang="zh-CN" b="1">
              <a:solidFill>
                <a:schemeClr val="tx2"/>
              </a:solidFill>
              <a:latin typeface="Comic Sans MS" panose="030F0702030302020204" pitchFamily="66" charset="0"/>
              <a:ea typeface="宋体" panose="02010600030101010101" pitchFamily="2" charset="-122"/>
              <a:sym typeface="Monotype Sorts" pitchFamily="96" charset="2"/>
            </a:endParaRPr>
          </a:p>
          <a:p>
            <a:pPr marL="800100" lvl="1" indent="-342900">
              <a:lnSpc>
                <a:spcPct val="120000"/>
              </a:lnSpc>
              <a:buFont typeface="Monotype Sorts" pitchFamily="96" charset="2"/>
              <a:buAutoNum type="arabicPeriod"/>
            </a:pPr>
            <a:r>
              <a:rPr lang="en-US" altLang="zh-CN" b="1">
                <a:latin typeface="Comic Sans MS" panose="030F0702030302020204" pitchFamily="66" charset="0"/>
                <a:ea typeface="宋体" panose="02010600030101010101" pitchFamily="2" charset="-122"/>
                <a:sym typeface="Greek Symbols" pitchFamily="18" charset="2"/>
              </a:rPr>
              <a:t>compute </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A</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2800" b="1" baseline="30000">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latin typeface="Comic Sans MS" panose="030F0702030302020204" pitchFamily="66" charset="0"/>
                <a:ea typeface="宋体" panose="02010600030101010101" pitchFamily="2" charset="-122"/>
                <a:sym typeface="Symbol" panose="05050102010706020507" pitchFamily="18" charset="2"/>
              </a:rPr>
              <a:t> using the dependencies in </a:t>
            </a:r>
            <a:r>
              <a:rPr lang="en-US" altLang="zh-CN" b="1" i="1">
                <a:latin typeface="Comic Sans MS" panose="030F0702030302020204" pitchFamily="66" charset="0"/>
                <a:ea typeface="宋体" panose="02010600030101010101" pitchFamily="2" charset="-122"/>
                <a:sym typeface="Greek Symbols" pitchFamily="18" charset="2"/>
              </a:rPr>
              <a:t>F</a:t>
            </a:r>
            <a:r>
              <a:rPr lang="en-US" altLang="zh-CN" b="1">
                <a:latin typeface="Comic Sans MS" panose="030F0702030302020204" pitchFamily="66" charset="0"/>
                <a:ea typeface="宋体" panose="02010600030101010101" pitchFamily="2" charset="-122"/>
                <a:sym typeface="Greek Symbols" pitchFamily="18" charset="2"/>
              </a:rPr>
              <a:t> </a:t>
            </a:r>
            <a:endParaRPr lang="en-US" altLang="zh-CN" b="1">
              <a:latin typeface="Comic Sans MS" panose="030F0702030302020204" pitchFamily="66" charset="0"/>
              <a:ea typeface="宋体" panose="02010600030101010101" pitchFamily="2" charset="-122"/>
              <a:sym typeface="Symbol" panose="05050102010706020507" pitchFamily="18" charset="2"/>
            </a:endParaRPr>
          </a:p>
          <a:p>
            <a:pPr marL="800100" lvl="1" indent="-342900">
              <a:lnSpc>
                <a:spcPct val="120000"/>
              </a:lnSpc>
              <a:buFont typeface="Monotype Sorts" pitchFamily="96" charset="2"/>
              <a:buAutoNum type="arabicPeriod"/>
            </a:pPr>
            <a:r>
              <a:rPr lang="en-US" altLang="zh-CN" b="1">
                <a:latin typeface="Comic Sans MS" panose="030F0702030302020204" pitchFamily="66" charset="0"/>
                <a:ea typeface="宋体" panose="02010600030101010101" pitchFamily="2" charset="-122"/>
                <a:sym typeface="Symbol" panose="05050102010706020507" pitchFamily="18" charset="2"/>
              </a:rPr>
              <a:t>check that </a:t>
            </a:r>
            <a:r>
              <a:rPr lang="en-US" altLang="zh-CN" b="1">
                <a:solidFill>
                  <a:srgbClr val="FF0000"/>
                </a:solidFill>
                <a:latin typeface="Comic Sans MS" panose="030F0702030302020204" pitchFamily="66" charset="0"/>
                <a:ea typeface="宋体" panose="02010600030101010101" pitchFamily="2" charset="-122"/>
                <a:sym typeface="Greek Symbols" pitchFamily="18" charset="2"/>
              </a:rPr>
              <a:t>({</a:t>
            </a:r>
            <a:r>
              <a:rPr lang="en-US" altLang="zh-CN" b="1">
                <a:solidFill>
                  <a:srgbClr val="FF0000"/>
                </a:solidFill>
                <a:latin typeface="Comic Sans MS" panose="030F0702030302020204" pitchFamily="66" charset="0"/>
                <a:ea typeface="宋体" panose="02010600030101010101" pitchFamily="2" charset="-122"/>
                <a:sym typeface="Symbol" panose="05050102010706020507" pitchFamily="18" charset="2"/>
              </a:rPr>
              <a:t>} </a:t>
            </a:r>
            <a:r>
              <a:rPr lang="en-US" altLang="zh-CN" b="1">
                <a:solidFill>
                  <a:srgbClr val="FF0000"/>
                </a:solidFill>
                <a:latin typeface="Comic Sans MS" panose="030F0702030302020204" pitchFamily="66" charset="0"/>
                <a:ea typeface="宋体" panose="02010600030101010101" pitchFamily="2" charset="-122"/>
                <a:sym typeface="Greek Symbols" pitchFamily="18" charset="2"/>
              </a:rPr>
              <a:t>– A</a:t>
            </a:r>
            <a:r>
              <a:rPr lang="en-US" altLang="zh-CN" b="1">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2800" b="1" baseline="30000">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FF0000"/>
                </a:solidFill>
                <a:latin typeface="Comic Sans MS" panose="030F0702030302020204" pitchFamily="66" charset="0"/>
                <a:ea typeface="宋体" panose="02010600030101010101" pitchFamily="2" charset="-122"/>
                <a:sym typeface="Symbol" panose="05050102010706020507" pitchFamily="18" charset="2"/>
              </a:rPr>
              <a:t> contains </a:t>
            </a:r>
            <a:r>
              <a:rPr lang="en-US" altLang="zh-CN" b="1">
                <a:latin typeface="Comic Sans MS" panose="030F0702030302020204" pitchFamily="66" charset="0"/>
                <a:ea typeface="宋体" panose="02010600030101010101" pitchFamily="2" charset="-122"/>
                <a:sym typeface="Greek Symbols" pitchFamily="18" charset="2"/>
              </a:rPr>
              <a:t>; if it does, </a:t>
            </a:r>
            <a:r>
              <a:rPr lang="en-US" altLang="zh-CN" b="1" i="1">
                <a:latin typeface="Comic Sans MS" panose="030F0702030302020204" pitchFamily="66" charset="0"/>
                <a:ea typeface="宋体" panose="02010600030101010101" pitchFamily="2" charset="-122"/>
                <a:sym typeface="Greek Symbols" pitchFamily="18" charset="2"/>
              </a:rPr>
              <a:t>A</a:t>
            </a:r>
            <a:r>
              <a:rPr lang="en-US" altLang="zh-CN" b="1">
                <a:latin typeface="Comic Sans MS" panose="030F0702030302020204" pitchFamily="66" charset="0"/>
                <a:ea typeface="宋体" panose="02010600030101010101" pitchFamily="2" charset="-122"/>
                <a:sym typeface="Greek Symbols" pitchFamily="18" charset="2"/>
              </a:rPr>
              <a:t> is extraneous</a:t>
            </a:r>
            <a:endParaRPr lang="en-US" altLang="zh-CN" b="1">
              <a:latin typeface="Comic Sans MS" panose="030F0702030302020204" pitchFamily="66" charset="0"/>
              <a:ea typeface="宋体" panose="02010600030101010101" pitchFamily="2" charset="-122"/>
              <a:sym typeface="Greek Symbols" pitchFamily="18" charset="2"/>
            </a:endParaRPr>
          </a:p>
          <a:p>
            <a:pPr marL="381000" indent="-381000">
              <a:lnSpc>
                <a:spcPct val="120000"/>
              </a:lnSpc>
            </a:pP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To test if attribute </a:t>
            </a:r>
            <a:r>
              <a:rPr lang="en-US" altLang="zh-CN" b="1" i="1">
                <a:solidFill>
                  <a:srgbClr val="0000FF"/>
                </a:solidFill>
                <a:latin typeface="Comic Sans MS" panose="030F0702030302020204" pitchFamily="66" charset="0"/>
                <a:ea typeface="宋体" panose="02010600030101010101" pitchFamily="2" charset="-122"/>
                <a:sym typeface="Greek Symbols" pitchFamily="18" charset="2"/>
              </a:rPr>
              <a:t>A</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is extraneous in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latin typeface="Comic Sans MS" panose="030F0702030302020204" pitchFamily="66" charset="0"/>
                <a:ea typeface="宋体" panose="02010600030101010101" pitchFamily="2" charset="-122"/>
                <a:sym typeface="Greek Symbols" pitchFamily="18" charset="2"/>
              </a:rPr>
              <a:t> </a:t>
            </a:r>
            <a:endParaRPr lang="en-US" altLang="zh-CN" b="1">
              <a:latin typeface="Comic Sans MS" panose="030F0702030302020204" pitchFamily="66" charset="0"/>
              <a:ea typeface="宋体" panose="02010600030101010101" pitchFamily="2" charset="-122"/>
              <a:sym typeface="Greek Symbols" pitchFamily="18" charset="2"/>
            </a:endParaRPr>
          </a:p>
          <a:p>
            <a:pPr marL="800100" lvl="1" indent="-342900">
              <a:lnSpc>
                <a:spcPct val="120000"/>
              </a:lnSpc>
              <a:buFont typeface="Monotype Sorts" pitchFamily="96" charset="2"/>
              <a:buAutoNum type="arabicPeriod"/>
            </a:pPr>
            <a:r>
              <a:rPr lang="en-US" altLang="zh-CN" b="1">
                <a:latin typeface="Comic Sans MS" panose="030F0702030302020204" pitchFamily="66" charset="0"/>
                <a:ea typeface="宋体" panose="02010600030101010101" pitchFamily="2" charset="-122"/>
                <a:sym typeface="Greek Symbols" pitchFamily="18" charset="2"/>
              </a:rPr>
              <a:t>compute </a:t>
            </a:r>
            <a:r>
              <a:rPr lang="en-US" altLang="zh-CN" b="1">
                <a:latin typeface="Comic Sans MS" panose="030F0702030302020204" pitchFamily="66" charset="0"/>
                <a:ea typeface="宋体" panose="02010600030101010101" pitchFamily="2" charset="-122"/>
                <a:sym typeface="Symbol" panose="05050102010706020507" pitchFamily="18" charset="2"/>
              </a:rPr>
              <a:t></a:t>
            </a:r>
            <a:r>
              <a:rPr lang="en-US" altLang="zh-CN" sz="2800" b="1" baseline="30000">
                <a:latin typeface="Comic Sans MS" panose="030F0702030302020204" pitchFamily="66" charset="0"/>
                <a:ea typeface="宋体" panose="02010600030101010101" pitchFamily="2" charset="-122"/>
                <a:sym typeface="Greek Symbols" pitchFamily="18" charset="2"/>
              </a:rPr>
              <a:t>+ </a:t>
            </a:r>
            <a:r>
              <a:rPr lang="en-US" altLang="zh-CN" b="1">
                <a:latin typeface="Comic Sans MS" panose="030F0702030302020204" pitchFamily="66" charset="0"/>
                <a:ea typeface="宋体" panose="02010600030101010101" pitchFamily="2" charset="-122"/>
                <a:sym typeface="Greek Symbols" pitchFamily="18" charset="2"/>
              </a:rPr>
              <a:t>using only the dependencies in </a:t>
            </a:r>
            <a:r>
              <a:rPr lang="en-US" altLang="zh-CN" b="1" i="1">
                <a:solidFill>
                  <a:srgbClr val="0000FF"/>
                </a:solidFill>
                <a:latin typeface="Comic Sans MS" panose="030F0702030302020204" pitchFamily="66" charset="0"/>
                <a:ea typeface="宋体" panose="02010600030101010101" pitchFamily="2" charset="-122"/>
                <a:sym typeface="Greek Symbols" pitchFamily="18" charset="2"/>
              </a:rPr>
              <a:t>F’</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 (</a:t>
            </a:r>
            <a:r>
              <a:rPr lang="en-US" altLang="zh-CN" b="1" i="1">
                <a:solidFill>
                  <a:srgbClr val="0000FF"/>
                </a:solidFill>
                <a:latin typeface="Comic Sans MS" panose="030F0702030302020204" pitchFamily="66" charset="0"/>
                <a:ea typeface="宋体" panose="02010600030101010101" pitchFamily="2" charset="-122"/>
                <a:sym typeface="Greek Symbols" pitchFamily="18" charset="2"/>
              </a:rPr>
              <a:t>F</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0000FF"/>
                </a:solidFill>
                <a:latin typeface="Comic Sans MS" panose="030F0702030302020204" pitchFamily="66" charset="0"/>
                <a:ea typeface="宋体" panose="02010600030101010101" pitchFamily="2" charset="-122"/>
                <a:sym typeface="Greek Symbols" pitchFamily="18" charset="2"/>
              </a:rPr>
              <a:t> </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 </a:t>
            </a:r>
            <a:r>
              <a:rPr lang="en-US" altLang="zh-CN" b="1" i="1">
                <a:solidFill>
                  <a:srgbClr val="0000FF"/>
                </a:solidFill>
                <a:latin typeface="Comic Sans MS" panose="030F0702030302020204" pitchFamily="66" charset="0"/>
                <a:ea typeface="宋体" panose="02010600030101010101" pitchFamily="2" charset="-122"/>
                <a:sym typeface="Greek Symbols" pitchFamily="18" charset="2"/>
              </a:rPr>
              <a:t>A</a:t>
            </a:r>
            <a:r>
              <a:rPr lang="en-US" altLang="zh-CN" b="1">
                <a:solidFill>
                  <a:srgbClr val="0000FF"/>
                </a:solidFill>
                <a:latin typeface="Comic Sans MS" panose="030F0702030302020204" pitchFamily="66" charset="0"/>
                <a:ea typeface="宋体" panose="02010600030101010101" pitchFamily="2" charset="-122"/>
                <a:sym typeface="Greek Symbols" pitchFamily="18" charset="2"/>
              </a:rPr>
              <a:t>)},</a:t>
            </a:r>
            <a:r>
              <a:rPr lang="en-US" altLang="zh-CN" b="1">
                <a:latin typeface="Comic Sans MS" panose="030F0702030302020204" pitchFamily="66" charset="0"/>
                <a:ea typeface="宋体" panose="02010600030101010101" pitchFamily="2" charset="-122"/>
                <a:sym typeface="Greek Symbols" pitchFamily="18" charset="2"/>
              </a:rPr>
              <a:t> </a:t>
            </a:r>
            <a:endParaRPr lang="en-US" altLang="zh-CN" b="1">
              <a:latin typeface="Comic Sans MS" panose="030F0702030302020204" pitchFamily="66" charset="0"/>
              <a:ea typeface="宋体" panose="02010600030101010101" pitchFamily="2" charset="-122"/>
              <a:sym typeface="Greek Symbols" pitchFamily="18" charset="2"/>
            </a:endParaRPr>
          </a:p>
          <a:p>
            <a:pPr marL="800100" lvl="1" indent="-342900">
              <a:lnSpc>
                <a:spcPct val="120000"/>
              </a:lnSpc>
              <a:buFont typeface="Monotype Sorts" pitchFamily="96" charset="2"/>
              <a:buAutoNum type="arabicPeriod"/>
            </a:pPr>
            <a:r>
              <a:rPr lang="en-US" altLang="zh-CN" b="1">
                <a:latin typeface="Comic Sans MS" panose="030F0702030302020204" pitchFamily="66" charset="0"/>
                <a:ea typeface="宋体" panose="02010600030101010101" pitchFamily="2" charset="-122"/>
                <a:sym typeface="Greek Symbols" pitchFamily="18" charset="2"/>
              </a:rPr>
              <a:t>check that </a:t>
            </a:r>
            <a:r>
              <a:rPr lang="en-US" altLang="zh-CN" b="1">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2800" b="1" baseline="30000">
                <a:solidFill>
                  <a:srgbClr val="FF0000"/>
                </a:solidFill>
                <a:latin typeface="Comic Sans MS" panose="030F0702030302020204" pitchFamily="66" charset="0"/>
                <a:ea typeface="宋体" panose="02010600030101010101" pitchFamily="2" charset="-122"/>
                <a:sym typeface="Greek Symbols" pitchFamily="18" charset="2"/>
              </a:rPr>
              <a:t>+ </a:t>
            </a:r>
            <a:r>
              <a:rPr lang="en-US" altLang="zh-CN" b="1">
                <a:solidFill>
                  <a:srgbClr val="FF0000"/>
                </a:solidFill>
                <a:latin typeface="Comic Sans MS" panose="030F0702030302020204" pitchFamily="66" charset="0"/>
                <a:ea typeface="宋体" panose="02010600030101010101" pitchFamily="2" charset="-122"/>
                <a:sym typeface="Greek Symbols" pitchFamily="18" charset="2"/>
              </a:rPr>
              <a:t>contains </a:t>
            </a:r>
            <a:r>
              <a:rPr lang="en-US" altLang="zh-CN" b="1" i="1">
                <a:solidFill>
                  <a:srgbClr val="FF0000"/>
                </a:solidFill>
                <a:latin typeface="Comic Sans MS" panose="030F0702030302020204" pitchFamily="66" charset="0"/>
                <a:ea typeface="宋体" panose="02010600030101010101" pitchFamily="2" charset="-122"/>
                <a:sym typeface="Greek Symbols" pitchFamily="18" charset="2"/>
              </a:rPr>
              <a:t>A</a:t>
            </a:r>
            <a:r>
              <a:rPr lang="en-US" altLang="zh-CN" b="1" i="1">
                <a:latin typeface="Comic Sans MS" panose="030F0702030302020204" pitchFamily="66" charset="0"/>
                <a:ea typeface="宋体" panose="02010600030101010101" pitchFamily="2" charset="-122"/>
                <a:sym typeface="Greek Symbols" pitchFamily="18" charset="2"/>
              </a:rPr>
              <a:t>; </a:t>
            </a:r>
            <a:r>
              <a:rPr lang="en-US" altLang="zh-CN" b="1">
                <a:latin typeface="Comic Sans MS" panose="030F0702030302020204" pitchFamily="66" charset="0"/>
                <a:ea typeface="宋体" panose="02010600030101010101" pitchFamily="2" charset="-122"/>
                <a:sym typeface="Greek Symbols" pitchFamily="18" charset="2"/>
              </a:rPr>
              <a:t>if it does</a:t>
            </a:r>
            <a:r>
              <a:rPr lang="en-US" altLang="zh-CN" b="1" i="1">
                <a:latin typeface="Comic Sans MS" panose="030F0702030302020204" pitchFamily="66" charset="0"/>
                <a:ea typeface="宋体" panose="02010600030101010101" pitchFamily="2" charset="-122"/>
                <a:sym typeface="Greek Symbols" pitchFamily="18" charset="2"/>
              </a:rPr>
              <a:t>, A </a:t>
            </a:r>
            <a:r>
              <a:rPr lang="en-US" altLang="zh-CN" b="1">
                <a:latin typeface="Comic Sans MS" panose="030F0702030302020204" pitchFamily="66" charset="0"/>
                <a:ea typeface="宋体" panose="02010600030101010101" pitchFamily="2" charset="-122"/>
                <a:sym typeface="Greek Symbols" pitchFamily="18" charset="2"/>
              </a:rPr>
              <a:t>is extraneous</a:t>
            </a:r>
            <a:endParaRPr lang="zh-CN" altLang="en-US" sz="2000" dirty="0">
              <a:latin typeface="Comic Sans MS" panose="030F0702030302020204" pitchFamily="66"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Canonical Cover</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568952" cy="4032448"/>
              </a:xfrm>
            </p:spPr>
            <p:txBody>
              <a:bodyPr/>
              <a:lstStyle/>
              <a:p>
                <a:r>
                  <a:rPr lang="en-US" altLang="zh-CN" sz="2000" b="1" dirty="0">
                    <a:solidFill>
                      <a:srgbClr val="FF0000"/>
                    </a:solidFill>
                    <a:latin typeface="Comic Sans MS" panose="030F0702030302020204" pitchFamily="66" charset="0"/>
                  </a:rPr>
                  <a:t>A canonical cover </a:t>
                </a:r>
                <a:r>
                  <a:rPr lang="en-US" altLang="zh-CN" sz="2000" dirty="0">
                    <a:latin typeface="Comic Sans MS" panose="030F0702030302020204" pitchFamily="66" charset="0"/>
                  </a:rPr>
                  <a:t>for </a:t>
                </a:r>
                <a:r>
                  <a:rPr lang="en-US" altLang="zh-CN" sz="2000" b="1" dirty="0">
                    <a:solidFill>
                      <a:srgbClr val="1F07CF"/>
                    </a:solidFill>
                    <a:latin typeface="Comic Sans MS" panose="030F0702030302020204" pitchFamily="66" charset="0"/>
                  </a:rPr>
                  <a:t>F</a:t>
                </a:r>
                <a:r>
                  <a:rPr lang="en-US" altLang="zh-CN" sz="2000" dirty="0">
                    <a:latin typeface="Comic Sans MS" panose="030F0702030302020204" pitchFamily="66" charset="0"/>
                  </a:rPr>
                  <a:t> is a set of FDs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𝑭</m:t>
                        </m:r>
                      </m:e>
                      <m:sub>
                        <m:r>
                          <a:rPr lang="en-US" altLang="zh-CN" sz="2000" b="1" i="1" smtClean="0">
                            <a:solidFill>
                              <a:srgbClr val="1F07CF"/>
                            </a:solidFill>
                            <a:latin typeface="Cambria Math" panose="02040503050406030204" pitchFamily="18" charset="0"/>
                          </a:rPr>
                          <m:t>𝒄</m:t>
                        </m:r>
                      </m:sub>
                    </m:sSub>
                  </m:oMath>
                </a14:m>
                <a:r>
                  <a:rPr lang="en-US" altLang="zh-CN" sz="2000" dirty="0">
                    <a:latin typeface="Comic Sans MS" panose="030F0702030302020204" pitchFamily="66" charset="0"/>
                  </a:rPr>
                  <a:t> such that </a:t>
                </a:r>
                <a:endParaRPr lang="en-US" altLang="zh-CN" sz="2000" dirty="0">
                  <a:latin typeface="Comic Sans MS" panose="030F0702030302020204" pitchFamily="66" charset="0"/>
                </a:endParaRPr>
              </a:p>
              <a:p>
                <a:pPr lvl="1"/>
                <a14:m>
                  <m:oMath xmlns:m="http://schemas.openxmlformats.org/officeDocument/2006/math">
                    <m:r>
                      <a:rPr lang="en-US" altLang="zh-CN" sz="1800" b="0" i="1" smtClean="0">
                        <a:solidFill>
                          <a:srgbClr val="1B06BA"/>
                        </a:solidFill>
                        <a:latin typeface="Cambria Math" panose="02040503050406030204" pitchFamily="18" charset="0"/>
                      </a:rPr>
                      <m:t>𝐹</m:t>
                    </m:r>
                  </m:oMath>
                </a14:m>
                <a:r>
                  <a:rPr lang="en-US" altLang="zh-CN" sz="1800" dirty="0">
                    <a:solidFill>
                      <a:srgbClr val="1B06BA"/>
                    </a:solidFill>
                    <a:latin typeface="Comic Sans MS" panose="030F0702030302020204" pitchFamily="66" charset="0"/>
                  </a:rPr>
                  <a:t> logically implies all dependencies in </a:t>
                </a:r>
                <a14:m>
                  <m:oMath xmlns:m="http://schemas.openxmlformats.org/officeDocument/2006/math">
                    <m:sSub>
                      <m:sSubPr>
                        <m:ctrlPr>
                          <a:rPr lang="en-US" altLang="zh-CN" sz="1800" i="1" smtClean="0">
                            <a:solidFill>
                              <a:srgbClr val="1B06BA"/>
                            </a:solidFill>
                            <a:latin typeface="Cambria Math" panose="02040503050406030204" pitchFamily="18" charset="0"/>
                          </a:rPr>
                        </m:ctrlPr>
                      </m:sSubPr>
                      <m:e>
                        <m:r>
                          <a:rPr lang="en-US" altLang="zh-CN" sz="1800" b="0" i="1" smtClean="0">
                            <a:solidFill>
                              <a:srgbClr val="1B06BA"/>
                            </a:solidFill>
                            <a:latin typeface="Cambria Math" panose="02040503050406030204" pitchFamily="18" charset="0"/>
                          </a:rPr>
                          <m:t>𝐹</m:t>
                        </m:r>
                      </m:e>
                      <m:sub>
                        <m:r>
                          <a:rPr lang="en-US" altLang="zh-CN" sz="1800" b="0" i="1" smtClean="0">
                            <a:solidFill>
                              <a:srgbClr val="1B06BA"/>
                            </a:solidFill>
                            <a:latin typeface="Cambria Math" panose="02040503050406030204" pitchFamily="18" charset="0"/>
                          </a:rPr>
                          <m:t>𝑐</m:t>
                        </m:r>
                      </m:sub>
                    </m:sSub>
                  </m:oMath>
                </a14:m>
                <a:r>
                  <a:rPr lang="en-US" altLang="zh-CN" sz="1800" dirty="0">
                    <a:solidFill>
                      <a:srgbClr val="1B06BA"/>
                    </a:solidFill>
                    <a:latin typeface="Comic Sans MS" panose="030F0702030302020204" pitchFamily="66" charset="0"/>
                  </a:rPr>
                  <a:t>, and </a:t>
                </a:r>
                <a:endParaRPr lang="en-US" altLang="zh-CN" sz="1800" dirty="0">
                  <a:solidFill>
                    <a:srgbClr val="1B06BA"/>
                  </a:solidFill>
                  <a:latin typeface="Comic Sans MS" panose="030F0702030302020204" pitchFamily="66" charset="0"/>
                </a:endParaRPr>
              </a:p>
              <a:p>
                <a:pPr lvl="1"/>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r>
                      <a:rPr lang="en-US" altLang="zh-CN" sz="1800" i="1">
                        <a:solidFill>
                          <a:srgbClr val="1B06BA"/>
                        </a:solidFill>
                        <a:latin typeface="Cambria Math" panose="02040503050406030204" pitchFamily="18" charset="0"/>
                      </a:rPr>
                      <m:t> </m:t>
                    </m:r>
                  </m:oMath>
                </a14:m>
                <a:r>
                  <a:rPr lang="en-US" altLang="zh-CN" sz="1800" dirty="0">
                    <a:solidFill>
                      <a:srgbClr val="1B06BA"/>
                    </a:solidFill>
                    <a:latin typeface="Comic Sans MS" panose="030F0702030302020204" pitchFamily="66" charset="0"/>
                  </a:rPr>
                  <a:t>logically implies all dependencies in </a:t>
                </a:r>
                <a14:m>
                  <m:oMath xmlns:m="http://schemas.openxmlformats.org/officeDocument/2006/math">
                    <m:r>
                      <a:rPr lang="en-US" altLang="zh-CN" sz="1800" b="0" i="1" smtClean="0">
                        <a:solidFill>
                          <a:srgbClr val="1B06BA"/>
                        </a:solidFill>
                        <a:latin typeface="Cambria Math" panose="02040503050406030204" pitchFamily="18" charset="0"/>
                      </a:rPr>
                      <m:t>𝐹</m:t>
                    </m:r>
                  </m:oMath>
                </a14:m>
                <a:r>
                  <a:rPr lang="en-US" altLang="zh-CN" sz="1800" dirty="0">
                    <a:solidFill>
                      <a:srgbClr val="1B06BA"/>
                    </a:solidFill>
                    <a:latin typeface="Comic Sans MS" panose="030F0702030302020204" pitchFamily="66" charset="0"/>
                  </a:rPr>
                  <a:t>, and</a:t>
                </a:r>
                <a:endParaRPr lang="en-US" altLang="zh-CN" sz="1800" dirty="0">
                  <a:solidFill>
                    <a:srgbClr val="1B06BA"/>
                  </a:solidFill>
                  <a:latin typeface="Comic Sans MS" panose="030F0702030302020204" pitchFamily="66" charset="0"/>
                </a:endParaRPr>
              </a:p>
              <a:p>
                <a:pPr lvl="1"/>
                <a:r>
                  <a:rPr lang="en-US" altLang="zh-CN" sz="1800" dirty="0">
                    <a:solidFill>
                      <a:srgbClr val="1B06BA"/>
                    </a:solidFill>
                    <a:latin typeface="Comic Sans MS" panose="030F0702030302020204" pitchFamily="66" charset="0"/>
                  </a:rPr>
                  <a:t>No FD in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oMath>
                </a14:m>
                <a:r>
                  <a:rPr lang="en-US" altLang="zh-CN" sz="1800" dirty="0">
                    <a:solidFill>
                      <a:srgbClr val="1B06BA"/>
                    </a:solidFill>
                    <a:latin typeface="Comic Sans MS" panose="030F0702030302020204" pitchFamily="66" charset="0"/>
                  </a:rPr>
                  <a:t> contains an extraneous attribute, and</a:t>
                </a:r>
                <a:endParaRPr lang="en-US" altLang="zh-CN" sz="1800" dirty="0">
                  <a:solidFill>
                    <a:srgbClr val="1B06BA"/>
                  </a:solidFill>
                  <a:latin typeface="Comic Sans MS" panose="030F0702030302020204" pitchFamily="66" charset="0"/>
                </a:endParaRPr>
              </a:p>
              <a:p>
                <a:pPr lvl="1"/>
                <a:r>
                  <a:rPr lang="en-US" altLang="zh-CN" sz="1800" dirty="0">
                    <a:solidFill>
                      <a:srgbClr val="1B06BA"/>
                    </a:solidFill>
                    <a:latin typeface="Comic Sans MS" panose="030F0702030302020204" pitchFamily="66" charset="0"/>
                  </a:rPr>
                  <a:t>Each left side of FD in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rPr>
                          <m:t>𝐹</m:t>
                        </m:r>
                      </m:e>
                      <m:sub>
                        <m:r>
                          <a:rPr lang="en-US" altLang="zh-CN" sz="1800" i="1">
                            <a:solidFill>
                              <a:srgbClr val="1B06BA"/>
                            </a:solidFill>
                            <a:latin typeface="Cambria Math" panose="02040503050406030204" pitchFamily="18" charset="0"/>
                          </a:rPr>
                          <m:t>𝑐</m:t>
                        </m:r>
                      </m:sub>
                    </m:sSub>
                  </m:oMath>
                </a14:m>
                <a:r>
                  <a:rPr lang="en-US" altLang="zh-CN" sz="1800" dirty="0">
                    <a:solidFill>
                      <a:srgbClr val="1B06BA"/>
                    </a:solidFill>
                    <a:latin typeface="Comic Sans MS" panose="030F0702030302020204" pitchFamily="66" charset="0"/>
                  </a:rPr>
                  <a:t> is unique, i.e., there are no two FDs </a:t>
                </a:r>
                <a14:m>
                  <m:oMath xmlns:m="http://schemas.openxmlformats.org/officeDocument/2006/math">
                    <m:sSub>
                      <m:sSubPr>
                        <m:ctrlPr>
                          <a:rPr lang="en-US" altLang="zh-CN" sz="1800" i="1" smtClean="0">
                            <a:solidFill>
                              <a:srgbClr val="1B06BA"/>
                            </a:solidFill>
                            <a:latin typeface="Cambria Math" panose="02040503050406030204" pitchFamily="18" charset="0"/>
                          </a:rPr>
                        </m:ctrlPr>
                      </m:sSubPr>
                      <m:e>
                        <m:r>
                          <a:rPr lang="zh-CN" altLang="en-US" sz="1800" i="1" smtClean="0">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1</m:t>
                        </m:r>
                      </m:sub>
                    </m:sSub>
                    <m:sSub>
                      <m:sSubPr>
                        <m:ctrlPr>
                          <a:rPr lang="en-US" altLang="zh-CN" sz="1800" i="1" smtClean="0">
                            <a:solidFill>
                              <a:srgbClr val="1B06BA"/>
                            </a:solidFill>
                            <a:latin typeface="Cambria Math" panose="020405030504060302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rPr>
                          <m:t>→</m:t>
                        </m:r>
                        <m:r>
                          <a:rPr lang="zh-CN" altLang="en-US" sz="1800" i="1" smtClean="0">
                            <a:solidFill>
                              <a:srgbClr val="1B06BA"/>
                            </a:solidFill>
                            <a:latin typeface="Cambria Math" panose="02040503050406030204" pitchFamily="18" charset="0"/>
                          </a:rPr>
                          <m:t>𝛽</m:t>
                        </m:r>
                      </m:e>
                      <m:sub>
                        <m:r>
                          <a:rPr lang="en-US" altLang="zh-CN" sz="1800" b="0" i="1" smtClean="0">
                            <a:solidFill>
                              <a:srgbClr val="1B06BA"/>
                            </a:solidFill>
                            <a:latin typeface="Cambria Math" panose="02040503050406030204" pitchFamily="18" charset="0"/>
                          </a:rPr>
                          <m:t>1</m:t>
                        </m:r>
                      </m:sub>
                    </m:sSub>
                  </m:oMath>
                </a14:m>
                <a:r>
                  <a:rPr lang="en-US" altLang="zh-CN" sz="1800" dirty="0">
                    <a:solidFill>
                      <a:srgbClr val="1B06BA"/>
                    </a:solidFill>
                    <a:latin typeface="Comic Sans MS" panose="030F0702030302020204" pitchFamily="66" charset="0"/>
                  </a:rPr>
                  <a:t> and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2</m:t>
                        </m:r>
                      </m:sub>
                    </m:sSub>
                    <m:sSub>
                      <m:sSubPr>
                        <m:ctrlPr>
                          <a:rPr lang="en-US" altLang="zh-CN" sz="1800" i="1">
                            <a:solidFill>
                              <a:srgbClr val="1B06BA"/>
                            </a:solidFill>
                            <a:latin typeface="Cambria Math" panose="02040503050406030204" pitchFamily="18" charset="0"/>
                          </a:rPr>
                        </m:ctrlPr>
                      </m:sSubPr>
                      <m:e>
                        <m:r>
                          <a:rPr lang="en-US" altLang="zh-CN" sz="1800" i="1">
                            <a:solidFill>
                              <a:srgbClr val="1B06BA"/>
                            </a:solidFill>
                            <a:latin typeface="Cambria Math" panose="02040503050406030204" pitchFamily="18" charset="0"/>
                            <a:ea typeface="Cambria Math" panose="02040503050406030204" pitchFamily="18" charset="0"/>
                          </a:rPr>
                          <m:t>→</m:t>
                        </m:r>
                        <m:r>
                          <a:rPr lang="zh-CN" altLang="en-US" sz="1800" i="1">
                            <a:solidFill>
                              <a:srgbClr val="1B06BA"/>
                            </a:solidFill>
                            <a:latin typeface="Cambria Math" panose="02040503050406030204" pitchFamily="18" charset="0"/>
                          </a:rPr>
                          <m:t>𝛽</m:t>
                        </m:r>
                      </m:e>
                      <m:sub>
                        <m:r>
                          <a:rPr lang="en-US" altLang="zh-CN" sz="1800" b="0" i="1" smtClean="0">
                            <a:solidFill>
                              <a:srgbClr val="1B06BA"/>
                            </a:solidFill>
                            <a:latin typeface="Cambria Math" panose="02040503050406030204" pitchFamily="18" charset="0"/>
                          </a:rPr>
                          <m:t>2</m:t>
                        </m:r>
                      </m:sub>
                    </m:sSub>
                  </m:oMath>
                </a14:m>
                <a:r>
                  <a:rPr lang="en-US" altLang="zh-CN" sz="1800" dirty="0">
                    <a:solidFill>
                      <a:srgbClr val="1B06BA"/>
                    </a:solidFill>
                    <a:latin typeface="Comic Sans MS" panose="030F0702030302020204" pitchFamily="66" charset="0"/>
                  </a:rPr>
                  <a:t> such that </a:t>
                </a:r>
                <a14:m>
                  <m:oMath xmlns:m="http://schemas.openxmlformats.org/officeDocument/2006/math">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i="1">
                            <a:solidFill>
                              <a:srgbClr val="1B06BA"/>
                            </a:solidFill>
                            <a:latin typeface="Cambria Math" panose="02040503050406030204" pitchFamily="18" charset="0"/>
                          </a:rPr>
                          <m:t>1</m:t>
                        </m:r>
                      </m:sub>
                    </m:sSub>
                    <m:r>
                      <a:rPr lang="en-US" altLang="zh-CN" sz="1800" b="0" i="1" smtClean="0">
                        <a:solidFill>
                          <a:srgbClr val="1B06BA"/>
                        </a:solidFill>
                        <a:latin typeface="Cambria Math" panose="02040503050406030204" pitchFamily="18" charset="0"/>
                      </a:rPr>
                      <m:t>=</m:t>
                    </m:r>
                    <m:sSub>
                      <m:sSubPr>
                        <m:ctrlPr>
                          <a:rPr lang="en-US" altLang="zh-CN" sz="1800" i="1">
                            <a:solidFill>
                              <a:srgbClr val="1B06BA"/>
                            </a:solidFill>
                            <a:latin typeface="Cambria Math" panose="02040503050406030204" pitchFamily="18" charset="0"/>
                          </a:rPr>
                        </m:ctrlPr>
                      </m:sSubPr>
                      <m:e>
                        <m:r>
                          <a:rPr lang="zh-CN" altLang="en-US" sz="1800" i="1">
                            <a:solidFill>
                              <a:srgbClr val="1B06BA"/>
                            </a:solidFill>
                            <a:latin typeface="Cambria Math" panose="02040503050406030204" pitchFamily="18" charset="0"/>
                          </a:rPr>
                          <m:t>𝛼</m:t>
                        </m:r>
                      </m:e>
                      <m:sub>
                        <m:r>
                          <a:rPr lang="en-US" altLang="zh-CN" sz="1800" b="0" i="1" smtClean="0">
                            <a:solidFill>
                              <a:srgbClr val="1B06BA"/>
                            </a:solidFill>
                            <a:latin typeface="Cambria Math" panose="02040503050406030204" pitchFamily="18" charset="0"/>
                          </a:rPr>
                          <m:t>2</m:t>
                        </m:r>
                      </m:sub>
                    </m:sSub>
                  </m:oMath>
                </a14:m>
                <a:endParaRPr lang="en-US" altLang="zh-CN" sz="1800" dirty="0">
                  <a:solidFill>
                    <a:srgbClr val="1B06BA"/>
                  </a:solidFill>
                  <a:latin typeface="Comic Sans MS" panose="030F0702030302020204" pitchFamily="66" charset="0"/>
                </a:endParaRPr>
              </a:p>
              <a:p>
                <a:r>
                  <a:rPr lang="en-US" altLang="zh-CN" sz="2000" dirty="0">
                    <a:latin typeface="Comic Sans MS" panose="030F0702030302020204" pitchFamily="66" charset="0"/>
                  </a:rPr>
                  <a:t>To compute a canonical cover for </a:t>
                </a:r>
                <a14:m>
                  <m:oMath xmlns:m="http://schemas.openxmlformats.org/officeDocument/2006/math">
                    <m:r>
                      <a:rPr lang="en-US" altLang="zh-CN" sz="2000" b="0" i="1" smtClean="0">
                        <a:latin typeface="Cambria Math" panose="02040503050406030204" pitchFamily="18" charset="0"/>
                      </a:rPr>
                      <m:t>𝐹</m:t>
                    </m:r>
                  </m:oMath>
                </a14:m>
                <a:r>
                  <a:rPr lang="en-US" altLang="zh-CN" sz="2000" dirty="0">
                    <a:latin typeface="Comic Sans MS" panose="030F0702030302020204" pitchFamily="66" charset="0"/>
                  </a:rPr>
                  <a:t>:</a:t>
                </a:r>
                <a:br>
                  <a:rPr lang="en-US" altLang="zh-CN" sz="2000" dirty="0">
                    <a:latin typeface="Comic Sans MS" panose="030F0702030302020204" pitchFamily="66" charset="0"/>
                  </a:rPr>
                </a:br>
                <a:r>
                  <a:rPr lang="en-US" altLang="zh-CN" sz="1800" b="1" i="1" dirty="0">
                    <a:solidFill>
                      <a:srgbClr val="1B06BA"/>
                    </a:solidFill>
                    <a:latin typeface="Comic Sans MS" panose="030F0702030302020204" pitchFamily="66" charset="0"/>
                    <a:cs typeface="Times New Roman" panose="02020603050405020304" pitchFamily="18" charset="0"/>
                  </a:rPr>
                  <a:t>repeat</a:t>
                </a:r>
                <a:br>
                  <a:rPr lang="en-US" altLang="zh-CN" sz="1800" i="1" dirty="0">
                    <a:solidFill>
                      <a:srgbClr val="1B06BA"/>
                    </a:solidFill>
                    <a:latin typeface="Comic Sans MS" panose="030F0702030302020204" pitchFamily="66" charset="0"/>
                    <a:cs typeface="Times New Roman" panose="02020603050405020304" pitchFamily="18" charset="0"/>
                  </a:rPr>
                </a:br>
                <a:r>
                  <a:rPr lang="en-US" altLang="zh-CN" sz="1800" i="1" dirty="0">
                    <a:solidFill>
                      <a:srgbClr val="1B06BA"/>
                    </a:solidFill>
                    <a:latin typeface="Comic Sans MS" panose="030F0702030302020204" pitchFamily="66" charset="0"/>
                    <a:cs typeface="Times New Roman" panose="02020603050405020304" pitchFamily="18" charset="0"/>
                  </a:rPr>
                  <a:t>  use the </a:t>
                </a:r>
                <a:r>
                  <a:rPr lang="en-US" altLang="zh-CN" sz="1800" i="1" dirty="0">
                    <a:solidFill>
                      <a:srgbClr val="FF0000"/>
                    </a:solidFill>
                    <a:latin typeface="Comic Sans MS" panose="030F0702030302020204" pitchFamily="66" charset="0"/>
                    <a:cs typeface="Times New Roman" panose="02020603050405020304" pitchFamily="18" charset="0"/>
                  </a:rPr>
                  <a:t>union rule </a:t>
                </a:r>
                <a:r>
                  <a:rPr lang="en-US" altLang="zh-CN" sz="1800" i="1" dirty="0">
                    <a:solidFill>
                      <a:srgbClr val="1B06BA"/>
                    </a:solidFill>
                    <a:latin typeface="Comic Sans MS" panose="030F0702030302020204" pitchFamily="66" charset="0"/>
                    <a:cs typeface="Times New Roman" panose="02020603050405020304" pitchFamily="18" charset="0"/>
                  </a:rPr>
                  <a:t>to replace any dependencies in F</a:t>
                </a:r>
                <a:br>
                  <a:rPr lang="en-US" altLang="zh-CN" sz="1800" i="1" dirty="0">
                    <a:solidFill>
                      <a:srgbClr val="1B06BA"/>
                    </a:solidFill>
                    <a:latin typeface="Comic Sans MS" panose="030F0702030302020204" pitchFamily="66" charset="0"/>
                    <a:cs typeface="Times New Roman" panose="02020603050405020304" pitchFamily="18" charset="0"/>
                  </a:rPr>
                </a:br>
                <a:r>
                  <a:rPr lang="en-US" altLang="zh-CN" sz="1800" i="1" dirty="0">
                    <a:solidFill>
                      <a:srgbClr val="1B06BA"/>
                    </a:solidFill>
                    <a:latin typeface="Comic Sans MS" panose="030F0702030302020204" pitchFamily="66" charset="0"/>
                    <a:cs typeface="Times New Roman" panose="02020603050405020304" pitchFamily="18" charset="0"/>
                  </a:rPr>
                  <a:t> 	 </a:t>
                </a:r>
                <a14:m>
                  <m:oMath xmlns:m="http://schemas.openxmlformats.org/officeDocument/2006/math">
                    <m:sSub>
                      <m:sSubPr>
                        <m:ctrlPr>
                          <a:rPr lang="en-US" altLang="zh-CN" sz="1800" i="1" smtClean="0">
                            <a:solidFill>
                              <a:srgbClr val="1B06BA"/>
                            </a:solidFill>
                            <a:latin typeface="Cambria Math" panose="02040503050406030204" pitchFamily="18" charset="0"/>
                            <a:cs typeface="Times New Roman" panose="02020603050405020304" pitchFamily="18" charset="0"/>
                          </a:rPr>
                        </m:ctrlPr>
                      </m:sSubPr>
                      <m:e>
                        <m:r>
                          <a:rPr lang="zh-CN" altLang="en-US" sz="1800" i="1" smtClean="0">
                            <a:solidFill>
                              <a:srgbClr val="1B06BA"/>
                            </a:solidFill>
                            <a:latin typeface="Cambria Math" panose="02040503050406030204" pitchFamily="18" charset="0"/>
                            <a:cs typeface="Times New Roman" panose="02020603050405020304" pitchFamily="18" charset="0"/>
                          </a:rPr>
                          <m:t>𝛼</m:t>
                        </m:r>
                      </m:e>
                      <m:sub>
                        <m:r>
                          <a:rPr lang="en-US" altLang="zh-CN" sz="1800" b="0" i="1" smtClean="0">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cs typeface="Times New Roman" panose="02020603050405020304" pitchFamily="18" charset="0"/>
                          </a:rPr>
                          <m:t>𝛽</m:t>
                        </m:r>
                      </m:e>
                      <m:sub>
                        <m:r>
                          <a:rPr lang="en-US" altLang="zh-CN" sz="1800" i="1">
                            <a:solidFill>
                              <a:srgbClr val="1B06BA"/>
                            </a:solidFill>
                            <a:latin typeface="Cambria Math" panose="02040503050406030204" pitchFamily="18" charset="0"/>
                            <a:cs typeface="Times New Roman" panose="02020603050405020304" pitchFamily="18" charset="0"/>
                          </a:rPr>
                          <m:t>1</m:t>
                        </m:r>
                      </m:sub>
                    </m:sSub>
                  </m:oMath>
                </a14:m>
                <a:r>
                  <a:rPr lang="en-US" altLang="zh-CN" sz="1800" i="1" dirty="0">
                    <a:solidFill>
                      <a:srgbClr val="1B06BA"/>
                    </a:solidFill>
                    <a:latin typeface="Comic Sans MS" panose="030F0702030302020204" pitchFamily="66" charset="0"/>
                    <a:cs typeface="Times New Roman" panose="02020603050405020304" pitchFamily="18" charset="0"/>
                  </a:rPr>
                  <a:t> and </a:t>
                </a:r>
                <a14:m>
                  <m:oMath xmlns:m="http://schemas.openxmlformats.org/officeDocument/2006/math">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zh-CN" altLang="en-US" sz="1800" i="1">
                            <a:solidFill>
                              <a:srgbClr val="1B06BA"/>
                            </a:solidFill>
                            <a:latin typeface="Cambria Math" panose="02040503050406030204" pitchFamily="18" charset="0"/>
                            <a:cs typeface="Times New Roman" panose="02020603050405020304" pitchFamily="18" charset="0"/>
                          </a:rPr>
                          <m:t>𝛼</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CN" sz="1800" b="0" i="1" smtClean="0">
                            <a:solidFill>
                              <a:srgbClr val="1B06BA"/>
                            </a:solidFill>
                            <a:latin typeface="Cambria Math" panose="02040503050406030204" pitchFamily="18" charset="0"/>
                            <a:cs typeface="Times New Roman" panose="02020603050405020304" pitchFamily="18" charset="0"/>
                          </a:rPr>
                          <m:t>2</m:t>
                        </m:r>
                      </m:sub>
                    </m:sSub>
                  </m:oMath>
                </a14:m>
                <a:r>
                  <a:rPr lang="en-US" altLang="zh-CN" sz="1800" i="1" dirty="0">
                    <a:solidFill>
                      <a:srgbClr val="1B06BA"/>
                    </a:solidFill>
                    <a:latin typeface="Comic Sans MS" panose="030F0702030302020204" pitchFamily="66" charset="0"/>
                    <a:cs typeface="Times New Roman" panose="02020603050405020304" pitchFamily="18" charset="0"/>
                  </a:rPr>
                  <a:t> with </a:t>
                </a:r>
                <a14:m>
                  <m:oMath xmlns:m="http://schemas.openxmlformats.org/officeDocument/2006/math">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zh-CN" altLang="en-US" sz="1800" i="1">
                            <a:solidFill>
                              <a:srgbClr val="1B06BA"/>
                            </a:solidFill>
                            <a:latin typeface="Cambria Math" panose="02040503050406030204" pitchFamily="18" charset="0"/>
                            <a:cs typeface="Times New Roman" panose="02020603050405020304" pitchFamily="18" charset="0"/>
                          </a:rPr>
                          <m:t>𝛼</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a:solidFill>
                              <a:srgbClr val="1B06BA"/>
                            </a:solidFill>
                            <a:latin typeface="Cambria Math" panose="02040503050406030204" pitchFamily="18" charset="0"/>
                            <a:cs typeface="Times New Roman" panose="02020603050405020304" pitchFamily="18" charset="0"/>
                          </a:rPr>
                        </m:ctrlPr>
                      </m:sSubPr>
                      <m:e>
                        <m:r>
                          <a:rPr lang="en-US" altLang="zh-CN"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zh-CN" sz="1800" i="1">
                            <a:solidFill>
                              <a:srgbClr val="1B06BA"/>
                            </a:solidFill>
                            <a:latin typeface="Cambria Math" panose="02040503050406030204" pitchFamily="18" charset="0"/>
                            <a:cs typeface="Times New Roman" panose="02020603050405020304" pitchFamily="18" charset="0"/>
                          </a:rPr>
                          <m:t>1</m:t>
                        </m:r>
                      </m:sub>
                    </m:sSub>
                    <m:sSub>
                      <m:sSubPr>
                        <m:ctrlPr>
                          <a:rPr lang="en-US" altLang="zh-CN" sz="1800" i="1" smtClean="0">
                            <a:solidFill>
                              <a:srgbClr val="1B06BA"/>
                            </a:solidFill>
                            <a:latin typeface="Cambria Math" panose="02040503050406030204" pitchFamily="18" charset="0"/>
                            <a:cs typeface="Times New Roman" panose="02020603050405020304" pitchFamily="18" charset="0"/>
                          </a:rPr>
                        </m:ctrlPr>
                      </m:sSubPr>
                      <m:e>
                        <m:r>
                          <a:rPr lang="zh-CN" altLang="en-US" sz="1800" i="1" smtClean="0">
                            <a:solidFill>
                              <a:srgbClr val="1B06BA"/>
                            </a:solidFill>
                            <a:latin typeface="Cambria Math" panose="02040503050406030204" pitchFamily="18" charset="0"/>
                            <a:cs typeface="Times New Roman" panose="02020603050405020304" pitchFamily="18" charset="0"/>
                          </a:rPr>
                          <m:t>𝛽</m:t>
                        </m:r>
                      </m:e>
                      <m:sub>
                        <m:r>
                          <a:rPr lang="en-US" altLang="zh-CN" sz="1800" b="0" i="1" smtClean="0">
                            <a:solidFill>
                              <a:srgbClr val="1B06BA"/>
                            </a:solidFill>
                            <a:latin typeface="Cambria Math" panose="02040503050406030204" pitchFamily="18" charset="0"/>
                            <a:cs typeface="Times New Roman" panose="02020603050405020304" pitchFamily="18" charset="0"/>
                          </a:rPr>
                          <m:t>2</m:t>
                        </m:r>
                      </m:sub>
                    </m:sSub>
                  </m:oMath>
                </a14:m>
                <a:br>
                  <a:rPr lang="en-US" altLang="zh-CN" sz="1800" i="1" dirty="0">
                    <a:solidFill>
                      <a:srgbClr val="1B06BA"/>
                    </a:solidFill>
                    <a:latin typeface="Comic Sans MS" panose="030F0702030302020204" pitchFamily="66" charset="0"/>
                    <a:cs typeface="Times New Roman" panose="02020603050405020304" pitchFamily="18" charset="0"/>
                  </a:rPr>
                </a:br>
                <a:r>
                  <a:rPr lang="en-US" altLang="zh-CN" sz="1800" i="1" dirty="0">
                    <a:solidFill>
                      <a:srgbClr val="1B06BA"/>
                    </a:solidFill>
                    <a:latin typeface="Comic Sans MS" panose="030F0702030302020204" pitchFamily="66" charset="0"/>
                    <a:cs typeface="Times New Roman" panose="02020603050405020304" pitchFamily="18" charset="0"/>
                  </a:rPr>
                  <a:t>  find a FD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𝛼</m:t>
                    </m:r>
                    <m:r>
                      <a:rPr lang="zh-CN" altLang="en-US" sz="1800" i="1" smtClean="0">
                        <a:solidFill>
                          <a:srgbClr val="1B06BA"/>
                        </a:solidFill>
                        <a:latin typeface="Cambria Math" panose="02040503050406030204" pitchFamily="18" charset="0"/>
                        <a:cs typeface="Times New Roman" panose="02020603050405020304" pitchFamily="18" charset="0"/>
                      </a:rPr>
                      <m:t>→</m:t>
                    </m:r>
                    <m:r>
                      <a:rPr lang="zh-CN" altLang="en-US" sz="1800" i="1" smtClean="0">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anose="030F0702030302020204" pitchFamily="66" charset="0"/>
                    <a:cs typeface="Times New Roman" panose="02020603050405020304" pitchFamily="18" charset="0"/>
                  </a:rPr>
                  <a:t> with </a:t>
                </a:r>
                <a:r>
                  <a:rPr lang="en-US" altLang="zh-CN" sz="1800" i="1" dirty="0">
                    <a:solidFill>
                      <a:srgbClr val="FF0000"/>
                    </a:solidFill>
                    <a:latin typeface="Comic Sans MS" panose="030F0702030302020204" pitchFamily="66" charset="0"/>
                    <a:cs typeface="Times New Roman" panose="02020603050405020304" pitchFamily="18" charset="0"/>
                  </a:rPr>
                  <a:t>an extraneous </a:t>
                </a:r>
                <a:r>
                  <a:rPr lang="en-US" altLang="zh-CN" sz="1800" i="1" dirty="0" err="1">
                    <a:solidFill>
                      <a:srgbClr val="FF0000"/>
                    </a:solidFill>
                    <a:latin typeface="Comic Sans MS" panose="030F0702030302020204" pitchFamily="66" charset="0"/>
                    <a:cs typeface="Times New Roman" panose="02020603050405020304" pitchFamily="18" charset="0"/>
                  </a:rPr>
                  <a:t>attr</a:t>
                </a:r>
                <a:r>
                  <a:rPr lang="en-US" altLang="zh-CN" sz="1800" i="1" dirty="0">
                    <a:solidFill>
                      <a:srgbClr val="1B06BA"/>
                    </a:solidFill>
                    <a:latin typeface="Comic Sans MS" panose="030F0702030302020204" pitchFamily="66" charset="0"/>
                    <a:cs typeface="Times New Roman" panose="02020603050405020304" pitchFamily="18" charset="0"/>
                  </a:rPr>
                  <a:t>. either in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𝛼</m:t>
                    </m:r>
                  </m:oMath>
                </a14:m>
                <a:r>
                  <a:rPr lang="en-US" altLang="zh-CN" sz="1800" i="1" dirty="0">
                    <a:solidFill>
                      <a:srgbClr val="1B06BA"/>
                    </a:solidFill>
                    <a:latin typeface="Comic Sans MS" panose="030F0702030302020204" pitchFamily="66" charset="0"/>
                    <a:cs typeface="Times New Roman" panose="02020603050405020304" pitchFamily="18" charset="0"/>
                  </a:rPr>
                  <a:t> or in </a:t>
                </a:r>
                <a14:m>
                  <m:oMath xmlns:m="http://schemas.openxmlformats.org/officeDocument/2006/math">
                    <m:r>
                      <a:rPr lang="zh-CN" altLang="en-US" sz="1800" i="1" smtClean="0">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anose="030F0702030302020204" pitchFamily="66" charset="0"/>
                    <a:cs typeface="Times New Roman" panose="02020603050405020304" pitchFamily="18" charset="0"/>
                  </a:rPr>
                  <a:t> </a:t>
                </a:r>
                <a:br>
                  <a:rPr lang="en-US" altLang="zh-CN" sz="1800" i="1" dirty="0">
                    <a:solidFill>
                      <a:srgbClr val="1B06BA"/>
                    </a:solidFill>
                    <a:latin typeface="Comic Sans MS" panose="030F0702030302020204" pitchFamily="66" charset="0"/>
                    <a:cs typeface="Times New Roman" panose="02020603050405020304" pitchFamily="18" charset="0"/>
                  </a:rPr>
                </a:br>
                <a:r>
                  <a:rPr lang="en-US" altLang="zh-CN" sz="1800" i="1" dirty="0">
                    <a:solidFill>
                      <a:srgbClr val="1B06BA"/>
                    </a:solidFill>
                    <a:latin typeface="Comic Sans MS" panose="030F0702030302020204" pitchFamily="66" charset="0"/>
                    <a:cs typeface="Times New Roman" panose="02020603050405020304" pitchFamily="18" charset="0"/>
                  </a:rPr>
                  <a:t>	If an extraneous </a:t>
                </a:r>
                <a:r>
                  <a:rPr lang="en-US" altLang="zh-CN" sz="1800" i="1" dirty="0" err="1">
                    <a:solidFill>
                      <a:srgbClr val="1B06BA"/>
                    </a:solidFill>
                    <a:latin typeface="Comic Sans MS" panose="030F0702030302020204" pitchFamily="66" charset="0"/>
                    <a:cs typeface="Times New Roman" panose="02020603050405020304" pitchFamily="18" charset="0"/>
                  </a:rPr>
                  <a:t>attr</a:t>
                </a:r>
                <a:r>
                  <a:rPr lang="en-US" altLang="zh-CN" sz="1800" i="1" dirty="0">
                    <a:solidFill>
                      <a:srgbClr val="1B06BA"/>
                    </a:solidFill>
                    <a:latin typeface="Comic Sans MS" panose="030F0702030302020204" pitchFamily="66" charset="0"/>
                    <a:cs typeface="Times New Roman" panose="02020603050405020304" pitchFamily="18" charset="0"/>
                  </a:rPr>
                  <a:t>. is found, delete it from </a:t>
                </a:r>
                <a14:m>
                  <m:oMath xmlns:m="http://schemas.openxmlformats.org/officeDocument/2006/math">
                    <m:r>
                      <a:rPr lang="zh-CN" altLang="en-US" sz="1800" i="1">
                        <a:solidFill>
                          <a:srgbClr val="1B06BA"/>
                        </a:solidFill>
                        <a:latin typeface="Cambria Math" panose="02040503050406030204" pitchFamily="18" charset="0"/>
                        <a:cs typeface="Times New Roman" panose="02020603050405020304" pitchFamily="18" charset="0"/>
                      </a:rPr>
                      <m:t>𝛼</m:t>
                    </m:r>
                    <m:r>
                      <a:rPr lang="zh-CN" altLang="en-US" sz="1800" i="1">
                        <a:solidFill>
                          <a:srgbClr val="1B06BA"/>
                        </a:solidFill>
                        <a:latin typeface="Cambria Math" panose="02040503050406030204" pitchFamily="18" charset="0"/>
                        <a:cs typeface="Times New Roman" panose="02020603050405020304" pitchFamily="18" charset="0"/>
                      </a:rPr>
                      <m:t>→</m:t>
                    </m:r>
                    <m:r>
                      <a:rPr lang="zh-CN" altLang="en-US" sz="1800" i="1">
                        <a:solidFill>
                          <a:srgbClr val="1B06BA"/>
                        </a:solidFill>
                        <a:latin typeface="Cambria Math" panose="02040503050406030204" pitchFamily="18" charset="0"/>
                        <a:cs typeface="Times New Roman" panose="02020603050405020304" pitchFamily="18" charset="0"/>
                      </a:rPr>
                      <m:t>𝛽</m:t>
                    </m:r>
                  </m:oMath>
                </a14:m>
                <a:r>
                  <a:rPr lang="en-US" altLang="zh-CN" sz="1800" i="1" dirty="0">
                    <a:solidFill>
                      <a:srgbClr val="1B06BA"/>
                    </a:solidFill>
                    <a:latin typeface="Comic Sans MS" panose="030F0702030302020204" pitchFamily="66" charset="0"/>
                    <a:cs typeface="Times New Roman" panose="02020603050405020304" pitchFamily="18" charset="0"/>
                  </a:rPr>
                  <a:t> </a:t>
                </a:r>
                <a:br>
                  <a:rPr lang="en-US" altLang="zh-CN" sz="1800" i="1" dirty="0">
                    <a:solidFill>
                      <a:srgbClr val="1B06BA"/>
                    </a:solidFill>
                    <a:latin typeface="Comic Sans MS" panose="030F0702030302020204" pitchFamily="66" charset="0"/>
                    <a:cs typeface="Times New Roman" panose="02020603050405020304" pitchFamily="18" charset="0"/>
                  </a:rPr>
                </a:br>
                <a:r>
                  <a:rPr lang="en-US" altLang="zh-CN" sz="1800" b="1" i="1" dirty="0">
                    <a:solidFill>
                      <a:srgbClr val="1B06BA"/>
                    </a:solidFill>
                    <a:latin typeface="Comic Sans MS" panose="030F0702030302020204" pitchFamily="66" charset="0"/>
                    <a:cs typeface="Times New Roman" panose="02020603050405020304" pitchFamily="18" charset="0"/>
                  </a:rPr>
                  <a:t>until</a:t>
                </a:r>
                <a:r>
                  <a:rPr lang="en-US" altLang="zh-CN" sz="1800" i="1" dirty="0">
                    <a:solidFill>
                      <a:srgbClr val="1B06BA"/>
                    </a:solidFill>
                    <a:latin typeface="Comic Sans MS" panose="030F0702030302020204" pitchFamily="66" charset="0"/>
                    <a:cs typeface="Times New Roman" panose="02020603050405020304" pitchFamily="18" charset="0"/>
                  </a:rPr>
                  <a:t> F does </a:t>
                </a:r>
                <a:r>
                  <a:rPr lang="en-US" altLang="zh-CN" sz="1800" i="1">
                    <a:solidFill>
                      <a:srgbClr val="1B06BA"/>
                    </a:solidFill>
                    <a:latin typeface="Comic Sans MS" panose="030F0702030302020204" pitchFamily="66" charset="0"/>
                    <a:cs typeface="Times New Roman" panose="02020603050405020304" pitchFamily="18" charset="0"/>
                  </a:rPr>
                  <a:t>not change</a:t>
                </a:r>
                <a:endParaRPr lang="en-US" altLang="zh-CN" sz="1800" i="1" dirty="0">
                  <a:solidFill>
                    <a:srgbClr val="1B06BA"/>
                  </a:solidFill>
                  <a:latin typeface="Comic Sans MS" panose="030F0702030302020204" pitchFamily="66" charset="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568952" cy="4032448"/>
              </a:xfrm>
              <a:blipFill rotWithShape="1">
                <a:blip r:embed="rId1"/>
                <a:stretch>
                  <a:fillRect l="-1" t="-4" r="4" b="9"/>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of Computing a Canonical Cover</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699542"/>
                <a:ext cx="8856984" cy="4248472"/>
              </a:xfrm>
            </p:spPr>
            <p:txBody>
              <a:bodyPr/>
              <a:lstStyle/>
              <a:p>
                <a:pPr>
                  <a:tabLst>
                    <a:tab pos="683895" algn="l"/>
                    <a:tab pos="2917825" algn="l"/>
                  </a:tabLst>
                </a:pPr>
                <a:r>
                  <a:rPr lang="en-US" altLang="zh-CN" sz="1800" b="1" i="1">
                    <a:solidFill>
                      <a:srgbClr val="1F07CF"/>
                    </a:solidFill>
                    <a:latin typeface="Comic Sans MS" panose="030F0702030302020204" pitchFamily="66" charset="0"/>
                    <a:ea typeface="宋体" panose="02010600030101010101" pitchFamily="2" charset="-122"/>
                  </a:rPr>
                  <a:t>R </a:t>
                </a:r>
                <a:r>
                  <a:rPr lang="en-US" altLang="zh-CN" sz="1800" b="1">
                    <a:solidFill>
                      <a:srgbClr val="1F07CF"/>
                    </a:solidFill>
                    <a:latin typeface="Comic Sans MS" panose="030F0702030302020204" pitchFamily="66" charset="0"/>
                    <a:ea typeface="宋体" panose="02010600030101010101" pitchFamily="2" charset="-122"/>
                  </a:rPr>
                  <a:t>= (</a:t>
                </a:r>
                <a:r>
                  <a:rPr lang="en-US" altLang="zh-CN" sz="1800" b="1" i="1">
                    <a:solidFill>
                      <a:srgbClr val="1F07CF"/>
                    </a:solidFill>
                    <a:latin typeface="Comic Sans MS" panose="030F0702030302020204" pitchFamily="66" charset="0"/>
                    <a:ea typeface="宋体" panose="02010600030101010101" pitchFamily="2" charset="-122"/>
                  </a:rPr>
                  <a:t>A, B, C)  F = {A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BC, B</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C, 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 AB</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C </a:t>
                </a:r>
                <a:r>
                  <a:rPr lang="en-US" altLang="zh-CN" sz="1800" b="1">
                    <a:solidFill>
                      <a:srgbClr val="1F07CF"/>
                    </a:solidFill>
                    <a:latin typeface="Comic Sans MS" panose="030F0702030302020204" pitchFamily="66" charset="0"/>
                    <a:ea typeface="宋体" panose="02010600030101010101" pitchFamily="2" charset="-122"/>
                    <a:sym typeface="Monotype Sorts" pitchFamily="96" charset="2"/>
                  </a:rPr>
                  <a:t>}, Fc=?</a:t>
                </a:r>
                <a:endParaRPr lang="en-US" altLang="zh-CN" sz="1800" b="1">
                  <a:solidFill>
                    <a:srgbClr val="1F07CF"/>
                  </a:solidFill>
                  <a:latin typeface="Comic Sans MS" panose="030F0702030302020204" pitchFamily="66" charset="0"/>
                  <a:ea typeface="宋体" panose="02010600030101010101" pitchFamily="2" charset="-122"/>
                  <a:sym typeface="Monotype Sorts" pitchFamily="96" charset="2"/>
                </a:endParaRPr>
              </a:p>
              <a:p>
                <a:pPr lvl="1">
                  <a:tabLst>
                    <a:tab pos="683895" algn="l"/>
                    <a:tab pos="2917825" algn="l"/>
                  </a:tabLst>
                </a:pPr>
                <a:r>
                  <a:rPr lang="en-US" altLang="zh-CN" sz="1800" b="1">
                    <a:latin typeface="Comic Sans MS" panose="030F0702030302020204" pitchFamily="66" charset="0"/>
                    <a:ea typeface="宋体" panose="02010600030101010101" pitchFamily="2" charset="-122"/>
                    <a:sym typeface="Monotype Sorts" pitchFamily="96" charset="2"/>
                  </a:rPr>
                  <a:t>Combine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BC </a:t>
                </a:r>
                <a:r>
                  <a:rPr lang="en-US" altLang="zh-CN" sz="1800" b="1">
                    <a:latin typeface="Comic Sans MS" panose="030F0702030302020204" pitchFamily="66" charset="0"/>
                    <a:ea typeface="宋体" panose="02010600030101010101" pitchFamily="2" charset="-122"/>
                    <a:sym typeface="Monotype Sorts" pitchFamily="96" charset="2"/>
                  </a:rPr>
                  <a:t>and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a:t>
                </a:r>
                <a:r>
                  <a:rPr lang="en-US" altLang="zh-CN" sz="1800" b="1" i="1">
                    <a:latin typeface="Comic Sans MS" panose="030F0702030302020204" pitchFamily="66" charset="0"/>
                    <a:ea typeface="宋体" panose="02010600030101010101" pitchFamily="2" charset="-122"/>
                    <a:sym typeface="Monotype Sorts" pitchFamily="96" charset="2"/>
                  </a:rPr>
                  <a:t> </a:t>
                </a:r>
                <a:r>
                  <a:rPr lang="en-US" altLang="zh-CN" sz="1800" b="1">
                    <a:latin typeface="Comic Sans MS" panose="030F0702030302020204" pitchFamily="66" charset="0"/>
                    <a:ea typeface="宋体" panose="02010600030101010101" pitchFamily="2" charset="-122"/>
                    <a:sym typeface="Monotype Sorts" pitchFamily="96" charset="2"/>
                  </a:rPr>
                  <a:t>into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BC</a:t>
                </a:r>
                <a:endPar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endParaRPr>
              </a:p>
              <a:p>
                <a:pPr lvl="2">
                  <a:tabLst>
                    <a:tab pos="683895" algn="l"/>
                    <a:tab pos="2917825" algn="l"/>
                  </a:tabLst>
                </a:pPr>
                <a:r>
                  <a:rPr lang="en-US" altLang="zh-CN" b="1">
                    <a:latin typeface="Comic Sans MS" panose="030F0702030302020204" pitchFamily="66" charset="0"/>
                    <a:ea typeface="宋体" panose="02010600030101010101" pitchFamily="2" charset="-122"/>
                    <a:sym typeface="Monotype Sorts" pitchFamily="96" charset="2"/>
                  </a:rPr>
                  <a:t>Set is now </a:t>
                </a:r>
                <a:r>
                  <a:rPr lang="en-US" altLang="zh-CN" b="1" i="1">
                    <a:solidFill>
                      <a:srgbClr val="1F07CF"/>
                    </a:solidFill>
                    <a:latin typeface="Comic Sans MS" panose="030F0702030302020204" pitchFamily="66" charset="0"/>
                    <a:ea typeface="宋体" panose="02010600030101010101" pitchFamily="2" charset="-122"/>
                  </a:rPr>
                  <a:t>{A</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BC, B</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C, AB</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C</a:t>
                </a:r>
                <a:r>
                  <a:rPr lang="en-US" altLang="zh-CN" b="1">
                    <a:solidFill>
                      <a:srgbClr val="1F07CF"/>
                    </a:solidFill>
                    <a:latin typeface="Comic Sans MS" panose="030F0702030302020204" pitchFamily="66" charset="0"/>
                    <a:ea typeface="宋体" panose="02010600030101010101" pitchFamily="2" charset="-122"/>
                    <a:sym typeface="Monotype Sorts" pitchFamily="96" charset="2"/>
                  </a:rPr>
                  <a:t>}</a:t>
                </a:r>
                <a:endParaRPr lang="en-US" altLang="zh-CN" b="1">
                  <a:solidFill>
                    <a:srgbClr val="1F07CF"/>
                  </a:solidFill>
                  <a:latin typeface="Comic Sans MS" panose="030F0702030302020204" pitchFamily="66" charset="0"/>
                  <a:ea typeface="宋体" panose="02010600030101010101" pitchFamily="2" charset="-122"/>
                  <a:sym typeface="Monotype Sorts" pitchFamily="96" charset="2"/>
                </a:endParaRPr>
              </a:p>
              <a:p>
                <a:pPr lvl="1">
                  <a:tabLst>
                    <a:tab pos="683895" algn="l"/>
                    <a:tab pos="2917825" algn="l"/>
                  </a:tabLst>
                </a:pP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sz="1800" b="1">
                    <a:latin typeface="Comic Sans MS" panose="030F0702030302020204" pitchFamily="66" charset="0"/>
                    <a:ea typeface="宋体" panose="02010600030101010101" pitchFamily="2" charset="-122"/>
                    <a:sym typeface="Monotype Sorts" pitchFamily="96" charset="2"/>
                  </a:rPr>
                  <a:t> is </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extraneous</a:t>
                </a:r>
                <a:r>
                  <a:rPr lang="en-US" altLang="zh-CN" sz="1800" b="1">
                    <a:latin typeface="Comic Sans MS" panose="030F0702030302020204" pitchFamily="66" charset="0"/>
                    <a:ea typeface="宋体" panose="02010600030101010101" pitchFamily="2" charset="-122"/>
                    <a:sym typeface="Monotype Sorts" pitchFamily="96" charset="2"/>
                  </a:rPr>
                  <a:t> in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A</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C</a:t>
                </a:r>
                <a:endPar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endParaRPr>
              </a:p>
              <a:p>
                <a:pPr lvl="2">
                  <a:tabLst>
                    <a:tab pos="683895" algn="l"/>
                    <a:tab pos="2917825" algn="l"/>
                  </a:tabLst>
                </a:pPr>
                <a:r>
                  <a:rPr lang="en-US" altLang="zh-CN" b="1">
                    <a:latin typeface="Comic Sans MS" panose="030F0702030302020204" pitchFamily="66" charset="0"/>
                    <a:ea typeface="宋体" panose="02010600030101010101" pitchFamily="2" charset="-122"/>
                    <a:sym typeface="Monotype Sorts" pitchFamily="96" charset="2"/>
                  </a:rPr>
                  <a:t>Check if the result of deleting </a:t>
                </a:r>
                <a:r>
                  <a:rPr lang="en-US" altLang="zh-CN" b="1">
                    <a:solidFill>
                      <a:srgbClr val="FF0000"/>
                    </a:solidFill>
                    <a:latin typeface="Comic Sans MS" panose="030F0702030302020204" pitchFamily="66" charset="0"/>
                    <a:ea typeface="宋体" panose="02010600030101010101" pitchFamily="2" charset="-122"/>
                    <a:sym typeface="Monotype Sorts" pitchFamily="96" charset="2"/>
                  </a:rPr>
                  <a:t>A</a:t>
                </a:r>
                <a:r>
                  <a:rPr lang="en-US" altLang="zh-CN" b="1">
                    <a:latin typeface="Comic Sans MS" panose="030F0702030302020204" pitchFamily="66" charset="0"/>
                    <a:ea typeface="宋体" panose="02010600030101010101" pitchFamily="2" charset="-122"/>
                    <a:sym typeface="Monotype Sorts" pitchFamily="96" charset="2"/>
                  </a:rPr>
                  <a:t> from </a:t>
                </a:r>
                <a:r>
                  <a:rPr lang="en-US" altLang="zh-CN" b="1" i="1">
                    <a:solidFill>
                      <a:srgbClr val="FF0000"/>
                    </a:solidFill>
                    <a:latin typeface="Comic Sans MS" panose="030F0702030302020204" pitchFamily="66" charset="0"/>
                    <a:ea typeface="宋体" panose="02010600030101010101" pitchFamily="2" charset="-122"/>
                    <a:sym typeface="Monotype Sorts" pitchFamily="96" charset="2"/>
                  </a:rPr>
                  <a:t>A</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B</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C </a:t>
                </a:r>
                <a:r>
                  <a:rPr lang="en-US" altLang="zh-CN" b="1">
                    <a:latin typeface="Comic Sans MS" panose="030F0702030302020204" pitchFamily="66" charset="0"/>
                    <a:ea typeface="宋体" panose="02010600030101010101" pitchFamily="2" charset="-122"/>
                    <a:sym typeface="Monotype Sorts" pitchFamily="96" charset="2"/>
                  </a:rPr>
                  <a:t>is implied by the other dependencies</a:t>
                </a:r>
                <a:endParaRPr lang="en-US" altLang="zh-CN" b="1">
                  <a:latin typeface="Comic Sans MS" panose="030F0702030302020204" pitchFamily="66" charset="0"/>
                  <a:ea typeface="宋体" panose="02010600030101010101" pitchFamily="2" charset="-122"/>
                  <a:sym typeface="Monotype Sorts" pitchFamily="96" charset="2"/>
                </a:endParaRPr>
              </a:p>
              <a:p>
                <a:pPr lvl="2">
                  <a:tabLst>
                    <a:tab pos="683895" algn="l"/>
                    <a:tab pos="2917825" algn="l"/>
                  </a:tabLst>
                </a:pPr>
                <a:r>
                  <a:rPr lang="en-US" altLang="zh-CN" b="1">
                    <a:latin typeface="Comic Sans MS" panose="030F0702030302020204" pitchFamily="66" charset="0"/>
                    <a:ea typeface="宋体" panose="02010600030101010101" pitchFamily="2" charset="-122"/>
                    <a:sym typeface="Monotype Sorts" pitchFamily="96" charset="2"/>
                  </a:rPr>
                  <a:t>Set is now </a:t>
                </a:r>
                <a:r>
                  <a:rPr lang="en-US" altLang="zh-CN" b="1" i="1">
                    <a:solidFill>
                      <a:srgbClr val="1F07CF"/>
                    </a:solidFill>
                    <a:latin typeface="Comic Sans MS" panose="030F0702030302020204" pitchFamily="66" charset="0"/>
                    <a:ea typeface="宋体" panose="02010600030101010101" pitchFamily="2" charset="-122"/>
                  </a:rPr>
                  <a:t>{A</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BC, B</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C</a:t>
                </a:r>
                <a:r>
                  <a:rPr lang="en-US" altLang="zh-CN" b="1">
                    <a:solidFill>
                      <a:srgbClr val="1F07CF"/>
                    </a:solidFill>
                    <a:latin typeface="Comic Sans MS" panose="030F0702030302020204" pitchFamily="66" charset="0"/>
                    <a:ea typeface="宋体" panose="02010600030101010101" pitchFamily="2" charset="-122"/>
                    <a:sym typeface="Monotype Sorts" pitchFamily="96" charset="2"/>
                  </a:rPr>
                  <a:t>}</a:t>
                </a:r>
                <a:endParaRPr lang="en-US" altLang="zh-CN" b="1" i="1">
                  <a:solidFill>
                    <a:srgbClr val="1F07CF"/>
                  </a:solidFill>
                  <a:latin typeface="Comic Sans MS" panose="030F0702030302020204" pitchFamily="66" charset="0"/>
                  <a:ea typeface="宋体" panose="02010600030101010101" pitchFamily="2" charset="-122"/>
                  <a:sym typeface="Monotype Sorts" pitchFamily="96" charset="2"/>
                </a:endParaRPr>
              </a:p>
              <a:p>
                <a:pPr lvl="1">
                  <a:tabLst>
                    <a:tab pos="683895" algn="l"/>
                    <a:tab pos="2917825" algn="l"/>
                  </a:tabLst>
                </a:pP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C</a:t>
                </a:r>
                <a:r>
                  <a:rPr lang="en-US" altLang="zh-CN" sz="1800" b="1">
                    <a:latin typeface="Comic Sans MS" panose="030F0702030302020204" pitchFamily="66" charset="0"/>
                    <a:ea typeface="宋体" panose="02010600030101010101" pitchFamily="2" charset="-122"/>
                    <a:sym typeface="Monotype Sorts" pitchFamily="96" charset="2"/>
                  </a:rPr>
                  <a:t> is </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extraneous</a:t>
                </a:r>
                <a:r>
                  <a:rPr lang="en-US" altLang="zh-CN" sz="1800" b="1">
                    <a:latin typeface="Comic Sans MS" panose="030F0702030302020204" pitchFamily="66" charset="0"/>
                    <a:ea typeface="宋体" panose="02010600030101010101" pitchFamily="2" charset="-122"/>
                    <a:sym typeface="Monotype Sorts" pitchFamily="96" charset="2"/>
                  </a:rPr>
                  <a:t> in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C</a:t>
                </a:r>
                <a:r>
                  <a:rPr lang="en-US" altLang="zh-CN" sz="1800" b="1">
                    <a:latin typeface="Comic Sans MS" panose="030F0702030302020204" pitchFamily="66" charset="0"/>
                    <a:ea typeface="宋体" panose="02010600030101010101" pitchFamily="2" charset="-122"/>
                    <a:sym typeface="Monotype Sorts" pitchFamily="96" charset="2"/>
                  </a:rPr>
                  <a:t> </a:t>
                </a:r>
                <a:endParaRPr lang="en-US" altLang="zh-CN" sz="1800" b="1">
                  <a:latin typeface="Comic Sans MS" panose="030F0702030302020204" pitchFamily="66" charset="0"/>
                  <a:ea typeface="宋体" panose="02010600030101010101" pitchFamily="2" charset="-122"/>
                  <a:sym typeface="Monotype Sorts" pitchFamily="96" charset="2"/>
                </a:endParaRPr>
              </a:p>
              <a:p>
                <a:pPr lvl="2">
                  <a:tabLst>
                    <a:tab pos="683895" algn="l"/>
                    <a:tab pos="2917825" algn="l"/>
                  </a:tabLst>
                </a:pPr>
                <a:r>
                  <a:rPr lang="en-US" altLang="zh-CN" b="1">
                    <a:latin typeface="Comic Sans MS" panose="030F0702030302020204" pitchFamily="66" charset="0"/>
                    <a:ea typeface="宋体" panose="02010600030101010101" pitchFamily="2" charset="-122"/>
                    <a:sym typeface="Monotype Sorts" pitchFamily="96" charset="2"/>
                  </a:rPr>
                  <a:t>Check if </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C</a:t>
                </a:r>
                <a:r>
                  <a:rPr lang="en-US" altLang="zh-CN" b="1">
                    <a:latin typeface="Comic Sans MS" panose="030F0702030302020204" pitchFamily="66" charset="0"/>
                    <a:ea typeface="宋体" panose="02010600030101010101" pitchFamily="2" charset="-122"/>
                    <a:sym typeface="Monotype Sorts" pitchFamily="96" charset="2"/>
                  </a:rPr>
                  <a:t> is logically implied by </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A</a:t>
                </a:r>
                <a:r>
                  <a:rPr lang="en-US" altLang="zh-CN"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b="1" i="1">
                    <a:solidFill>
                      <a:srgbClr val="1F07CF"/>
                    </a:solidFill>
                    <a:latin typeface="Comic Sans MS" panose="030F0702030302020204" pitchFamily="66" charset="0"/>
                    <a:ea typeface="宋体" panose="02010600030101010101" pitchFamily="2" charset="-122"/>
                    <a:sym typeface="Monotype Sorts" pitchFamily="96" charset="2"/>
                  </a:rPr>
                  <a:t>B</a:t>
                </a:r>
                <a:r>
                  <a:rPr lang="en-US" altLang="zh-CN" b="1" i="1">
                    <a:latin typeface="Comic Sans MS" panose="030F0702030302020204" pitchFamily="66" charset="0"/>
                    <a:ea typeface="宋体" panose="02010600030101010101" pitchFamily="2" charset="-122"/>
                    <a:sym typeface="Monotype Sorts" pitchFamily="96" charset="2"/>
                  </a:rPr>
                  <a:t> </a:t>
                </a:r>
                <a:r>
                  <a:rPr lang="en-US" altLang="zh-CN" b="1">
                    <a:latin typeface="Comic Sans MS" panose="030F0702030302020204" pitchFamily="66" charset="0"/>
                    <a:ea typeface="宋体" panose="02010600030101010101" pitchFamily="2" charset="-122"/>
                    <a:sym typeface="Monotype Sorts" pitchFamily="96" charset="2"/>
                  </a:rPr>
                  <a:t>and the other dependencies</a:t>
                </a:r>
                <a:endParaRPr lang="en-US" altLang="zh-CN" b="1">
                  <a:latin typeface="Comic Sans MS" panose="030F0702030302020204" pitchFamily="66" charset="0"/>
                  <a:ea typeface="宋体" panose="02010600030101010101" pitchFamily="2" charset="-122"/>
                  <a:sym typeface="Monotype Sorts" pitchFamily="96" charset="2"/>
                </a:endParaRPr>
              </a:p>
              <a:p>
                <a:pPr lvl="1">
                  <a:tabLst>
                    <a:tab pos="683895" algn="l"/>
                    <a:tab pos="2917825" algn="l"/>
                  </a:tabLst>
                </a:pP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The canonical cover is: </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Fc=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{A</a:t>
                </a:r>
                <a:r>
                  <a:rPr lang="en-US" altLang="zh-CN" sz="1800" b="1" i="1">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B, B</a:t>
                </a:r>
                <a:r>
                  <a:rPr lang="en-US" altLang="zh-CN" sz="1800" b="1" i="1">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C}</a:t>
                </a:r>
                <a:endPar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endParaRPr>
              </a:p>
              <a:p>
                <a:pPr lvl="2"/>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 canonical cover might not be unique. </a:t>
                </a:r>
                <a:r>
                  <a:rPr lang="en-US" altLang="zh-CN" sz="1600" dirty="0">
                    <a:latin typeface="Comic Sans MS" panose="030F0702030302020204" pitchFamily="66" charset="0"/>
                  </a:rPr>
                  <a:t>For </a:t>
                </a:r>
                <a14:m>
                  <m:oMath xmlns:m="http://schemas.openxmlformats.org/officeDocument/2006/math">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𝑨</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𝑪</m:t>
                    </m:r>
                    <m:r>
                      <a:rPr lang="en-US" altLang="zh-CN" sz="1600" b="1" i="1">
                        <a:solidFill>
                          <a:srgbClr val="1F07CF"/>
                        </a:solidFill>
                        <a:latin typeface="Cambria Math" panose="02040503050406030204" pitchFamily="18" charset="0"/>
                      </a:rPr>
                      <m:t>, </m:t>
                    </m:r>
                    <m:r>
                      <a:rPr lang="en-US" altLang="zh-CN" sz="1600" b="1" i="1">
                        <a:solidFill>
                          <a:srgbClr val="1F07CF"/>
                        </a:solidFill>
                        <a:latin typeface="Cambria Math" panose="02040503050406030204" pitchFamily="18" charset="0"/>
                      </a:rPr>
                      <m:t>𝑩</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𝑨𝑪</m:t>
                    </m:r>
                    <m:r>
                      <a:rPr lang="en-US" altLang="zh-CN" sz="1600" b="1" i="1">
                        <a:solidFill>
                          <a:srgbClr val="1F07CF"/>
                        </a:solidFill>
                        <a:latin typeface="Cambria Math" panose="02040503050406030204" pitchFamily="18" charset="0"/>
                      </a:rPr>
                      <m:t>, </m:t>
                    </m:r>
                    <m:r>
                      <a:rPr lang="en-US" altLang="zh-CN" sz="1600" b="1" i="1">
                        <a:solidFill>
                          <a:srgbClr val="1F07CF"/>
                        </a:solidFill>
                        <a:latin typeface="Cambria Math" panose="02040503050406030204" pitchFamily="18" charset="0"/>
                      </a:rPr>
                      <m:t>𝑪</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𝑨𝑩</m:t>
                    </m:r>
                    <m:r>
                      <a:rPr lang="en-US" altLang="zh-CN" sz="1600" b="1" i="1">
                        <a:solidFill>
                          <a:srgbClr val="1F07CF"/>
                        </a:solidFill>
                        <a:latin typeface="Cambria Math" panose="02040503050406030204" pitchFamily="18" charset="0"/>
                      </a:rPr>
                      <m:t>}</m:t>
                    </m:r>
                  </m:oMath>
                </a14:m>
                <a:r>
                  <a:rPr lang="en-US" altLang="zh-CN" sz="1600" dirty="0">
                    <a:latin typeface="Comic Sans MS" panose="030F0702030302020204" pitchFamily="66" charset="0"/>
                  </a:rPr>
                  <a:t>, </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a:solidFill>
                              <a:srgbClr val="FF0000"/>
                            </a:solidFill>
                            <a:latin typeface="Cambria Math" panose="02040503050406030204" pitchFamily="18" charset="0"/>
                          </a:rPr>
                          <m:t>𝑭</m:t>
                        </m:r>
                      </m:e>
                      <m:sub>
                        <m:r>
                          <a:rPr lang="en-US" altLang="zh-CN" sz="1600" b="1" i="1" dirty="0">
                            <a:solidFill>
                              <a:srgbClr val="FF0000"/>
                            </a:solidFill>
                            <a:latin typeface="Cambria Math" panose="02040503050406030204" pitchFamily="18" charset="0"/>
                          </a:rPr>
                          <m:t>𝒄</m:t>
                        </m:r>
                      </m:sub>
                    </m:sSub>
                    <m:r>
                      <a:rPr lang="en-US" altLang="zh-CN" sz="1600" b="1" i="1" dirty="0">
                        <a:solidFill>
                          <a:srgbClr val="FF0000"/>
                        </a:solidFill>
                        <a:latin typeface="Cambria Math" panose="02040503050406030204" pitchFamily="18" charset="0"/>
                      </a:rPr>
                      <m:t>={</m:t>
                    </m:r>
                    <m:r>
                      <a:rPr lang="en-US" altLang="zh-CN" sz="1600" b="1" i="1" dirty="0">
                        <a:solidFill>
                          <a:srgbClr val="FF0000"/>
                        </a:solidFill>
                        <a:latin typeface="Cambria Math" panose="02040503050406030204" pitchFamily="18" charset="0"/>
                      </a:rPr>
                      <m:t>𝑨</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𝑨𝑩</m:t>
                    </m:r>
                    <m:r>
                      <a:rPr lang="en-US" altLang="zh-CN" sz="1600" b="1" i="1" dirty="0">
                        <a:solidFill>
                          <a:srgbClr val="FF0000"/>
                        </a:solidFill>
                        <a:latin typeface="Cambria Math" panose="02040503050406030204" pitchFamily="18" charset="0"/>
                      </a:rPr>
                      <m:t>}</m:t>
                    </m:r>
                  </m:oMath>
                </a14:m>
                <a:r>
                  <a:rPr lang="en-US" altLang="zh-CN" sz="1600" b="1" dirty="0">
                    <a:solidFill>
                      <a:srgbClr val="FF0000"/>
                    </a:solidFill>
                    <a:latin typeface="Comic Sans MS" panose="030F0702030302020204" pitchFamily="66" charset="0"/>
                  </a:rPr>
                  <a:t> </a:t>
                </a:r>
                <a:r>
                  <a:rPr lang="en-US" altLang="zh-CN" sz="1600" dirty="0">
                    <a:latin typeface="Comic Sans MS" panose="030F0702030302020204" pitchFamily="66" charset="0"/>
                  </a:rPr>
                  <a:t>or </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a:solidFill>
                              <a:srgbClr val="FF0000"/>
                            </a:solidFill>
                            <a:latin typeface="Cambria Math" panose="02040503050406030204" pitchFamily="18" charset="0"/>
                          </a:rPr>
                          <m:t>𝑭</m:t>
                        </m:r>
                      </m:e>
                      <m:sub>
                        <m:r>
                          <a:rPr lang="en-US" altLang="zh-CN" sz="1600" b="1" i="1" dirty="0">
                            <a:solidFill>
                              <a:srgbClr val="FF0000"/>
                            </a:solidFill>
                            <a:latin typeface="Cambria Math" panose="02040503050406030204" pitchFamily="18" charset="0"/>
                          </a:rPr>
                          <m:t>𝒄</m:t>
                        </m:r>
                      </m:sub>
                    </m:sSub>
                    <m:r>
                      <a:rPr lang="en-US" altLang="zh-CN" sz="1600" b="1" i="1" dirty="0">
                        <a:solidFill>
                          <a:srgbClr val="FF0000"/>
                        </a:solidFill>
                        <a:latin typeface="Cambria Math" panose="02040503050406030204" pitchFamily="18" charset="0"/>
                      </a:rPr>
                      <m:t>={</m:t>
                    </m:r>
                    <m:r>
                      <a:rPr lang="en-US" altLang="zh-CN" sz="1600" b="1" i="1" dirty="0">
                        <a:solidFill>
                          <a:srgbClr val="FF0000"/>
                        </a:solidFill>
                        <a:latin typeface="Cambria Math" panose="02040503050406030204" pitchFamily="18" charset="0"/>
                      </a:rPr>
                      <m:t>𝑨</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ea typeface="Cambria Math" panose="02040503050406030204" pitchFamily="18" charset="0"/>
                      </a:rPr>
                      <m:t>𝑨𝑪</m:t>
                    </m:r>
                    <m:r>
                      <a:rPr lang="en-US" altLang="zh-CN" sz="1600" b="1" i="1" dirty="0">
                        <a:solidFill>
                          <a:srgbClr val="FF0000"/>
                        </a:solidFill>
                        <a:latin typeface="Cambria Math" panose="02040503050406030204" pitchFamily="18" charset="0"/>
                      </a:rPr>
                      <m:t>, </m:t>
                    </m:r>
                    <m:r>
                      <a:rPr lang="en-US" altLang="zh-CN" sz="1600" b="1" i="1" dirty="0">
                        <a:solidFill>
                          <a:srgbClr val="FF0000"/>
                        </a:solidFill>
                        <a:latin typeface="Cambria Math" panose="02040503050406030204" pitchFamily="18" charset="0"/>
                      </a:rPr>
                      <m:t>𝑪</m:t>
                    </m:r>
                    <m:r>
                      <a:rPr lang="en-US" altLang="zh-CN" sz="1600" b="1" i="1" dirty="0">
                        <a:solidFill>
                          <a:srgbClr val="FF0000"/>
                        </a:solidFill>
                        <a:latin typeface="Cambria Math" panose="02040503050406030204" pitchFamily="18" charset="0"/>
                        <a:ea typeface="Cambria Math" panose="02040503050406030204" pitchFamily="18" charset="0"/>
                      </a:rPr>
                      <m:t>→</m:t>
                    </m:r>
                    <m:r>
                      <a:rPr lang="en-US" altLang="zh-CN" sz="1600" b="1" i="1" dirty="0">
                        <a:solidFill>
                          <a:srgbClr val="FF0000"/>
                        </a:solidFill>
                        <a:latin typeface="Cambria Math" panose="02040503050406030204" pitchFamily="18" charset="0"/>
                      </a:rPr>
                      <m:t>𝑩</m:t>
                    </m:r>
                    <m:r>
                      <a:rPr lang="en-US" altLang="zh-CN" sz="1600" b="1" i="1" dirty="0">
                        <a:solidFill>
                          <a:srgbClr val="FF0000"/>
                        </a:solidFill>
                        <a:latin typeface="Cambria Math" panose="02040503050406030204" pitchFamily="18" charset="0"/>
                      </a:rPr>
                      <m:t>}</m:t>
                    </m:r>
                  </m:oMath>
                </a14:m>
                <a:endParaRPr lang="zh-CN" altLang="en-US" sz="1600" b="1"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699542"/>
                <a:ext cx="8856984" cy="4248472"/>
              </a:xfrm>
              <a:blipFill rotWithShape="1">
                <a:blip r:embed="rId1"/>
                <a:stretch>
                  <a:fillRect l="-2" t="-10" r="2" b="2"/>
                </a:stretch>
              </a:blipFill>
            </p:spPr>
            <p:txBody>
              <a:bodyPr/>
              <a:lstStyle/>
              <a:p>
                <a:r>
                  <a:rPr lang="zh-CN" altLang="en-US">
                    <a:noFill/>
                  </a:rPr>
                  <a:t> </a:t>
                </a:r>
              </a:p>
            </p:txBody>
          </p:sp>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of Computing a Canonical Cover</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gn="just">
              <a:lnSpc>
                <a:spcPct val="150000"/>
              </a:lnSpc>
              <a:spcBef>
                <a:spcPts val="1200"/>
              </a:spcBef>
              <a:buFont typeface="Wingdings" panose="05000000000000000000" pitchFamily="2" charset="2"/>
              <a:buChar char="l"/>
            </a:pPr>
            <a:r>
              <a:rPr lang="en-US" altLang="zh-CN" sz="2000" b="1">
                <a:latin typeface="Comic Sans MS" panose="030F0702030302020204" pitchFamily="66" charset="0"/>
                <a:ea typeface="华文中宋" panose="02010600040101010101" pitchFamily="2" charset="-122"/>
              </a:rPr>
              <a:t>R&lt;U,F&gt;, U={A,B,C}, F={</a:t>
            </a:r>
            <a:r>
              <a:rPr lang="en-US" altLang="zh-CN" sz="2000" b="1">
                <a:solidFill>
                  <a:srgbClr val="0000FF"/>
                </a:solidFill>
                <a:latin typeface="Comic Sans MS" panose="030F0702030302020204" pitchFamily="66" charset="0"/>
                <a:ea typeface="华文中宋" panose="02010600040101010101" pitchFamily="2" charset="-122"/>
              </a:rPr>
              <a:t>A→BC</a:t>
            </a:r>
            <a:r>
              <a:rPr lang="en-US" altLang="zh-CN" sz="2000" b="1">
                <a:latin typeface="Comic Sans MS" panose="030F0702030302020204" pitchFamily="66" charset="0"/>
                <a:ea typeface="华文中宋" panose="02010600040101010101" pitchFamily="2" charset="-122"/>
              </a:rPr>
              <a:t>, B→C, A→B, AB→C}. </a:t>
            </a:r>
            <a:r>
              <a:rPr lang="en-US" altLang="zh-CN" sz="2000" b="1">
                <a:solidFill>
                  <a:srgbClr val="FF0000"/>
                </a:solidFill>
                <a:latin typeface="Comic Sans MS" panose="030F0702030302020204" pitchFamily="66" charset="0"/>
                <a:ea typeface="华文中宋" panose="02010600040101010101" pitchFamily="2" charset="-122"/>
              </a:rPr>
              <a:t>F</a:t>
            </a:r>
            <a:r>
              <a:rPr lang="en-US" altLang="zh-CN" sz="2000" b="1" baseline="-30000">
                <a:solidFill>
                  <a:srgbClr val="FF0000"/>
                </a:solidFill>
                <a:latin typeface="Comic Sans MS" panose="030F0702030302020204" pitchFamily="66" charset="0"/>
                <a:ea typeface="华文中宋" panose="02010600040101010101" pitchFamily="2" charset="-122"/>
              </a:rPr>
              <a:t>c</a:t>
            </a:r>
            <a:r>
              <a:rPr lang="en-US" altLang="zh-CN" sz="2000" b="1">
                <a:solidFill>
                  <a:srgbClr val="FF0000"/>
                </a:solidFill>
                <a:latin typeface="Comic Sans MS" panose="030F0702030302020204" pitchFamily="66" charset="0"/>
                <a:ea typeface="华文中宋" panose="02010600040101010101" pitchFamily="2" charset="-122"/>
              </a:rPr>
              <a:t> or F</a:t>
            </a:r>
            <a:r>
              <a:rPr lang="en-US" altLang="zh-CN" sz="2000" b="1" baseline="-30000">
                <a:solidFill>
                  <a:srgbClr val="FF0000"/>
                </a:solidFill>
                <a:latin typeface="Comic Sans MS" panose="030F0702030302020204" pitchFamily="66" charset="0"/>
                <a:ea typeface="华文中宋" panose="02010600040101010101" pitchFamily="2" charset="-122"/>
              </a:rPr>
              <a:t>m </a:t>
            </a:r>
            <a:r>
              <a:rPr lang="en-US" altLang="zh-CN" sz="2000" b="1">
                <a:latin typeface="Comic Sans MS" panose="030F0702030302020204" pitchFamily="66" charset="0"/>
                <a:ea typeface="华文中宋" panose="02010600040101010101" pitchFamily="2" charset="-122"/>
              </a:rPr>
              <a:t>?</a:t>
            </a:r>
            <a:endParaRPr lang="en-US" altLang="zh-CN" sz="2000" b="1">
              <a:latin typeface="Comic Sans MS" panose="030F0702030302020204" pitchFamily="66" charset="0"/>
              <a:ea typeface="华文中宋" panose="02010600040101010101" pitchFamily="2" charset="-122"/>
            </a:endParaRPr>
          </a:p>
          <a:p>
            <a:pPr lvl="1" algn="just">
              <a:lnSpc>
                <a:spcPct val="150000"/>
              </a:lnSpc>
              <a:spcBef>
                <a:spcPts val="1200"/>
              </a:spcBef>
              <a:buFont typeface="Wingdings" panose="05000000000000000000" pitchFamily="2" charset="2"/>
              <a:buNone/>
            </a:pPr>
            <a:r>
              <a:rPr lang="en-US" altLang="zh-CN" b="1">
                <a:latin typeface="Comic Sans MS" panose="030F0702030302020204" pitchFamily="66" charset="0"/>
                <a:ea typeface="华文中宋" panose="02010600040101010101" pitchFamily="2" charset="-122"/>
              </a:rPr>
              <a:t>1) For each FD in F</a:t>
            </a:r>
            <a:r>
              <a:rPr lang="zh-CN" altLang="en-US" b="1">
                <a:latin typeface="Comic Sans MS" panose="030F0702030302020204" pitchFamily="66" charset="0"/>
                <a:ea typeface="华文中宋" panose="02010600040101010101" pitchFamily="2" charset="-122"/>
              </a:rPr>
              <a:t>：</a:t>
            </a:r>
            <a:r>
              <a:rPr lang="en-US" altLang="zh-CN" b="1">
                <a:latin typeface="Comic Sans MS" panose="030F0702030302020204" pitchFamily="66" charset="0"/>
                <a:ea typeface="华文中宋" panose="02010600040101010101" pitchFamily="2" charset="-122"/>
              </a:rPr>
              <a:t>F={</a:t>
            </a:r>
            <a:r>
              <a:rPr lang="en-US" altLang="zh-CN" b="1">
                <a:solidFill>
                  <a:srgbClr val="0000FF"/>
                </a:solidFill>
                <a:latin typeface="Comic Sans MS" panose="030F0702030302020204" pitchFamily="66" charset="0"/>
                <a:ea typeface="华文中宋" panose="02010600040101010101" pitchFamily="2" charset="-122"/>
              </a:rPr>
              <a:t>A→B,A→C</a:t>
            </a:r>
            <a:r>
              <a:rPr lang="en-US" altLang="zh-CN" b="1">
                <a:latin typeface="Comic Sans MS" panose="030F0702030302020204" pitchFamily="66" charset="0"/>
                <a:ea typeface="华文中宋" panose="02010600040101010101" pitchFamily="2" charset="-122"/>
              </a:rPr>
              <a:t>,B→C,</a:t>
            </a:r>
            <a:r>
              <a:rPr lang="en-US" altLang="zh-CN" b="1">
                <a:solidFill>
                  <a:srgbClr val="FF0000"/>
                </a:solidFill>
                <a:latin typeface="Comic Sans MS" panose="030F0702030302020204" pitchFamily="66" charset="0"/>
                <a:ea typeface="华文中宋" panose="02010600040101010101" pitchFamily="2" charset="-122"/>
              </a:rPr>
              <a:t>A→B</a:t>
            </a:r>
            <a:r>
              <a:rPr lang="en-US" altLang="zh-CN" b="1">
                <a:latin typeface="Comic Sans MS" panose="030F0702030302020204" pitchFamily="66" charset="0"/>
                <a:ea typeface="华文中宋" panose="02010600040101010101" pitchFamily="2" charset="-122"/>
              </a:rPr>
              <a:t>,AB→C}</a:t>
            </a:r>
            <a:endParaRPr lang="en-US" altLang="zh-CN" b="1">
              <a:latin typeface="Comic Sans MS" panose="030F0702030302020204" pitchFamily="66" charset="0"/>
              <a:ea typeface="华文中宋" panose="02010600040101010101" pitchFamily="2" charset="-122"/>
            </a:endParaRPr>
          </a:p>
          <a:p>
            <a:pPr lvl="1" algn="just">
              <a:lnSpc>
                <a:spcPct val="150000"/>
              </a:lnSpc>
              <a:spcBef>
                <a:spcPts val="1200"/>
              </a:spcBef>
              <a:buFont typeface="Wingdings" panose="05000000000000000000" pitchFamily="2" charset="2"/>
              <a:buNone/>
            </a:pPr>
            <a:r>
              <a:rPr lang="en-US" altLang="zh-CN" b="1">
                <a:latin typeface="Comic Sans MS" panose="030F0702030302020204" pitchFamily="66" charset="0"/>
                <a:ea typeface="华文中宋" panose="02010600040101010101" pitchFamily="2" charset="-122"/>
              </a:rPr>
              <a:t>2)</a:t>
            </a:r>
            <a:r>
              <a:rPr lang="zh-CN" altLang="en-US" b="1">
                <a:latin typeface="Comic Sans MS" panose="030F0702030302020204" pitchFamily="66" charset="0"/>
                <a:ea typeface="华文中宋" panose="02010600040101010101" pitchFamily="2" charset="-122"/>
              </a:rPr>
              <a:t> </a:t>
            </a:r>
            <a:r>
              <a:rPr lang="en-US" altLang="zh-CN" b="1">
                <a:solidFill>
                  <a:srgbClr val="FF0000"/>
                </a:solidFill>
                <a:latin typeface="Comic Sans MS" panose="030F0702030302020204" pitchFamily="66" charset="0"/>
                <a:ea typeface="华文中宋" panose="02010600040101010101" pitchFamily="2" charset="-122"/>
              </a:rPr>
              <a:t>A→B can be deleted, then</a:t>
            </a:r>
            <a:r>
              <a:rPr lang="zh-CN" altLang="en-US" b="1">
                <a:latin typeface="Comic Sans MS" panose="030F0702030302020204" pitchFamily="66" charset="0"/>
                <a:ea typeface="华文中宋" panose="02010600040101010101" pitchFamily="2" charset="-122"/>
              </a:rPr>
              <a:t> </a:t>
            </a:r>
            <a:r>
              <a:rPr lang="en-US" altLang="zh-CN" b="1">
                <a:latin typeface="Comic Sans MS" panose="030F0702030302020204" pitchFamily="66" charset="0"/>
                <a:ea typeface="华文中宋" panose="02010600040101010101" pitchFamily="2" charset="-122"/>
              </a:rPr>
              <a:t>F={</a:t>
            </a:r>
            <a:r>
              <a:rPr lang="en-US" altLang="zh-CN" b="1">
                <a:solidFill>
                  <a:srgbClr val="1B06BA"/>
                </a:solidFill>
                <a:latin typeface="Comic Sans MS" panose="030F0702030302020204" pitchFamily="66" charset="0"/>
                <a:ea typeface="华文中宋" panose="02010600040101010101" pitchFamily="2" charset="-122"/>
              </a:rPr>
              <a:t>A→B</a:t>
            </a:r>
            <a:r>
              <a:rPr lang="en-US" altLang="zh-CN" b="1">
                <a:latin typeface="Comic Sans MS" panose="030F0702030302020204" pitchFamily="66" charset="0"/>
                <a:ea typeface="华文中宋" panose="02010600040101010101" pitchFamily="2" charset="-122"/>
              </a:rPr>
              <a:t>, </a:t>
            </a:r>
            <a:r>
              <a:rPr lang="en-US" altLang="zh-CN" b="1">
                <a:solidFill>
                  <a:srgbClr val="FF0000"/>
                </a:solidFill>
                <a:latin typeface="Comic Sans MS" panose="030F0702030302020204" pitchFamily="66" charset="0"/>
                <a:ea typeface="华文中宋" panose="02010600040101010101" pitchFamily="2" charset="-122"/>
              </a:rPr>
              <a:t>A→C</a:t>
            </a:r>
            <a:r>
              <a:rPr lang="en-US" altLang="zh-CN" b="1">
                <a:latin typeface="Comic Sans MS" panose="030F0702030302020204" pitchFamily="66" charset="0"/>
                <a:ea typeface="华文中宋" panose="02010600040101010101" pitchFamily="2" charset="-122"/>
              </a:rPr>
              <a:t>, </a:t>
            </a:r>
            <a:r>
              <a:rPr lang="en-US" altLang="zh-CN" b="1">
                <a:solidFill>
                  <a:srgbClr val="1B06BA"/>
                </a:solidFill>
                <a:latin typeface="Comic Sans MS" panose="030F0702030302020204" pitchFamily="66" charset="0"/>
                <a:ea typeface="华文中宋" panose="02010600040101010101" pitchFamily="2" charset="-122"/>
              </a:rPr>
              <a:t>B→C</a:t>
            </a:r>
            <a:r>
              <a:rPr lang="en-US" altLang="zh-CN" b="1">
                <a:latin typeface="Comic Sans MS" panose="030F0702030302020204" pitchFamily="66" charset="0"/>
                <a:ea typeface="华文中宋" panose="02010600040101010101" pitchFamily="2" charset="-122"/>
              </a:rPr>
              <a:t>, AB→C}</a:t>
            </a:r>
            <a:endParaRPr lang="en-US" altLang="zh-CN" b="1">
              <a:latin typeface="Comic Sans MS" panose="030F0702030302020204" pitchFamily="66" charset="0"/>
              <a:ea typeface="华文中宋" panose="02010600040101010101" pitchFamily="2" charset="-122"/>
            </a:endParaRPr>
          </a:p>
          <a:p>
            <a:pPr lvl="1" algn="just">
              <a:lnSpc>
                <a:spcPct val="150000"/>
              </a:lnSpc>
              <a:spcBef>
                <a:spcPts val="1200"/>
              </a:spcBef>
              <a:buFont typeface="Wingdings" panose="05000000000000000000" pitchFamily="2" charset="2"/>
              <a:buNone/>
            </a:pPr>
            <a:r>
              <a:rPr lang="en-US" altLang="zh-CN" b="1">
                <a:latin typeface="Comic Sans MS" panose="030F0702030302020204" pitchFamily="66" charset="0"/>
                <a:ea typeface="华文中宋" panose="02010600040101010101" pitchFamily="2" charset="-122"/>
              </a:rPr>
              <a:t>3) For </a:t>
            </a:r>
            <a:r>
              <a:rPr lang="en-US" altLang="zh-CN" b="1">
                <a:solidFill>
                  <a:srgbClr val="FF0000"/>
                </a:solidFill>
                <a:latin typeface="Comic Sans MS" panose="030F0702030302020204" pitchFamily="66" charset="0"/>
                <a:ea typeface="华文中宋" panose="02010600040101010101" pitchFamily="2" charset="-122"/>
              </a:rPr>
              <a:t>A→C, is implied by </a:t>
            </a:r>
            <a:r>
              <a:rPr lang="en-US" altLang="zh-CN" b="1">
                <a:solidFill>
                  <a:srgbClr val="0000FF"/>
                </a:solidFill>
                <a:latin typeface="Comic Sans MS" panose="030F0702030302020204" pitchFamily="66" charset="0"/>
                <a:ea typeface="华文中宋" panose="02010600040101010101" pitchFamily="2" charset="-122"/>
              </a:rPr>
              <a:t>A→B and B→C</a:t>
            </a:r>
            <a:r>
              <a:rPr lang="en-US" altLang="zh-CN" b="1">
                <a:latin typeface="Comic Sans MS" panose="030F0702030302020204" pitchFamily="66" charset="0"/>
                <a:ea typeface="华文中宋" panose="02010600040101010101" pitchFamily="2" charset="-122"/>
              </a:rPr>
              <a:t>, so </a:t>
            </a:r>
            <a:r>
              <a:rPr lang="en-US" altLang="zh-CN" b="1">
                <a:solidFill>
                  <a:srgbClr val="FF0000"/>
                </a:solidFill>
                <a:latin typeface="Comic Sans MS" panose="030F0702030302020204" pitchFamily="66" charset="0"/>
                <a:ea typeface="华文中宋" panose="02010600040101010101" pitchFamily="2" charset="-122"/>
              </a:rPr>
              <a:t>A→C is </a:t>
            </a:r>
            <a:r>
              <a:rPr lang="en-US" altLang="zh-CN" b="1">
                <a:latin typeface="Comic Sans MS" panose="030F0702030302020204" pitchFamily="66" charset="0"/>
                <a:ea typeface="宋体" panose="02010600030101010101" pitchFamily="2" charset="-122"/>
                <a:sym typeface="Monotype Sorts" pitchFamily="96" charset="2"/>
              </a:rPr>
              <a:t>extraneous</a:t>
            </a:r>
            <a:r>
              <a:rPr lang="en-US" altLang="zh-CN" b="1">
                <a:latin typeface="Comic Sans MS" panose="030F0702030302020204" pitchFamily="66" charset="0"/>
                <a:ea typeface="华文中宋" panose="02010600040101010101" pitchFamily="2" charset="-122"/>
              </a:rPr>
              <a:t>, then F={A→B, B→C, </a:t>
            </a:r>
            <a:r>
              <a:rPr lang="en-US" altLang="zh-CN" b="1">
                <a:solidFill>
                  <a:srgbClr val="FF0000"/>
                </a:solidFill>
                <a:latin typeface="Comic Sans MS" panose="030F0702030302020204" pitchFamily="66" charset="0"/>
                <a:ea typeface="华文中宋" panose="02010600040101010101" pitchFamily="2" charset="-122"/>
              </a:rPr>
              <a:t>A</a:t>
            </a:r>
            <a:r>
              <a:rPr lang="en-US" altLang="zh-CN" b="1">
                <a:latin typeface="Comic Sans MS" panose="030F0702030302020204" pitchFamily="66" charset="0"/>
                <a:ea typeface="华文中宋" panose="02010600040101010101" pitchFamily="2" charset="-122"/>
              </a:rPr>
              <a:t>B→C}</a:t>
            </a:r>
            <a:endParaRPr lang="en-US" altLang="zh-CN" b="1">
              <a:latin typeface="Comic Sans MS" panose="030F0702030302020204" pitchFamily="66" charset="0"/>
              <a:ea typeface="华文中宋" panose="02010600040101010101" pitchFamily="2" charset="-122"/>
            </a:endParaRPr>
          </a:p>
          <a:p>
            <a:pPr lvl="1" algn="just">
              <a:lnSpc>
                <a:spcPct val="150000"/>
              </a:lnSpc>
              <a:spcBef>
                <a:spcPts val="1200"/>
              </a:spcBef>
              <a:buFont typeface="Wingdings" panose="05000000000000000000" pitchFamily="2" charset="2"/>
              <a:buNone/>
            </a:pPr>
            <a:r>
              <a:rPr lang="en-US" altLang="zh-CN" b="1">
                <a:latin typeface="Comic Sans MS" panose="030F0702030302020204" pitchFamily="66" charset="0"/>
                <a:ea typeface="华文中宋" panose="02010600040101010101" pitchFamily="2" charset="-122"/>
              </a:rPr>
              <a:t>4) </a:t>
            </a:r>
            <a:r>
              <a:rPr lang="en-US" altLang="zh-CN" b="1">
                <a:solidFill>
                  <a:srgbClr val="FF0000"/>
                </a:solidFill>
                <a:latin typeface="Comic Sans MS" panose="030F0702030302020204" pitchFamily="66" charset="0"/>
                <a:ea typeface="华文中宋" panose="02010600040101010101" pitchFamily="2" charset="-122"/>
              </a:rPr>
              <a:t>AB→C</a:t>
            </a:r>
            <a:r>
              <a:rPr lang="zh-CN" altLang="en-US" b="1">
                <a:latin typeface="Comic Sans MS" panose="030F0702030302020204" pitchFamily="66" charset="0"/>
                <a:ea typeface="华文中宋" panose="02010600040101010101" pitchFamily="2" charset="-122"/>
              </a:rPr>
              <a:t> </a:t>
            </a:r>
            <a:r>
              <a:rPr lang="en-US" altLang="zh-CN" b="1">
                <a:latin typeface="Comic Sans MS" panose="030F0702030302020204" pitchFamily="66" charset="0"/>
                <a:ea typeface="华文中宋" panose="02010600040101010101" pitchFamily="2" charset="-122"/>
              </a:rPr>
              <a:t>is implied by </a:t>
            </a:r>
            <a:r>
              <a:rPr lang="en-US" altLang="zh-CN" b="1">
                <a:solidFill>
                  <a:srgbClr val="0000FF"/>
                </a:solidFill>
                <a:latin typeface="Comic Sans MS" panose="030F0702030302020204" pitchFamily="66" charset="0"/>
                <a:ea typeface="华文中宋" panose="02010600040101010101" pitchFamily="2" charset="-122"/>
              </a:rPr>
              <a:t>B→C</a:t>
            </a:r>
            <a:r>
              <a:rPr lang="en-US" altLang="zh-CN" b="1">
                <a:latin typeface="Comic Sans MS" panose="030F0702030302020204" pitchFamily="66" charset="0"/>
                <a:ea typeface="华文中宋" panose="02010600040101010101" pitchFamily="2" charset="-122"/>
              </a:rPr>
              <a:t>, then </a:t>
            </a:r>
            <a:r>
              <a:rPr lang="en-US" altLang="zh-CN" b="1">
                <a:solidFill>
                  <a:srgbClr val="FF0000"/>
                </a:solidFill>
                <a:latin typeface="Comic Sans MS" panose="030F0702030302020204" pitchFamily="66" charset="0"/>
                <a:ea typeface="华文中宋" panose="02010600040101010101" pitchFamily="2" charset="-122"/>
              </a:rPr>
              <a:t>AB→C is </a:t>
            </a:r>
            <a:r>
              <a:rPr lang="en-US" altLang="zh-CN" b="1">
                <a:latin typeface="Comic Sans MS" panose="030F0702030302020204" pitchFamily="66" charset="0"/>
                <a:ea typeface="宋体" panose="02010600030101010101" pitchFamily="2" charset="-122"/>
                <a:sym typeface="Monotype Sorts" pitchFamily="96" charset="2"/>
              </a:rPr>
              <a:t>extraneous</a:t>
            </a:r>
            <a:r>
              <a:rPr lang="en-US" altLang="zh-CN" b="1">
                <a:latin typeface="Comic Sans MS" panose="030F0702030302020204" pitchFamily="66" charset="0"/>
                <a:ea typeface="华文中宋" panose="02010600040101010101" pitchFamily="2" charset="-122"/>
              </a:rPr>
              <a:t>, so we have</a:t>
            </a:r>
            <a:r>
              <a:rPr lang="zh-CN" altLang="en-US" b="1">
                <a:latin typeface="Comic Sans MS" panose="030F0702030302020204" pitchFamily="66" charset="0"/>
                <a:ea typeface="华文中宋" panose="02010600040101010101" pitchFamily="2" charset="-122"/>
              </a:rPr>
              <a:t> </a:t>
            </a:r>
            <a:r>
              <a:rPr lang="en-US" altLang="zh-CN" b="1">
                <a:solidFill>
                  <a:srgbClr val="0000FF"/>
                </a:solidFill>
                <a:latin typeface="Comic Sans MS" panose="030F0702030302020204" pitchFamily="66" charset="0"/>
                <a:ea typeface="华文中宋" panose="02010600040101010101" pitchFamily="2" charset="-122"/>
              </a:rPr>
              <a:t>F={A→B, B→C}. </a:t>
            </a:r>
            <a:r>
              <a:rPr lang="en-US" altLang="zh-CN" b="1">
                <a:solidFill>
                  <a:schemeClr val="tx2"/>
                </a:solidFill>
                <a:latin typeface="Comic Sans MS" panose="030F0702030302020204" pitchFamily="66" charset="0"/>
                <a:ea typeface="华文中宋" panose="02010600040101010101" pitchFamily="2" charset="-122"/>
              </a:rPr>
              <a:t>And that is </a:t>
            </a:r>
            <a:r>
              <a:rPr lang="en-US" altLang="zh-CN" b="1">
                <a:solidFill>
                  <a:srgbClr val="FF0000"/>
                </a:solidFill>
                <a:latin typeface="Comic Sans MS" panose="030F0702030302020204" pitchFamily="66" charset="0"/>
                <a:ea typeface="华文中宋" panose="02010600040101010101" pitchFamily="2" charset="-122"/>
              </a:rPr>
              <a:t>F</a:t>
            </a:r>
            <a:r>
              <a:rPr lang="en-US" altLang="zh-CN" b="1" baseline="-30000">
                <a:solidFill>
                  <a:srgbClr val="FF0000"/>
                </a:solidFill>
                <a:latin typeface="Comic Sans MS" panose="030F0702030302020204" pitchFamily="66" charset="0"/>
                <a:ea typeface="华文中宋" panose="02010600040101010101" pitchFamily="2" charset="-122"/>
              </a:rPr>
              <a:t>c </a:t>
            </a:r>
            <a:r>
              <a:rPr lang="en-US" altLang="zh-CN" b="1">
                <a:solidFill>
                  <a:srgbClr val="FF0000"/>
                </a:solidFill>
                <a:latin typeface="Comic Sans MS" panose="030F0702030302020204" pitchFamily="66" charset="0"/>
                <a:ea typeface="华文中宋" panose="02010600040101010101" pitchFamily="2" charset="-122"/>
              </a:rPr>
              <a:t>or F</a:t>
            </a:r>
            <a:r>
              <a:rPr lang="en-US" altLang="zh-CN" b="1" baseline="-30000">
                <a:solidFill>
                  <a:srgbClr val="FF0000"/>
                </a:solidFill>
                <a:latin typeface="Comic Sans MS" panose="030F0702030302020204" pitchFamily="66" charset="0"/>
                <a:ea typeface="华文中宋" panose="02010600040101010101" pitchFamily="2" charset="-122"/>
              </a:rPr>
              <a:t>m</a:t>
            </a:r>
            <a:r>
              <a:rPr lang="zh-CN" altLang="en-US" b="1" baseline="-30000">
                <a:latin typeface="Comic Sans MS" panose="030F0702030302020204" pitchFamily="66" charset="0"/>
                <a:ea typeface="华文中宋" panose="02010600040101010101" pitchFamily="2" charset="-122"/>
              </a:rPr>
              <a:t>。</a:t>
            </a:r>
            <a:endParaRPr lang="zh-CN" altLang="en-US" dirty="0">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of Computing a Canonical Cover</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gn="just">
              <a:lnSpc>
                <a:spcPct val="150000"/>
              </a:lnSpc>
              <a:buFont typeface="Wingdings" panose="05000000000000000000" pitchFamily="2" charset="2"/>
              <a:buNone/>
            </a:pPr>
            <a:r>
              <a:rPr lang="en-US" altLang="zh-CN" sz="2000" b="1">
                <a:solidFill>
                  <a:srgbClr val="1F07CF"/>
                </a:solidFill>
                <a:latin typeface="Comic Sans MS" panose="030F0702030302020204" pitchFamily="66" charset="0"/>
                <a:ea typeface="华文中宋" panose="02010600040101010101" pitchFamily="2" charset="-122"/>
              </a:rPr>
              <a:t>R&lt;U,F&gt;, U={X,Y,Z,W}, </a:t>
            </a:r>
            <a:endParaRPr lang="en-US" altLang="zh-CN" sz="2000" b="1">
              <a:solidFill>
                <a:srgbClr val="1F07CF"/>
              </a:solidFill>
              <a:latin typeface="Comic Sans MS" panose="030F0702030302020204" pitchFamily="66" charset="0"/>
              <a:ea typeface="华文中宋" panose="02010600040101010101" pitchFamily="2" charset="-122"/>
            </a:endParaRPr>
          </a:p>
          <a:p>
            <a:pPr algn="just">
              <a:lnSpc>
                <a:spcPct val="150000"/>
              </a:lnSpc>
              <a:buFont typeface="Wingdings" panose="05000000000000000000" pitchFamily="2" charset="2"/>
              <a:buNone/>
            </a:pPr>
            <a:r>
              <a:rPr lang="en-US" altLang="zh-CN" sz="2000" b="1">
                <a:solidFill>
                  <a:srgbClr val="1F07CF"/>
                </a:solidFill>
                <a:latin typeface="Comic Sans MS" panose="030F0702030302020204" pitchFamily="66" charset="0"/>
                <a:ea typeface="华文中宋" panose="02010600040101010101" pitchFamily="2" charset="-122"/>
              </a:rPr>
              <a:t>	 F={W→Y,Y→W,X→WY,Z→WY,XZ→W}, </a:t>
            </a:r>
            <a:r>
              <a:rPr lang="en-US" altLang="zh-CN" sz="2000" b="1">
                <a:solidFill>
                  <a:srgbClr val="FF0000"/>
                </a:solidFill>
                <a:latin typeface="Comic Sans MS" panose="030F0702030302020204" pitchFamily="66" charset="0"/>
                <a:ea typeface="华文中宋" panose="02010600040101010101" pitchFamily="2" charset="-122"/>
              </a:rPr>
              <a:t>F</a:t>
            </a:r>
            <a:r>
              <a:rPr lang="en-US" altLang="zh-CN" sz="2000" b="1" baseline="-30000">
                <a:solidFill>
                  <a:srgbClr val="FF0000"/>
                </a:solidFill>
                <a:latin typeface="Comic Sans MS" panose="030F0702030302020204" pitchFamily="66" charset="0"/>
                <a:ea typeface="华文中宋" panose="02010600040101010101" pitchFamily="2" charset="-122"/>
              </a:rPr>
              <a:t>c</a:t>
            </a:r>
            <a:r>
              <a:rPr lang="en-US" altLang="zh-CN" sz="2000" b="1">
                <a:solidFill>
                  <a:srgbClr val="FF0000"/>
                </a:solidFill>
                <a:latin typeface="Comic Sans MS" panose="030F0702030302020204" pitchFamily="66" charset="0"/>
                <a:ea typeface="华文中宋" panose="02010600040101010101" pitchFamily="2" charset="-122"/>
              </a:rPr>
              <a:t>?</a:t>
            </a:r>
            <a:endParaRPr lang="en-US" altLang="zh-CN" sz="2000" b="1">
              <a:solidFill>
                <a:srgbClr val="FF0000"/>
              </a:solidFill>
              <a:latin typeface="Comic Sans MS" panose="030F0702030302020204" pitchFamily="66" charset="0"/>
              <a:ea typeface="华文中宋" panose="02010600040101010101" pitchFamily="2" charset="-122"/>
            </a:endParaRPr>
          </a:p>
          <a:p>
            <a:pPr algn="just">
              <a:lnSpc>
                <a:spcPct val="15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sym typeface="Wingdings" panose="05000000000000000000" pitchFamily="2" charset="2"/>
              </a:rPr>
              <a:t>(1) </a:t>
            </a:r>
            <a:r>
              <a:rPr lang="en-US" altLang="zh-CN" sz="2000" b="1">
                <a:latin typeface="Comic Sans MS" panose="030F0702030302020204" pitchFamily="66" charset="0"/>
                <a:ea typeface="华文中宋" panose="02010600040101010101" pitchFamily="2" charset="-122"/>
              </a:rPr>
              <a:t>F={W→Y,Y→W,</a:t>
            </a:r>
            <a:r>
              <a:rPr lang="en-US" altLang="zh-CN" sz="2000" b="1">
                <a:solidFill>
                  <a:srgbClr val="0000FF"/>
                </a:solidFill>
                <a:latin typeface="Comic Sans MS" panose="030F0702030302020204" pitchFamily="66" charset="0"/>
                <a:ea typeface="华文中宋" panose="02010600040101010101" pitchFamily="2" charset="-122"/>
              </a:rPr>
              <a:t>X→W</a:t>
            </a:r>
            <a:r>
              <a:rPr lang="en-US" altLang="zh-CN" sz="2000" b="1">
                <a:latin typeface="Comic Sans MS" panose="030F0702030302020204" pitchFamily="66" charset="0"/>
                <a:ea typeface="华文中宋" panose="02010600040101010101" pitchFamily="2" charset="-122"/>
              </a:rPr>
              <a:t>,X→Y,Z→W,Z→Y,</a:t>
            </a:r>
            <a:r>
              <a:rPr lang="en-US" altLang="zh-CN" sz="2000" b="1">
                <a:solidFill>
                  <a:srgbClr val="FF0000"/>
                </a:solidFill>
                <a:latin typeface="Comic Sans MS" panose="030F0702030302020204" pitchFamily="66" charset="0"/>
                <a:ea typeface="华文中宋" panose="02010600040101010101" pitchFamily="2" charset="-122"/>
              </a:rPr>
              <a:t>XZ→W</a:t>
            </a:r>
            <a:r>
              <a:rPr lang="en-US" altLang="zh-CN" sz="2000" b="1">
                <a:latin typeface="Comic Sans MS" panose="030F0702030302020204" pitchFamily="66" charset="0"/>
                <a:ea typeface="华文中宋" panose="02010600040101010101" pitchFamily="2" charset="-122"/>
              </a:rPr>
              <a:t>}</a:t>
            </a:r>
            <a:endParaRPr lang="en-US" altLang="zh-CN" sz="2000" b="1">
              <a:latin typeface="Comic Sans MS" panose="030F0702030302020204" pitchFamily="66" charset="0"/>
              <a:ea typeface="华文中宋" panose="02010600040101010101" pitchFamily="2" charset="-122"/>
              <a:sym typeface="Wingdings" panose="05000000000000000000" pitchFamily="2" charset="2"/>
            </a:endParaRPr>
          </a:p>
          <a:p>
            <a:pPr algn="just">
              <a:lnSpc>
                <a:spcPct val="15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sym typeface="Wingdings" panose="05000000000000000000" pitchFamily="2" charset="2"/>
              </a:rPr>
              <a:t>(2) For LHS, </a:t>
            </a:r>
            <a:r>
              <a:rPr lang="en-US" altLang="zh-CN" sz="2000" b="1">
                <a:latin typeface="Comic Sans MS" panose="030F0702030302020204" pitchFamily="66" charset="0"/>
                <a:ea typeface="华文中宋" panose="02010600040101010101" pitchFamily="2" charset="-122"/>
              </a:rPr>
              <a:t>F={W→Y,</a:t>
            </a:r>
            <a:r>
              <a:rPr lang="en-US" altLang="zh-CN" sz="2000" b="1">
                <a:solidFill>
                  <a:schemeClr val="accent2"/>
                </a:solidFill>
                <a:latin typeface="Comic Sans MS" panose="030F0702030302020204" pitchFamily="66" charset="0"/>
                <a:ea typeface="华文中宋" panose="02010600040101010101" pitchFamily="2" charset="-122"/>
              </a:rPr>
              <a:t>Y→W</a:t>
            </a:r>
            <a:r>
              <a:rPr lang="en-US" altLang="zh-CN" sz="2000" b="1">
                <a:latin typeface="Comic Sans MS" panose="030F0702030302020204" pitchFamily="66" charset="0"/>
                <a:ea typeface="华文中宋" panose="02010600040101010101" pitchFamily="2" charset="-122"/>
              </a:rPr>
              <a:t>,</a:t>
            </a:r>
            <a:r>
              <a:rPr lang="en-US" altLang="zh-CN" sz="2000" b="1">
                <a:solidFill>
                  <a:srgbClr val="FF0000"/>
                </a:solidFill>
                <a:latin typeface="Comic Sans MS" panose="030F0702030302020204" pitchFamily="66" charset="0"/>
                <a:ea typeface="华文中宋" panose="02010600040101010101" pitchFamily="2" charset="-122"/>
              </a:rPr>
              <a:t>X→W</a:t>
            </a:r>
            <a:r>
              <a:rPr lang="en-US" altLang="zh-CN" sz="2000" b="1">
                <a:latin typeface="Comic Sans MS" panose="030F0702030302020204" pitchFamily="66" charset="0"/>
                <a:ea typeface="华文中宋" panose="02010600040101010101" pitchFamily="2" charset="-122"/>
              </a:rPr>
              <a:t>,</a:t>
            </a:r>
            <a:r>
              <a:rPr lang="en-US" altLang="zh-CN" sz="2000" b="1">
                <a:solidFill>
                  <a:srgbClr val="0000FF"/>
                </a:solidFill>
                <a:latin typeface="Comic Sans MS" panose="030F0702030302020204" pitchFamily="66" charset="0"/>
                <a:ea typeface="华文中宋" panose="02010600040101010101" pitchFamily="2" charset="-122"/>
              </a:rPr>
              <a:t>X→Y</a:t>
            </a:r>
            <a:r>
              <a:rPr lang="en-US" altLang="zh-CN" sz="2000" b="1">
                <a:latin typeface="Comic Sans MS" panose="030F0702030302020204" pitchFamily="66" charset="0"/>
                <a:ea typeface="华文中宋" panose="02010600040101010101" pitchFamily="2" charset="-122"/>
              </a:rPr>
              <a:t>,</a:t>
            </a:r>
            <a:r>
              <a:rPr lang="en-US" altLang="zh-CN" sz="2000" b="1">
                <a:solidFill>
                  <a:srgbClr val="FF00FF"/>
                </a:solidFill>
                <a:latin typeface="Comic Sans MS" panose="030F0702030302020204" pitchFamily="66" charset="0"/>
                <a:ea typeface="华文中宋" panose="02010600040101010101" pitchFamily="2" charset="-122"/>
              </a:rPr>
              <a:t>Z→W</a:t>
            </a:r>
            <a:r>
              <a:rPr lang="en-US" altLang="zh-CN" sz="2000" b="1">
                <a:latin typeface="Comic Sans MS" panose="030F0702030302020204" pitchFamily="66" charset="0"/>
                <a:ea typeface="华文中宋" panose="02010600040101010101" pitchFamily="2" charset="-122"/>
              </a:rPr>
              <a:t>,</a:t>
            </a:r>
            <a:r>
              <a:rPr lang="en-US" altLang="zh-CN" sz="2000" b="1">
                <a:solidFill>
                  <a:schemeClr val="tx2"/>
                </a:solidFill>
                <a:latin typeface="Comic Sans MS" panose="030F0702030302020204" pitchFamily="66" charset="0"/>
                <a:ea typeface="华文中宋" panose="02010600040101010101" pitchFamily="2" charset="-122"/>
              </a:rPr>
              <a:t>Z→Y</a:t>
            </a:r>
            <a:r>
              <a:rPr lang="en-US" altLang="zh-CN" sz="2000" b="1">
                <a:latin typeface="Comic Sans MS" panose="030F0702030302020204" pitchFamily="66" charset="0"/>
                <a:ea typeface="华文中宋" panose="02010600040101010101" pitchFamily="2" charset="-122"/>
              </a:rPr>
              <a:t>}</a:t>
            </a:r>
            <a:endParaRPr lang="en-US" altLang="zh-CN" sz="2000" b="1">
              <a:latin typeface="Comic Sans MS" panose="030F0702030302020204" pitchFamily="66" charset="0"/>
              <a:ea typeface="华文中宋" panose="02010600040101010101" pitchFamily="2" charset="-122"/>
            </a:endParaRPr>
          </a:p>
          <a:p>
            <a:pPr algn="just">
              <a:lnSpc>
                <a:spcPct val="15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rPr>
              <a:t>(3) Delete redundant FDs,F={W→Y,Y→W,X→Y,Z→Y}</a:t>
            </a:r>
            <a:endParaRPr lang="en-US" altLang="zh-CN" sz="2000" b="1">
              <a:latin typeface="Comic Sans MS" panose="030F0702030302020204" pitchFamily="66" charset="0"/>
              <a:ea typeface="华文中宋" panose="02010600040101010101" pitchFamily="2" charset="-122"/>
            </a:endParaRPr>
          </a:p>
          <a:p>
            <a:pPr algn="just">
              <a:lnSpc>
                <a:spcPct val="150000"/>
              </a:lnSpc>
              <a:buFont typeface="Wingdings" panose="05000000000000000000" pitchFamily="2" charset="2"/>
              <a:buNone/>
            </a:pPr>
            <a:r>
              <a:rPr lang="en-US" altLang="zh-CN" sz="2000" b="1">
                <a:solidFill>
                  <a:srgbClr val="FF0000"/>
                </a:solidFill>
                <a:latin typeface="Comic Sans MS" panose="030F0702030302020204" pitchFamily="66" charset="0"/>
                <a:ea typeface="华文中宋" panose="02010600040101010101" pitchFamily="2" charset="-122"/>
              </a:rPr>
              <a:t>Fc = {W→Y,Y→W,X→Y,Z→Y} </a:t>
            </a:r>
            <a:r>
              <a:rPr lang="zh-CN" altLang="en-US" sz="2000" b="1">
                <a:solidFill>
                  <a:srgbClr val="FF0000"/>
                </a:solidFill>
                <a:latin typeface="Comic Sans MS" panose="030F0702030302020204" pitchFamily="66" charset="0"/>
                <a:ea typeface="华文中宋" panose="02010600040101010101" pitchFamily="2" charset="-122"/>
              </a:rPr>
              <a:t> </a:t>
            </a:r>
            <a:endParaRPr lang="en-US" altLang="zh-CN" sz="2000" b="1">
              <a:solidFill>
                <a:srgbClr val="FF0000"/>
              </a:solidFill>
              <a:latin typeface="Comic Sans MS" panose="030F0702030302020204" pitchFamily="66" charset="0"/>
              <a:ea typeface="华文中宋" panose="02010600040101010101" pitchFamily="2" charset="-122"/>
            </a:endParaRPr>
          </a:p>
          <a:p>
            <a:pPr algn="just">
              <a:lnSpc>
                <a:spcPct val="15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rPr>
              <a:t>or</a:t>
            </a:r>
            <a:r>
              <a:rPr lang="zh-CN" altLang="en-US" sz="2000" b="1">
                <a:solidFill>
                  <a:srgbClr val="FF0000"/>
                </a:solidFill>
                <a:latin typeface="Comic Sans MS" panose="030F0702030302020204" pitchFamily="66" charset="0"/>
                <a:ea typeface="华文中宋" panose="02010600040101010101" pitchFamily="2" charset="-122"/>
              </a:rPr>
              <a:t> </a:t>
            </a:r>
            <a:r>
              <a:rPr lang="en-US" altLang="zh-CN" sz="2000" b="1">
                <a:solidFill>
                  <a:srgbClr val="FF0000"/>
                </a:solidFill>
                <a:latin typeface="Comic Sans MS" panose="030F0702030302020204" pitchFamily="66" charset="0"/>
                <a:ea typeface="华文中宋" panose="02010600040101010101" pitchFamily="2" charset="-122"/>
              </a:rPr>
              <a:t>Fc = {W→Y,Y→W,X→W,Z→W}</a:t>
            </a:r>
            <a:endParaRPr lang="zh-CN" altLang="en-US" sz="2000" dirty="0">
              <a:solidFill>
                <a:srgbClr val="FF0000"/>
              </a:solidFill>
              <a:latin typeface="Comic Sans MS" panose="030F0702030302020204" pitchFamily="66" charset="0"/>
            </a:endParaRPr>
          </a:p>
        </p:txBody>
      </p:sp>
      <p:cxnSp>
        <p:nvCxnSpPr>
          <p:cNvPr id="5" name="直接连接符 4"/>
          <p:cNvCxnSpPr/>
          <p:nvPr/>
        </p:nvCxnSpPr>
        <p:spPr>
          <a:xfrm flipV="1">
            <a:off x="5868144" y="1923678"/>
            <a:ext cx="72008"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084168" y="1851670"/>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355976" y="2283718"/>
            <a:ext cx="57606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067944" y="2427734"/>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796136" y="2355726"/>
            <a:ext cx="432048" cy="5040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5004048" y="2355726"/>
            <a:ext cx="36004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516216" y="2355726"/>
            <a:ext cx="36004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3" name="Picture 2"/>
          <p:cNvPicPr>
            <a:picLocks noChangeAspect="1" noChangeArrowheads="1"/>
          </p:cNvPicPr>
          <p:nvPr/>
        </p:nvPicPr>
        <p:blipFill rotWithShape="1">
          <a:blip r:embed="rId1" cstate="print"/>
          <a:srcRect b="7865"/>
          <a:stretch>
            <a:fillRect/>
          </a:stretch>
        </p:blipFill>
        <p:spPr bwMode="auto">
          <a:xfrm>
            <a:off x="179512" y="699542"/>
            <a:ext cx="6975692" cy="4267968"/>
          </a:xfrm>
          <a:prstGeom prst="rect">
            <a:avLst/>
          </a:prstGeom>
          <a:noFill/>
          <a:ln w="9525" algn="ctr">
            <a:noFill/>
            <a:miter lim="800000"/>
            <a:headEnd/>
            <a:tailEnd/>
          </a:ln>
        </p:spPr>
      </p:pic>
      <p:sp>
        <p:nvSpPr>
          <p:cNvPr id="4" name="矩形: 圆角 3"/>
          <p:cNvSpPr/>
          <p:nvPr/>
        </p:nvSpPr>
        <p:spPr>
          <a:xfrm>
            <a:off x="7236296" y="120359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Relational Model</a:t>
            </a:r>
            <a:endParaRPr lang="zh-CN" altLang="en-US" b="1" dirty="0">
              <a:solidFill>
                <a:schemeClr val="tx1"/>
              </a:solidFill>
              <a:latin typeface="Comic Sans MS" panose="030F0702030302020204" pitchFamily="66" charset="0"/>
            </a:endParaRPr>
          </a:p>
        </p:txBody>
      </p:sp>
      <p:sp>
        <p:nvSpPr>
          <p:cNvPr id="5" name="矩形: 圆角 4"/>
          <p:cNvSpPr/>
          <p:nvPr/>
        </p:nvSpPr>
        <p:spPr>
          <a:xfrm>
            <a:off x="7231726" y="185167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SQL</a:t>
            </a:r>
            <a:endParaRPr lang="zh-CN" altLang="en-US" b="1" dirty="0">
              <a:solidFill>
                <a:schemeClr val="tx1"/>
              </a:solidFill>
              <a:latin typeface="Comic Sans MS" panose="030F0702030302020204" pitchFamily="66" charset="0"/>
            </a:endParaRPr>
          </a:p>
        </p:txBody>
      </p:sp>
      <p:sp>
        <p:nvSpPr>
          <p:cNvPr id="6" name="矩形: 圆角 5"/>
          <p:cNvSpPr/>
          <p:nvPr/>
        </p:nvSpPr>
        <p:spPr>
          <a:xfrm>
            <a:off x="7244188" y="2475364"/>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omic Sans MS" panose="030F0702030302020204" pitchFamily="66" charset="0"/>
              </a:rPr>
              <a:t>Database Design</a:t>
            </a:r>
            <a:endParaRPr lang="zh-CN" altLang="en-US" b="1" dirty="0">
              <a:solidFill>
                <a:schemeClr val="tx1"/>
              </a:solidFill>
              <a:latin typeface="Comic Sans MS" panose="030F0702030302020204" pitchFamily="66" charset="0"/>
            </a:endParaRPr>
          </a:p>
        </p:txBody>
      </p:sp>
      <p:sp>
        <p:nvSpPr>
          <p:cNvPr id="7" name="矩形: 圆角 6"/>
          <p:cNvSpPr/>
          <p:nvPr/>
        </p:nvSpPr>
        <p:spPr>
          <a:xfrm>
            <a:off x="7244188" y="309718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Storage &amp; Query</a:t>
            </a:r>
            <a:endParaRPr lang="zh-CN" altLang="en-US" b="1" dirty="0">
              <a:solidFill>
                <a:schemeClr val="tx1"/>
              </a:solidFill>
              <a:latin typeface="Comic Sans MS" panose="030F0702030302020204" pitchFamily="66" charset="0"/>
            </a:endParaRPr>
          </a:p>
        </p:txBody>
      </p:sp>
      <p:sp>
        <p:nvSpPr>
          <p:cNvPr id="8" name="矩形: 圆角 7"/>
          <p:cNvSpPr/>
          <p:nvPr/>
        </p:nvSpPr>
        <p:spPr>
          <a:xfrm>
            <a:off x="7244188" y="372387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Transactions</a:t>
            </a:r>
            <a:endParaRPr lang="zh-CN" altLang="en-US" b="1" dirty="0">
              <a:solidFill>
                <a:schemeClr val="tx1"/>
              </a:solidFill>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20538"/>
            <a:ext cx="9144000" cy="779214"/>
          </a:xfrm>
        </p:spPr>
        <p:txBody>
          <a:bodyPr/>
          <a:lstStyle/>
          <a:p>
            <a:pPr algn="ctr"/>
            <a:r>
              <a:rPr lang="en-US" altLang="zh-CN" sz="2800">
                <a:effectLst/>
                <a:latin typeface="Comic Sans MS" panose="030F0702030302020204" pitchFamily="66" charset="0"/>
                <a:ea typeface="宋体" panose="02010600030101010101" pitchFamily="2" charset="-122"/>
              </a:rPr>
              <a:t>Example of Computing a Canonical Cover</a:t>
            </a:r>
            <a:endParaRPr lang="en-US" altLang="zh-CN" sz="2800">
              <a:effectLst/>
              <a:latin typeface="Comic Sans MS" panose="030F0702030302020204" pitchFamily="66" charset="0"/>
              <a:ea typeface="华文中宋" panose="02010600040101010101" pitchFamily="2" charset="-122"/>
            </a:endParaRPr>
          </a:p>
        </p:txBody>
      </p:sp>
      <p:sp>
        <p:nvSpPr>
          <p:cNvPr id="43011" name="Rectangle 3"/>
          <p:cNvSpPr>
            <a:spLocks noGrp="1" noChangeArrowheads="1"/>
          </p:cNvSpPr>
          <p:nvPr>
            <p:ph type="body" idx="1"/>
          </p:nvPr>
        </p:nvSpPr>
        <p:spPr>
          <a:xfrm>
            <a:off x="251521" y="771550"/>
            <a:ext cx="8641656" cy="3563540"/>
          </a:xfrm>
        </p:spPr>
        <p:txBody>
          <a:bodyPr/>
          <a:lstStyle/>
          <a:p>
            <a:pPr algn="just">
              <a:lnSpc>
                <a:spcPct val="18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rPr>
              <a:t>F = {A→B</a:t>
            </a:r>
            <a:r>
              <a:rPr lang="zh-CN" altLang="en-US" sz="2000" b="1">
                <a:latin typeface="Comic Sans MS" panose="030F0702030302020204" pitchFamily="66" charset="0"/>
                <a:ea typeface="华文中宋" panose="02010600040101010101" pitchFamily="2" charset="-122"/>
              </a:rPr>
              <a:t>，</a:t>
            </a:r>
            <a:r>
              <a:rPr lang="en-US" altLang="zh-CN" sz="2000" b="1">
                <a:solidFill>
                  <a:srgbClr val="FF0000"/>
                </a:solidFill>
                <a:latin typeface="Comic Sans MS" panose="030F0702030302020204" pitchFamily="66" charset="0"/>
                <a:ea typeface="华文中宋" panose="02010600040101010101" pitchFamily="2" charset="-122"/>
              </a:rPr>
              <a:t>B→A</a:t>
            </a:r>
            <a:r>
              <a:rPr lang="zh-CN" altLang="en-US" sz="2000" b="1">
                <a:latin typeface="Comic Sans MS" panose="030F0702030302020204" pitchFamily="66" charset="0"/>
                <a:ea typeface="华文中宋" panose="02010600040101010101" pitchFamily="2" charset="-122"/>
              </a:rPr>
              <a:t>，</a:t>
            </a:r>
            <a:r>
              <a:rPr lang="en-US" altLang="zh-CN" sz="2000" b="1">
                <a:solidFill>
                  <a:srgbClr val="0000FF"/>
                </a:solidFill>
                <a:latin typeface="Comic Sans MS" panose="030F0702030302020204" pitchFamily="66" charset="0"/>
                <a:ea typeface="华文中宋" panose="02010600040101010101" pitchFamily="2" charset="-122"/>
              </a:rPr>
              <a:t>B→C</a:t>
            </a:r>
            <a:r>
              <a:rPr lang="zh-CN" altLang="en-US" sz="2000" b="1">
                <a:latin typeface="Comic Sans MS" panose="030F0702030302020204" pitchFamily="66" charset="0"/>
                <a:ea typeface="华文中宋" panose="02010600040101010101" pitchFamily="2" charset="-122"/>
              </a:rPr>
              <a:t>，</a:t>
            </a:r>
            <a:r>
              <a:rPr lang="en-US" altLang="zh-CN" sz="2000" b="1">
                <a:solidFill>
                  <a:srgbClr val="FF0000"/>
                </a:solidFill>
                <a:latin typeface="Comic Sans MS" panose="030F0702030302020204" pitchFamily="66" charset="0"/>
                <a:ea typeface="华文中宋" panose="02010600040101010101" pitchFamily="2" charset="-122"/>
              </a:rPr>
              <a:t>A→C</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C→A}</a:t>
            </a:r>
            <a:endParaRPr lang="en-US" altLang="zh-CN" sz="2000" b="1">
              <a:latin typeface="Comic Sans MS" panose="030F0702030302020204" pitchFamily="66" charset="0"/>
              <a:ea typeface="华文中宋" panose="02010600040101010101" pitchFamily="2" charset="-122"/>
            </a:endParaRPr>
          </a:p>
          <a:p>
            <a:pPr algn="just">
              <a:lnSpc>
                <a:spcPct val="18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rPr>
              <a:t>		</a:t>
            </a:r>
            <a:r>
              <a:rPr lang="en-US" altLang="zh-CN" sz="2000" b="1">
                <a:solidFill>
                  <a:srgbClr val="FF0000"/>
                </a:solidFill>
                <a:latin typeface="Comic Sans MS" panose="030F0702030302020204" pitchFamily="66" charset="0"/>
                <a:ea typeface="华文中宋" panose="02010600040101010101" pitchFamily="2" charset="-122"/>
              </a:rPr>
              <a:t>F</a:t>
            </a:r>
            <a:r>
              <a:rPr lang="en-US" altLang="zh-CN" sz="2000" b="1" baseline="-30000">
                <a:solidFill>
                  <a:srgbClr val="FF0000"/>
                </a:solidFill>
                <a:latin typeface="Comic Sans MS" panose="030F0702030302020204" pitchFamily="66" charset="0"/>
                <a:ea typeface="华文中宋" panose="02010600040101010101" pitchFamily="2" charset="-122"/>
              </a:rPr>
              <a:t>c1</a:t>
            </a:r>
            <a:r>
              <a:rPr lang="en-US" altLang="zh-CN" sz="2000" b="1">
                <a:latin typeface="Comic Sans MS" panose="030F0702030302020204" pitchFamily="66" charset="0"/>
                <a:ea typeface="华文中宋" panose="02010600040101010101" pitchFamily="2" charset="-122"/>
              </a:rPr>
              <a:t>= {A→B</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B→C</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C→A}  </a:t>
            </a:r>
            <a:endParaRPr lang="en-US" altLang="zh-CN" sz="2000" b="1">
              <a:latin typeface="Comic Sans MS" panose="030F0702030302020204" pitchFamily="66" charset="0"/>
              <a:ea typeface="华文中宋" panose="02010600040101010101" pitchFamily="2" charset="-122"/>
            </a:endParaRPr>
          </a:p>
          <a:p>
            <a:pPr>
              <a:lnSpc>
                <a:spcPct val="180000"/>
              </a:lnSpc>
              <a:buFont typeface="Wingdings" panose="05000000000000000000" pitchFamily="2" charset="2"/>
              <a:buNone/>
            </a:pPr>
            <a:r>
              <a:rPr lang="en-US" altLang="zh-CN" sz="2000" b="1">
                <a:latin typeface="Comic Sans MS" panose="030F0702030302020204" pitchFamily="66" charset="0"/>
                <a:ea typeface="华文中宋" panose="02010600040101010101" pitchFamily="2" charset="-122"/>
              </a:rPr>
              <a:t>      	</a:t>
            </a:r>
            <a:r>
              <a:rPr lang="en-US" altLang="zh-CN" sz="2000" b="1">
                <a:solidFill>
                  <a:srgbClr val="FF0000"/>
                </a:solidFill>
                <a:latin typeface="Comic Sans MS" panose="030F0702030302020204" pitchFamily="66" charset="0"/>
                <a:ea typeface="华文中宋" panose="02010600040101010101" pitchFamily="2" charset="-122"/>
              </a:rPr>
              <a:t>F</a:t>
            </a:r>
            <a:r>
              <a:rPr lang="en-US" altLang="zh-CN" sz="2000" b="1" baseline="-30000">
                <a:solidFill>
                  <a:srgbClr val="FF0000"/>
                </a:solidFill>
                <a:latin typeface="Comic Sans MS" panose="030F0702030302020204" pitchFamily="66" charset="0"/>
                <a:ea typeface="华文中宋" panose="02010600040101010101" pitchFamily="2" charset="-122"/>
              </a:rPr>
              <a:t>c2</a:t>
            </a:r>
            <a:r>
              <a:rPr lang="en-US" altLang="zh-CN" sz="2000" b="1">
                <a:latin typeface="Comic Sans MS" panose="030F0702030302020204" pitchFamily="66" charset="0"/>
                <a:ea typeface="华文中宋" panose="02010600040101010101" pitchFamily="2" charset="-122"/>
              </a:rPr>
              <a:t>= {A→B</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B→A</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A→C</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C→A} </a:t>
            </a:r>
            <a:endParaRPr lang="en-US" altLang="zh-CN" sz="2000" b="1">
              <a:latin typeface="Comic Sans MS" panose="030F0702030302020204" pitchFamily="66" charset="0"/>
              <a:ea typeface="华文中宋" panose="02010600040101010101" pitchFamily="2" charset="-122"/>
            </a:endParaRPr>
          </a:p>
          <a:p>
            <a:pPr>
              <a:lnSpc>
                <a:spcPct val="180000"/>
              </a:lnSpc>
            </a:pPr>
            <a:r>
              <a:rPr lang="en-US" altLang="zh-CN" sz="2000" b="1">
                <a:latin typeface="Comic Sans MS" panose="030F0702030302020204" pitchFamily="66" charset="0"/>
                <a:ea typeface="华文中宋" panose="02010600040101010101" pitchFamily="2" charset="-122"/>
              </a:rPr>
              <a:t>F</a:t>
            </a:r>
            <a:r>
              <a:rPr lang="en-US" altLang="zh-CN" sz="2000" b="1" baseline="-30000">
                <a:latin typeface="Comic Sans MS" panose="030F0702030302020204" pitchFamily="66" charset="0"/>
                <a:ea typeface="华文中宋" panose="02010600040101010101" pitchFamily="2" charset="-122"/>
              </a:rPr>
              <a:t>c1</a:t>
            </a:r>
            <a:r>
              <a:rPr lang="zh-CN" altLang="en-US" sz="2000" b="1">
                <a:latin typeface="Comic Sans MS" panose="030F0702030302020204" pitchFamily="66" charset="0"/>
                <a:ea typeface="华文中宋" panose="02010600040101010101" pitchFamily="2" charset="-122"/>
              </a:rPr>
              <a:t>、</a:t>
            </a:r>
            <a:r>
              <a:rPr lang="en-US" altLang="zh-CN" sz="2000" b="1">
                <a:latin typeface="Comic Sans MS" panose="030F0702030302020204" pitchFamily="66" charset="0"/>
                <a:ea typeface="华文中宋" panose="02010600040101010101" pitchFamily="2" charset="-122"/>
              </a:rPr>
              <a:t>F</a:t>
            </a:r>
            <a:r>
              <a:rPr lang="en-US" altLang="zh-CN" sz="2000" b="1" baseline="-30000">
                <a:latin typeface="Comic Sans MS" panose="030F0702030302020204" pitchFamily="66" charset="0"/>
                <a:ea typeface="华文中宋" panose="02010600040101010101" pitchFamily="2" charset="-122"/>
              </a:rPr>
              <a:t>c2</a:t>
            </a:r>
            <a:r>
              <a:rPr lang="en-US" altLang="zh-CN" sz="2000" b="1">
                <a:latin typeface="Comic Sans MS" panose="030F0702030302020204" pitchFamily="66" charset="0"/>
                <a:ea typeface="华文中宋" panose="02010600040101010101" pitchFamily="2" charset="-122"/>
              </a:rPr>
              <a:t> are all canonical covers for F</a:t>
            </a:r>
            <a:endParaRPr lang="en-US" altLang="zh-CN" sz="2000" b="1">
              <a:latin typeface="Comic Sans MS" panose="030F0702030302020204" pitchFamily="66" charset="0"/>
              <a:ea typeface="华文中宋" panose="02010600040101010101" pitchFamily="2" charset="-122"/>
            </a:endParaRPr>
          </a:p>
          <a:p>
            <a:pPr>
              <a:lnSpc>
                <a:spcPct val="180000"/>
              </a:lnSpc>
            </a:pPr>
            <a:r>
              <a:rPr lang="en-US" altLang="zh-CN" sz="2000" b="1">
                <a:latin typeface="Comic Sans MS" panose="030F0702030302020204" pitchFamily="66" charset="0"/>
                <a:ea typeface="华文中宋" panose="02010600040101010101" pitchFamily="2" charset="-122"/>
              </a:rPr>
              <a:t>So, a canonical cover might not be unique</a:t>
            </a:r>
            <a:endParaRPr lang="zh-CN" altLang="en-US" sz="2000" b="1">
              <a:latin typeface="Comic Sans MS" panose="030F0702030302020204" pitchFamily="66" charset="0"/>
              <a:ea typeface="华文中宋" panose="02010600040101010101" pitchFamily="2" charset="-122"/>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71550"/>
          </a:xfrm>
        </p:spPr>
        <p:txBody>
          <a:bodyPr/>
          <a:lstStyle/>
          <a:p>
            <a:pPr algn="ctr"/>
            <a:r>
              <a:rPr lang="en-US" altLang="zh-CN">
                <a:effectLst/>
                <a:latin typeface="Comic Sans MS" panose="030F0702030302020204" pitchFamily="66" charset="0"/>
                <a:ea typeface="华文中宋" panose="02010600040101010101" pitchFamily="2" charset="-122"/>
              </a:rPr>
              <a:t>More Examples</a:t>
            </a:r>
            <a:endParaRPr lang="zh-CN" altLang="en-US">
              <a:effectLst/>
              <a:latin typeface="Comic Sans MS" panose="030F0702030302020204" pitchFamily="66" charset="0"/>
              <a:ea typeface="华文中宋" panose="02010600040101010101" pitchFamily="2" charset="-122"/>
            </a:endParaRPr>
          </a:p>
        </p:txBody>
      </p:sp>
      <p:sp>
        <p:nvSpPr>
          <p:cNvPr id="712707" name="Rectangle 3"/>
          <p:cNvSpPr>
            <a:spLocks noGrp="1" noChangeArrowheads="1"/>
          </p:cNvSpPr>
          <p:nvPr>
            <p:ph type="body" idx="1"/>
          </p:nvPr>
        </p:nvSpPr>
        <p:spPr>
          <a:xfrm>
            <a:off x="251520" y="844152"/>
            <a:ext cx="8713093" cy="3959845"/>
          </a:xfrm>
        </p:spPr>
        <p:txBody>
          <a:bodyPr/>
          <a:lstStyle/>
          <a:p>
            <a:pPr>
              <a:lnSpc>
                <a:spcPct val="160000"/>
              </a:lnSpc>
            </a:pPr>
            <a:r>
              <a:rPr lang="en-US" altLang="zh-CN" sz="1800" b="1">
                <a:solidFill>
                  <a:srgbClr val="1F07CF"/>
                </a:solidFill>
                <a:latin typeface="Comic Sans MS" panose="030F0702030302020204" pitchFamily="66" charset="0"/>
                <a:ea typeface="华文中宋" panose="02010600040101010101" pitchFamily="2" charset="-122"/>
              </a:rPr>
              <a:t>R&lt;U,F&gt;, U={A,B,C,D,E,G}, </a:t>
            </a:r>
            <a:endParaRPr lang="en-US" altLang="zh-CN" sz="1800" b="1">
              <a:solidFill>
                <a:srgbClr val="1F07CF"/>
              </a:solidFill>
              <a:latin typeface="Comic Sans MS" panose="030F0702030302020204" pitchFamily="66" charset="0"/>
              <a:ea typeface="华文中宋" panose="02010600040101010101" pitchFamily="2" charset="-122"/>
            </a:endParaRPr>
          </a:p>
          <a:p>
            <a:pPr>
              <a:lnSpc>
                <a:spcPct val="160000"/>
              </a:lnSpc>
              <a:buFont typeface="Wingdings" panose="05000000000000000000" pitchFamily="2" charset="2"/>
              <a:buNone/>
            </a:pPr>
            <a:r>
              <a:rPr lang="en-US" altLang="zh-CN" sz="1800" b="1">
                <a:solidFill>
                  <a:srgbClr val="1F07CF"/>
                </a:solidFill>
                <a:latin typeface="Comic Sans MS" panose="030F0702030302020204" pitchFamily="66" charset="0"/>
                <a:ea typeface="华文中宋" panose="02010600040101010101" pitchFamily="2" charset="-122"/>
              </a:rPr>
              <a:t>F={AB→C, C→A, BC→D, ACD→B, D→EG, BE→C, CG→BD, CE→AG}</a:t>
            </a:r>
            <a:r>
              <a:rPr lang="zh-CN" altLang="en-US" sz="1800" b="1">
                <a:latin typeface="Comic Sans MS" panose="030F0702030302020204" pitchFamily="66" charset="0"/>
                <a:ea typeface="华文中宋" panose="02010600040101010101" pitchFamily="2" charset="-122"/>
              </a:rPr>
              <a:t>，</a:t>
            </a:r>
            <a:endParaRPr lang="en-US" altLang="zh-CN" sz="1800" b="1">
              <a:latin typeface="Comic Sans MS" panose="030F0702030302020204" pitchFamily="66" charset="0"/>
              <a:ea typeface="华文中宋" panose="02010600040101010101" pitchFamily="2" charset="-122"/>
            </a:endParaRPr>
          </a:p>
          <a:p>
            <a:pPr>
              <a:lnSpc>
                <a:spcPct val="160000"/>
              </a:lnSpc>
              <a:buFont typeface="Wingdings" panose="05000000000000000000" pitchFamily="2" charset="2"/>
              <a:buNone/>
            </a:pPr>
            <a:r>
              <a:rPr lang="en-US" altLang="zh-CN" sz="1800" b="1">
                <a:latin typeface="Comic Sans MS" panose="030F0702030302020204" pitchFamily="66" charset="0"/>
                <a:ea typeface="华文中宋" panose="02010600040101010101" pitchFamily="2" charset="-122"/>
              </a:rPr>
              <a:t>Compute </a:t>
            </a:r>
            <a:r>
              <a:rPr lang="en-US" altLang="zh-CN" sz="1800" b="1">
                <a:solidFill>
                  <a:srgbClr val="FF0000"/>
                </a:solidFill>
                <a:latin typeface="Comic Sans MS" panose="030F0702030302020204" pitchFamily="66" charset="0"/>
                <a:ea typeface="华文中宋" panose="02010600040101010101" pitchFamily="2" charset="-122"/>
              </a:rPr>
              <a:t>(AB)</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 (AC)</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 (CD)</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a:t>
            </a:r>
            <a:r>
              <a:rPr lang="en-US" altLang="zh-CN" sz="1800" b="1" baseline="30000">
                <a:solidFill>
                  <a:srgbClr val="FF0000"/>
                </a:solidFill>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Fc</a:t>
            </a:r>
            <a:endParaRPr lang="zh-CN" altLang="en-US" sz="1800" b="1">
              <a:solidFill>
                <a:srgbClr val="FF0000"/>
              </a:solidFill>
              <a:latin typeface="Comic Sans MS" panose="030F0702030302020204" pitchFamily="66" charset="0"/>
              <a:ea typeface="华文中宋" panose="02010600040101010101" pitchFamily="2" charset="-122"/>
            </a:endParaRPr>
          </a:p>
          <a:p>
            <a:pPr lvl="1">
              <a:lnSpc>
                <a:spcPct val="160000"/>
              </a:lnSpc>
            </a:pPr>
            <a:endParaRPr lang="en-US" altLang="zh-CN" sz="1800" b="1">
              <a:solidFill>
                <a:schemeClr val="tx2"/>
              </a:solidFill>
              <a:latin typeface="Comic Sans MS" panose="030F0702030302020204" pitchFamily="66" charset="0"/>
              <a:ea typeface="华文中宋" panose="02010600040101010101" pitchFamily="2" charset="-122"/>
            </a:endParaRPr>
          </a:p>
          <a:p>
            <a:pPr lvl="1">
              <a:lnSpc>
                <a:spcPct val="160000"/>
              </a:lnSpc>
            </a:pPr>
            <a:r>
              <a:rPr lang="en-US" altLang="zh-CN" sz="1800" b="1">
                <a:solidFill>
                  <a:schemeClr val="tx2"/>
                </a:solidFill>
                <a:latin typeface="Comic Sans MS" panose="030F0702030302020204" pitchFamily="66" charset="0"/>
                <a:ea typeface="华文中宋" panose="02010600040101010101" pitchFamily="2" charset="-122"/>
              </a:rPr>
              <a:t>(AB)</a:t>
            </a:r>
            <a:r>
              <a:rPr lang="en-US" altLang="zh-CN" sz="1800" b="1" baseline="30000">
                <a:solidFill>
                  <a:schemeClr val="tx2"/>
                </a:solidFill>
                <a:latin typeface="Comic Sans MS" panose="030F0702030302020204" pitchFamily="66" charset="0"/>
                <a:ea typeface="华文中宋" panose="02010600040101010101" pitchFamily="2" charset="-122"/>
              </a:rPr>
              <a:t>+</a:t>
            </a:r>
            <a:r>
              <a:rPr lang="en-US" altLang="zh-CN" sz="1800" b="1">
                <a:solidFill>
                  <a:schemeClr val="tx2"/>
                </a:solidFill>
                <a:latin typeface="Comic Sans MS" panose="030F0702030302020204" pitchFamily="66" charset="0"/>
                <a:ea typeface="华文中宋" panose="02010600040101010101" pitchFamily="2" charset="-122"/>
              </a:rPr>
              <a:t>={A,B,C,D,E,G}=U, </a:t>
            </a:r>
            <a:r>
              <a:rPr lang="en-US" altLang="zh-CN" sz="1800" b="1">
                <a:solidFill>
                  <a:srgbClr val="0000FF"/>
                </a:solidFill>
                <a:latin typeface="Comic Sans MS" panose="030F0702030302020204" pitchFamily="66" charset="0"/>
                <a:ea typeface="华文中宋" panose="02010600040101010101" pitchFamily="2" charset="-122"/>
              </a:rPr>
              <a:t>(AC)</a:t>
            </a:r>
            <a:r>
              <a:rPr lang="en-US" altLang="zh-CN" sz="1800" b="1" baseline="30000">
                <a:solidFill>
                  <a:srgbClr val="0000FF"/>
                </a:solidFill>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 (CD)</a:t>
            </a:r>
            <a:r>
              <a:rPr lang="en-US" altLang="zh-CN" sz="1800" b="1" baseline="30000">
                <a:solidFill>
                  <a:srgbClr val="0000FF"/>
                </a:solidFill>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a:t>
            </a:r>
            <a:endParaRPr lang="en-US" altLang="zh-CN" sz="1800" b="1">
              <a:solidFill>
                <a:srgbClr val="FF0000"/>
              </a:solidFill>
              <a:latin typeface="Comic Sans MS" panose="030F0702030302020204" pitchFamily="66" charset="0"/>
              <a:ea typeface="华文中宋" panose="02010600040101010101" pitchFamily="2" charset="-122"/>
            </a:endParaRPr>
          </a:p>
          <a:p>
            <a:pPr lvl="1">
              <a:lnSpc>
                <a:spcPct val="160000"/>
              </a:lnSpc>
            </a:pPr>
            <a:r>
              <a:rPr lang="en-US" altLang="zh-CN" sz="1800" b="1">
                <a:solidFill>
                  <a:srgbClr val="0000FF"/>
                </a:solidFill>
                <a:latin typeface="Comic Sans MS" panose="030F0702030302020204" pitchFamily="66" charset="0"/>
                <a:ea typeface="华文中宋" panose="02010600040101010101" pitchFamily="2" charset="-122"/>
              </a:rPr>
              <a:t>(AC)</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en-US" altLang="zh-CN" sz="1800" b="1">
                <a:solidFill>
                  <a:schemeClr val="tx2"/>
                </a:solidFill>
                <a:latin typeface="Comic Sans MS" panose="030F0702030302020204" pitchFamily="66" charset="0"/>
                <a:ea typeface="华文中宋" panose="02010600040101010101" pitchFamily="2" charset="-122"/>
              </a:rPr>
              <a:t>={A,C}, </a:t>
            </a:r>
            <a:r>
              <a:rPr lang="en-US" altLang="zh-CN" sz="1800" b="1">
                <a:solidFill>
                  <a:srgbClr val="1F07CF"/>
                </a:solidFill>
                <a:latin typeface="Comic Sans MS" panose="030F0702030302020204" pitchFamily="66" charset="0"/>
                <a:ea typeface="华文中宋" panose="02010600040101010101" pitchFamily="2" charset="-122"/>
              </a:rPr>
              <a:t>(CD)</a:t>
            </a:r>
            <a:r>
              <a:rPr lang="en-US" altLang="zh-CN" sz="1800" b="1" baseline="30000">
                <a:solidFill>
                  <a:srgbClr val="1F07CF"/>
                </a:solidFill>
                <a:latin typeface="Comic Sans MS" panose="030F0702030302020204" pitchFamily="66" charset="0"/>
                <a:ea typeface="华文中宋" panose="02010600040101010101" pitchFamily="2" charset="-122"/>
              </a:rPr>
              <a:t>+</a:t>
            </a:r>
            <a:r>
              <a:rPr lang="en-US" altLang="zh-CN" sz="1800" b="1">
                <a:solidFill>
                  <a:schemeClr val="tx2"/>
                </a:solidFill>
                <a:latin typeface="Comic Sans MS" panose="030F0702030302020204" pitchFamily="66" charset="0"/>
                <a:ea typeface="华文中宋" panose="02010600040101010101" pitchFamily="2" charset="-122"/>
              </a:rPr>
              <a:t>={A,B,C,D,E,G}=U</a:t>
            </a:r>
            <a:endParaRPr lang="en-US" altLang="zh-CN" sz="1800" b="1">
              <a:solidFill>
                <a:schemeClr val="tx2"/>
              </a:solidFill>
              <a:latin typeface="Comic Sans MS" panose="030F0702030302020204" pitchFamily="66" charset="0"/>
              <a:ea typeface="华文中宋" panose="02010600040101010101" pitchFamily="2" charset="-122"/>
            </a:endParaRPr>
          </a:p>
          <a:p>
            <a:pPr lvl="1">
              <a:lnSpc>
                <a:spcPct val="160000"/>
              </a:lnSpc>
            </a:pPr>
            <a:r>
              <a:rPr lang="en-US" altLang="zh-CN" sz="1800" b="1">
                <a:solidFill>
                  <a:schemeClr val="tx2"/>
                </a:solidFill>
                <a:latin typeface="Comic Sans MS" panose="030F0702030302020204" pitchFamily="66" charset="0"/>
                <a:ea typeface="华文中宋" panose="02010600040101010101" pitchFamily="2" charset="-122"/>
              </a:rPr>
              <a:t>Fc={AB→C,C→A,BC→D,CD→B,D→E,D→G,BE→C,CG→D,CE→G}</a:t>
            </a:r>
            <a:endParaRPr lang="en-US" altLang="zh-CN" sz="1800" b="1">
              <a:solidFill>
                <a:schemeClr val="tx2"/>
              </a:solidFill>
              <a:latin typeface="Comic Sans MS" panose="030F0702030302020204" pitchFamily="66" charset="0"/>
              <a:ea typeface="华文中宋" panose="02010600040101010101" pitchFamily="2" charset="-122"/>
            </a:endParaRPr>
          </a:p>
          <a:p>
            <a:pPr lvl="1">
              <a:lnSpc>
                <a:spcPct val="160000"/>
              </a:lnSpc>
            </a:pPr>
            <a:r>
              <a:rPr lang="en-US" altLang="zh-CN" sz="1800" b="1">
                <a:solidFill>
                  <a:srgbClr val="1F07CF"/>
                </a:solidFill>
                <a:latin typeface="Comic Sans MS" panose="030F0702030302020204" pitchFamily="66" charset="0"/>
                <a:ea typeface="华文中宋" panose="02010600040101010101" pitchFamily="2" charset="-122"/>
              </a:rPr>
              <a:t>(CG)</a:t>
            </a:r>
            <a:r>
              <a:rPr lang="en-US" altLang="zh-CN" sz="1800" b="1" baseline="30000">
                <a:solidFill>
                  <a:srgbClr val="1F07CF"/>
                </a:solidFill>
                <a:latin typeface="Comic Sans MS" panose="030F0702030302020204" pitchFamily="66" charset="0"/>
                <a:ea typeface="华文中宋" panose="02010600040101010101" pitchFamily="2" charset="-122"/>
              </a:rPr>
              <a:t>+</a:t>
            </a:r>
            <a:r>
              <a:rPr lang="en-US" altLang="zh-CN" sz="1800" b="1">
                <a:solidFill>
                  <a:schemeClr val="tx2"/>
                </a:solidFill>
                <a:latin typeface="Comic Sans MS" panose="030F0702030302020204" pitchFamily="66" charset="0"/>
                <a:ea typeface="华文中宋" panose="02010600040101010101" pitchFamily="2" charset="-122"/>
              </a:rPr>
              <a:t>={A,B,C,D,E,G}=U, </a:t>
            </a:r>
            <a:r>
              <a:rPr lang="en-US" altLang="zh-CN" sz="1800" b="1">
                <a:solidFill>
                  <a:srgbClr val="1F07CF"/>
                </a:solidFill>
                <a:latin typeface="Comic Sans MS" panose="030F0702030302020204" pitchFamily="66" charset="0"/>
                <a:ea typeface="华文中宋" panose="02010600040101010101" pitchFamily="2" charset="-122"/>
              </a:rPr>
              <a:t>(CE)</a:t>
            </a:r>
            <a:r>
              <a:rPr lang="en-US" altLang="zh-CN" sz="1800" b="1" baseline="30000">
                <a:solidFill>
                  <a:srgbClr val="1F07CF"/>
                </a:solidFill>
                <a:latin typeface="Comic Sans MS" panose="030F0702030302020204" pitchFamily="66" charset="0"/>
                <a:ea typeface="华文中宋" panose="02010600040101010101" pitchFamily="2" charset="-122"/>
              </a:rPr>
              <a:t>+</a:t>
            </a:r>
            <a:r>
              <a:rPr lang="en-US" altLang="zh-CN" sz="1800" b="1">
                <a:solidFill>
                  <a:schemeClr val="tx2"/>
                </a:solidFill>
                <a:latin typeface="Comic Sans MS" panose="030F0702030302020204" pitchFamily="66" charset="0"/>
                <a:ea typeface="华文中宋" panose="02010600040101010101" pitchFamily="2" charset="-122"/>
              </a:rPr>
              <a:t>={A,B,C,D,E,G}=U</a:t>
            </a:r>
            <a:endParaRPr lang="en-US" altLang="zh-CN" sz="1800" b="1">
              <a:solidFill>
                <a:schemeClr val="tx2"/>
              </a:solidFill>
              <a:latin typeface="Comic Sans MS" panose="030F0702030302020204" pitchFamily="66" charset="0"/>
              <a:ea typeface="华文中宋" panose="0201060004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2707">
                                            <p:txEl>
                                              <p:pRg st="4" end="4"/>
                                            </p:txEl>
                                          </p:spTgt>
                                        </p:tgtEl>
                                        <p:attrNameLst>
                                          <p:attrName>style.visibility</p:attrName>
                                        </p:attrNameLst>
                                      </p:cBhvr>
                                      <p:to>
                                        <p:strVal val="visible"/>
                                      </p:to>
                                    </p:set>
                                    <p:animEffect transition="in" filter="blinds(horizontal)">
                                      <p:cBhvr>
                                        <p:cTn id="7" dur="500"/>
                                        <p:tgtEl>
                                          <p:spTgt spid="71270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07">
                                            <p:txEl>
                                              <p:pRg st="5" end="5"/>
                                            </p:txEl>
                                          </p:spTgt>
                                        </p:tgtEl>
                                        <p:attrNameLst>
                                          <p:attrName>style.visibility</p:attrName>
                                        </p:attrNameLst>
                                      </p:cBhvr>
                                      <p:to>
                                        <p:strVal val="visible"/>
                                      </p:to>
                                    </p:set>
                                    <p:animEffect transition="in" filter="blinds(horizontal)">
                                      <p:cBhvr>
                                        <p:cTn id="12" dur="500"/>
                                        <p:tgtEl>
                                          <p:spTgt spid="71270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2707">
                                            <p:txEl>
                                              <p:pRg st="6" end="6"/>
                                            </p:txEl>
                                          </p:spTgt>
                                        </p:tgtEl>
                                        <p:attrNameLst>
                                          <p:attrName>style.visibility</p:attrName>
                                        </p:attrNameLst>
                                      </p:cBhvr>
                                      <p:to>
                                        <p:strVal val="visible"/>
                                      </p:to>
                                    </p:set>
                                    <p:animEffect transition="in" filter="fade">
                                      <p:cBhvr>
                                        <p:cTn id="17" dur="500"/>
                                        <p:tgtEl>
                                          <p:spTgt spid="71270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2707">
                                            <p:txEl>
                                              <p:pRg st="7" end="7"/>
                                            </p:txEl>
                                          </p:spTgt>
                                        </p:tgtEl>
                                        <p:attrNameLst>
                                          <p:attrName>style.visibility</p:attrName>
                                        </p:attrNameLst>
                                      </p:cBhvr>
                                      <p:to>
                                        <p:strVal val="visible"/>
                                      </p:to>
                                    </p:set>
                                    <p:animEffect transition="in" filter="fade">
                                      <p:cBhvr>
                                        <p:cTn id="22" dur="500"/>
                                        <p:tgtEl>
                                          <p:spTgt spid="712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784976" cy="3805070"/>
              </a:xfrm>
            </p:spPr>
            <p:txBody>
              <a:bodyPr/>
              <a:lstStyle/>
              <a:p>
                <a:pPr>
                  <a:lnSpc>
                    <a:spcPct val="150000"/>
                  </a:lnSpc>
                  <a:spcBef>
                    <a:spcPts val="1200"/>
                  </a:spcBef>
                </a:pPr>
                <a:r>
                  <a:rPr lang="en-US" altLang="zh-CN" dirty="0">
                    <a:latin typeface="Comic Sans MS" panose="030F0702030302020204" pitchFamily="66" charset="0"/>
                  </a:rPr>
                  <a:t>For </a:t>
                </a:r>
                <a14:m>
                  <m:oMath xmlns:m="http://schemas.openxmlformats.org/officeDocument/2006/math">
                    <m:r>
                      <a:rPr lang="en-US" altLang="zh-CN" b="1" i="1" smtClean="0">
                        <a:solidFill>
                          <a:srgbClr val="1F07CF"/>
                        </a:solidFill>
                        <a:latin typeface="Cambria Math" panose="02040503050406030204" pitchFamily="18" charset="0"/>
                      </a:rPr>
                      <m:t>𝑹</m:t>
                    </m:r>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𝟏</m:t>
                        </m:r>
                      </m:sub>
                    </m:sSub>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𝟐</m:t>
                        </m:r>
                      </m:sub>
                    </m:sSub>
                    <m:r>
                      <a:rPr lang="en-US" altLang="zh-CN"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𝑨</m:t>
                        </m:r>
                      </m:e>
                      <m:sub>
                        <m:r>
                          <a:rPr lang="en-US" altLang="zh-CN" b="1" i="1" smtClean="0">
                            <a:solidFill>
                              <a:srgbClr val="1F07CF"/>
                            </a:solidFill>
                            <a:latin typeface="Cambria Math" panose="02040503050406030204" pitchFamily="18" charset="0"/>
                          </a:rPr>
                          <m:t>𝒏</m:t>
                        </m:r>
                      </m:sub>
                    </m:sSub>
                    <m:r>
                      <a:rPr lang="en-US" altLang="zh-CN" b="1" i="1" smtClean="0">
                        <a:solidFill>
                          <a:srgbClr val="1F07CF"/>
                        </a:solidFill>
                        <a:latin typeface="Cambria Math" panose="02040503050406030204" pitchFamily="18" charset="0"/>
                      </a:rPr>
                      <m:t>)</m:t>
                    </m:r>
                  </m:oMath>
                </a14:m>
                <a:r>
                  <a:rPr lang="en-US" altLang="zh-CN" b="1" dirty="0">
                    <a:solidFill>
                      <a:srgbClr val="1F07CF"/>
                    </a:solidFill>
                    <a:latin typeface="Comic Sans MS" panose="030F0702030302020204" pitchFamily="66" charset="0"/>
                  </a:rPr>
                  <a:t> </a:t>
                </a:r>
                <a:r>
                  <a:rPr lang="en-US" altLang="zh-CN" dirty="0">
                    <a:latin typeface="Comic Sans MS" panose="030F0702030302020204" pitchFamily="66" charset="0"/>
                  </a:rPr>
                  <a:t>and FDs in </a:t>
                </a:r>
                <a14:m>
                  <m:oMath xmlns:m="http://schemas.openxmlformats.org/officeDocument/2006/math">
                    <m:r>
                      <a:rPr lang="en-US" altLang="zh-CN" b="1" i="1" smtClean="0">
                        <a:solidFill>
                          <a:srgbClr val="1F07CF"/>
                        </a:solidFill>
                        <a:latin typeface="Cambria Math" panose="02040503050406030204" pitchFamily="18" charset="0"/>
                      </a:rPr>
                      <m:t>𝑭</m:t>
                    </m:r>
                  </m:oMath>
                </a14:m>
                <a:r>
                  <a:rPr lang="en-US" altLang="zh-CN" dirty="0">
                    <a:latin typeface="Comic Sans MS" panose="030F0702030302020204" pitchFamily="66" charset="0"/>
                  </a:rPr>
                  <a:t>, all attributes can be classified into </a:t>
                </a:r>
                <a:r>
                  <a:rPr lang="en-US" altLang="zh-CN" b="1" dirty="0">
                    <a:solidFill>
                      <a:srgbClr val="FF0000"/>
                    </a:solidFill>
                    <a:latin typeface="Comic Sans MS" panose="030F0702030302020204" pitchFamily="66" charset="0"/>
                  </a:rPr>
                  <a:t>4 types</a:t>
                </a:r>
                <a:r>
                  <a:rPr lang="zh-CN" altLang="en-US" dirty="0">
                    <a:latin typeface="Comic Sans MS" panose="030F0702030302020204" pitchFamily="66" charset="0"/>
                  </a:rPr>
                  <a:t>：</a:t>
                </a:r>
                <a:endParaRPr lang="zh-CN" altLang="en-US" dirty="0">
                  <a:latin typeface="Comic Sans MS" panose="030F0702030302020204" pitchFamily="66" charset="0"/>
                </a:endParaRPr>
              </a:p>
              <a:p>
                <a:pPr lvl="1">
                  <a:lnSpc>
                    <a:spcPct val="150000"/>
                  </a:lnSpc>
                  <a:spcBef>
                    <a:spcPts val="1200"/>
                  </a:spcBef>
                </a:pPr>
                <a:r>
                  <a:rPr lang="en-US" altLang="zh-CN" sz="2400" b="1" dirty="0">
                    <a:solidFill>
                      <a:srgbClr val="1B06BA"/>
                    </a:solidFill>
                    <a:latin typeface="Comic Sans MS" panose="030F0702030302020204" pitchFamily="66" charset="0"/>
                  </a:rPr>
                  <a:t>L</a:t>
                </a:r>
                <a:r>
                  <a:rPr lang="zh-CN" altLang="en-US" sz="2400" dirty="0">
                    <a:latin typeface="Comic Sans MS" panose="030F0702030302020204" pitchFamily="66" charset="0"/>
                  </a:rPr>
                  <a:t>：</a:t>
                </a:r>
                <a:r>
                  <a:rPr lang="en-US" altLang="zh-CN" sz="2400" dirty="0">
                    <a:latin typeface="Comic Sans MS" panose="030F0702030302020204" pitchFamily="66" charset="0"/>
                  </a:rPr>
                  <a:t>only exists in </a:t>
                </a:r>
                <a:r>
                  <a:rPr lang="en-US" altLang="zh-CN" sz="2400" dirty="0">
                    <a:solidFill>
                      <a:srgbClr val="FF0000"/>
                    </a:solidFill>
                    <a:latin typeface="Comic Sans MS" panose="030F0702030302020204" pitchFamily="66" charset="0"/>
                  </a:rPr>
                  <a:t>LHS</a:t>
                </a:r>
                <a:endParaRPr lang="en-US" altLang="zh-CN" sz="2400" dirty="0">
                  <a:solidFill>
                    <a:srgbClr val="FF0000"/>
                  </a:solidFill>
                  <a:latin typeface="Comic Sans MS" panose="030F0702030302020204" pitchFamily="66" charset="0"/>
                </a:endParaRPr>
              </a:p>
              <a:p>
                <a:pPr lvl="1">
                  <a:lnSpc>
                    <a:spcPct val="150000"/>
                  </a:lnSpc>
                  <a:spcBef>
                    <a:spcPts val="1200"/>
                  </a:spcBef>
                </a:pPr>
                <a:r>
                  <a:rPr lang="en-US" altLang="zh-CN" sz="2400" b="1" dirty="0">
                    <a:solidFill>
                      <a:srgbClr val="1B06BA"/>
                    </a:solidFill>
                    <a:latin typeface="Comic Sans MS" panose="030F0702030302020204" pitchFamily="66" charset="0"/>
                  </a:rPr>
                  <a:t>R</a:t>
                </a:r>
                <a:r>
                  <a:rPr lang="zh-CN" altLang="en-US" sz="2400" dirty="0">
                    <a:latin typeface="Comic Sans MS" panose="030F0702030302020204" pitchFamily="66" charset="0"/>
                  </a:rPr>
                  <a:t>：</a:t>
                </a:r>
                <a:r>
                  <a:rPr lang="en-US" altLang="zh-CN" sz="2400" dirty="0">
                    <a:latin typeface="Comic Sans MS" panose="030F0702030302020204" pitchFamily="66" charset="0"/>
                  </a:rPr>
                  <a:t>only exists in </a:t>
                </a:r>
                <a:r>
                  <a:rPr lang="en-US" altLang="zh-CN" sz="2400" dirty="0">
                    <a:solidFill>
                      <a:srgbClr val="FF0000"/>
                    </a:solidFill>
                    <a:latin typeface="Comic Sans MS" panose="030F0702030302020204" pitchFamily="66" charset="0"/>
                  </a:rPr>
                  <a:t>RHS</a:t>
                </a:r>
                <a:endParaRPr lang="en-US" altLang="zh-CN" sz="2400" dirty="0">
                  <a:solidFill>
                    <a:srgbClr val="FF0000"/>
                  </a:solidFill>
                  <a:latin typeface="Comic Sans MS" panose="030F0702030302020204" pitchFamily="66" charset="0"/>
                </a:endParaRPr>
              </a:p>
              <a:p>
                <a:pPr lvl="1">
                  <a:lnSpc>
                    <a:spcPct val="150000"/>
                  </a:lnSpc>
                  <a:spcBef>
                    <a:spcPts val="1200"/>
                  </a:spcBef>
                </a:pPr>
                <a:r>
                  <a:rPr lang="en-US" altLang="zh-CN" sz="2400" b="1" dirty="0">
                    <a:solidFill>
                      <a:srgbClr val="1B06BA"/>
                    </a:solidFill>
                    <a:latin typeface="Comic Sans MS" panose="030F0702030302020204" pitchFamily="66" charset="0"/>
                  </a:rPr>
                  <a:t>N</a:t>
                </a:r>
                <a:r>
                  <a:rPr lang="zh-CN" altLang="en-US" sz="2400" dirty="0">
                    <a:latin typeface="Comic Sans MS" panose="030F0702030302020204" pitchFamily="66" charset="0"/>
                  </a:rPr>
                  <a:t>：</a:t>
                </a:r>
                <a:r>
                  <a:rPr lang="en-US" altLang="zh-CN" sz="2400" dirty="0">
                    <a:solidFill>
                      <a:srgbClr val="FF0000"/>
                    </a:solidFill>
                    <a:latin typeface="Comic Sans MS" panose="030F0702030302020204" pitchFamily="66" charset="0"/>
                  </a:rPr>
                  <a:t>not</a:t>
                </a:r>
                <a:r>
                  <a:rPr lang="en-US" altLang="zh-CN" sz="2400" dirty="0">
                    <a:latin typeface="Comic Sans MS" panose="030F0702030302020204" pitchFamily="66" charset="0"/>
                  </a:rPr>
                  <a:t> exists in either </a:t>
                </a:r>
                <a:r>
                  <a:rPr lang="en-US" altLang="zh-CN" sz="2400" dirty="0">
                    <a:solidFill>
                      <a:srgbClr val="FF0000"/>
                    </a:solidFill>
                    <a:latin typeface="Comic Sans MS" panose="030F0702030302020204" pitchFamily="66" charset="0"/>
                  </a:rPr>
                  <a:t>LHS</a:t>
                </a:r>
                <a:r>
                  <a:rPr lang="en-US" altLang="zh-CN" sz="2400" dirty="0">
                    <a:latin typeface="Comic Sans MS" panose="030F0702030302020204" pitchFamily="66" charset="0"/>
                  </a:rPr>
                  <a:t> or </a:t>
                </a:r>
                <a:r>
                  <a:rPr lang="en-US" altLang="zh-CN" sz="2400" dirty="0">
                    <a:solidFill>
                      <a:srgbClr val="FF0000"/>
                    </a:solidFill>
                    <a:latin typeface="Comic Sans MS" panose="030F0702030302020204" pitchFamily="66" charset="0"/>
                  </a:rPr>
                  <a:t>RHS</a:t>
                </a:r>
                <a:endParaRPr lang="en-US" altLang="zh-CN" sz="2400" dirty="0">
                  <a:solidFill>
                    <a:srgbClr val="FF0000"/>
                  </a:solidFill>
                  <a:latin typeface="Comic Sans MS" panose="030F0702030302020204" pitchFamily="66" charset="0"/>
                </a:endParaRPr>
              </a:p>
              <a:p>
                <a:pPr lvl="1">
                  <a:lnSpc>
                    <a:spcPct val="150000"/>
                  </a:lnSpc>
                  <a:spcBef>
                    <a:spcPts val="1200"/>
                  </a:spcBef>
                </a:pPr>
                <a:r>
                  <a:rPr lang="en-US" altLang="zh-CN" sz="2400" b="1" dirty="0">
                    <a:solidFill>
                      <a:srgbClr val="1B06BA"/>
                    </a:solidFill>
                    <a:latin typeface="Comic Sans MS" panose="030F0702030302020204" pitchFamily="66" charset="0"/>
                  </a:rPr>
                  <a:t>LR</a:t>
                </a:r>
                <a:r>
                  <a:rPr lang="zh-CN" altLang="en-US" sz="2400" dirty="0">
                    <a:latin typeface="Comic Sans MS" panose="030F0702030302020204" pitchFamily="66" charset="0"/>
                  </a:rPr>
                  <a:t>：</a:t>
                </a:r>
                <a:r>
                  <a:rPr lang="en-US" altLang="zh-CN" sz="2400" dirty="0">
                    <a:latin typeface="Comic Sans MS" panose="030F0702030302020204" pitchFamily="66" charset="0"/>
                  </a:rPr>
                  <a:t>exists in </a:t>
                </a:r>
                <a:r>
                  <a:rPr lang="en-US" altLang="zh-CN" sz="2400" dirty="0">
                    <a:solidFill>
                      <a:srgbClr val="FF0000"/>
                    </a:solidFill>
                    <a:latin typeface="Comic Sans MS" panose="030F0702030302020204" pitchFamily="66" charset="0"/>
                  </a:rPr>
                  <a:t>LHS</a:t>
                </a:r>
                <a:r>
                  <a:rPr lang="en-US" altLang="zh-CN" sz="2400" dirty="0">
                    <a:latin typeface="Comic Sans MS" panose="030F0702030302020204" pitchFamily="66" charset="0"/>
                  </a:rPr>
                  <a:t> and </a:t>
                </a:r>
                <a:r>
                  <a:rPr lang="en-US" altLang="zh-CN" sz="2400" dirty="0">
                    <a:solidFill>
                      <a:srgbClr val="FF0000"/>
                    </a:solidFill>
                    <a:latin typeface="Comic Sans MS" panose="030F0702030302020204" pitchFamily="66" charset="0"/>
                  </a:rPr>
                  <a:t>RHS</a:t>
                </a:r>
                <a:r>
                  <a:rPr lang="en-US" altLang="zh-CN" sz="2400" dirty="0">
                    <a:latin typeface="Comic Sans MS" panose="030F0702030302020204" pitchFamily="66" charset="0"/>
                  </a:rPr>
                  <a:t> </a:t>
                </a:r>
                <a:r>
                  <a:rPr lang="en-US" altLang="zh-CN" sz="2400" dirty="0">
                    <a:solidFill>
                      <a:srgbClr val="FF0000"/>
                    </a:solidFill>
                    <a:latin typeface="Comic Sans MS" panose="030F0702030302020204" pitchFamily="66" charset="0"/>
                  </a:rPr>
                  <a:t>both</a:t>
                </a:r>
                <a:endParaRPr lang="en-US" altLang="zh-CN" sz="2400" dirty="0">
                  <a:solidFill>
                    <a:srgbClr val="FF0000"/>
                  </a:solidFill>
                  <a:latin typeface="Comic Sans MS" panose="030F0702030302020204" pitchFamily="66" charset="0"/>
                </a:endParaRPr>
              </a:p>
              <a:p>
                <a:pPr>
                  <a:lnSpc>
                    <a:spcPct val="150000"/>
                  </a:lnSpc>
                  <a:spcBef>
                    <a:spcPts val="1200"/>
                  </a:spcBef>
                </a:pPr>
                <a:endParaRPr lang="zh-CN" altLang="en-US"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627534"/>
                <a:ext cx="8784976" cy="3805070"/>
              </a:xfrm>
              <a:blipFill rotWithShape="1">
                <a:blip r:embed="rId1"/>
                <a:stretch>
                  <a:fillRect l="-1" t="-4" r="5" b="-22154"/>
                </a:stretch>
              </a:blipFill>
            </p:spPr>
            <p:txBody>
              <a:bodyPr/>
              <a:lstStyle/>
              <a:p>
                <a:r>
                  <a:rPr lang="zh-CN" altLang="en-US">
                    <a:noFill/>
                  </a:rPr>
                  <a:t> </a:t>
                </a:r>
              </a:p>
            </p:txBody>
          </p:sp>
        </mc:Fallback>
      </mc:AlternateContent>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0" y="699542"/>
                <a:ext cx="9036496" cy="4248472"/>
              </a:xfrm>
            </p:spPr>
            <p:txBody>
              <a:bodyPr/>
              <a:lstStyle/>
              <a:p>
                <a:pPr>
                  <a:spcBef>
                    <a:spcPts val="600"/>
                  </a:spcBef>
                </a:pPr>
                <a:r>
                  <a:rPr lang="en-US" altLang="zh-CN" sz="2000" b="1" dirty="0">
                    <a:solidFill>
                      <a:srgbClr val="FF0000"/>
                    </a:solidFill>
                    <a:latin typeface="Comic Sans MS" panose="030F0702030302020204" pitchFamily="66" charset="0"/>
                  </a:rPr>
                  <a:t>Algorithm</a:t>
                </a:r>
                <a:r>
                  <a:rPr lang="zh-CN" altLang="en-US" sz="2000" b="1" dirty="0">
                    <a:solidFill>
                      <a:srgbClr val="FF0000"/>
                    </a:solidFill>
                    <a:latin typeface="Comic Sans MS" panose="030F0702030302020204" pitchFamily="66" charset="0"/>
                  </a:rPr>
                  <a:t>：</a:t>
                </a:r>
                <a:r>
                  <a:rPr lang="en-US" altLang="zh-CN" sz="2000" dirty="0">
                    <a:solidFill>
                      <a:srgbClr val="FF0000"/>
                    </a:solidFill>
                    <a:latin typeface="Comic Sans MS" panose="030F0702030302020204" pitchFamily="66" charset="0"/>
                  </a:rPr>
                  <a:t>find candidate keys for R</a:t>
                </a:r>
                <a:endParaRPr lang="en-US" altLang="zh-CN" sz="2000" dirty="0">
                  <a:solidFill>
                    <a:srgbClr val="FF0000"/>
                  </a:solidFill>
                  <a:latin typeface="Comic Sans MS" panose="030F0702030302020204" pitchFamily="66" charset="0"/>
                </a:endParaRPr>
              </a:p>
              <a:p>
                <a:pPr>
                  <a:spcBef>
                    <a:spcPts val="600"/>
                  </a:spcBef>
                </a:pPr>
                <a:r>
                  <a:rPr lang="en-US" altLang="zh-CN" sz="2000" b="1" dirty="0">
                    <a:solidFill>
                      <a:srgbClr val="1B06BA"/>
                    </a:solidFill>
                    <a:latin typeface="Comic Sans MS" panose="030F0702030302020204" pitchFamily="66" charset="0"/>
                  </a:rPr>
                  <a:t>Input</a:t>
                </a:r>
                <a:r>
                  <a:rPr lang="zh-CN" altLang="en-US" sz="2000" b="1" dirty="0">
                    <a:solidFill>
                      <a:srgbClr val="1B06BA"/>
                    </a:solidFill>
                    <a:latin typeface="Comic Sans MS" panose="030F0702030302020204" pitchFamily="66" charset="0"/>
                  </a:rPr>
                  <a:t>：</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and its FDs set </a:t>
                </a:r>
                <a:r>
                  <a:rPr lang="en-US" altLang="zh-CN" sz="2000" b="1" dirty="0">
                    <a:solidFill>
                      <a:srgbClr val="1F07CF"/>
                    </a:solidFill>
                    <a:latin typeface="Comic Sans MS" panose="030F0702030302020204" pitchFamily="66" charset="0"/>
                  </a:rPr>
                  <a:t>F</a:t>
                </a:r>
                <a:endParaRPr lang="en-US" altLang="zh-CN" sz="2000" b="1" dirty="0">
                  <a:solidFill>
                    <a:srgbClr val="1F07CF"/>
                  </a:solidFill>
                  <a:latin typeface="Comic Sans MS" panose="030F0702030302020204" pitchFamily="66" charset="0"/>
                </a:endParaRPr>
              </a:p>
              <a:p>
                <a:pPr>
                  <a:spcBef>
                    <a:spcPts val="600"/>
                  </a:spcBef>
                </a:pPr>
                <a:r>
                  <a:rPr lang="en-US" altLang="zh-CN" sz="2000" b="1" dirty="0">
                    <a:solidFill>
                      <a:srgbClr val="1B06BA"/>
                    </a:solidFill>
                    <a:latin typeface="Comic Sans MS" panose="030F0702030302020204" pitchFamily="66" charset="0"/>
                  </a:rPr>
                  <a:t>Output</a:t>
                </a:r>
                <a:r>
                  <a:rPr lang="zh-CN" altLang="en-US" sz="2000" b="1" dirty="0">
                    <a:solidFill>
                      <a:srgbClr val="1B06BA"/>
                    </a:solidFill>
                    <a:latin typeface="Comic Sans MS" panose="030F0702030302020204" pitchFamily="66" charset="0"/>
                  </a:rPr>
                  <a:t>：</a:t>
                </a:r>
                <a:r>
                  <a:rPr lang="en-US" altLang="zh-CN" sz="2000" dirty="0">
                    <a:solidFill>
                      <a:srgbClr val="FF0000"/>
                    </a:solidFill>
                    <a:latin typeface="Comic Sans MS" panose="030F0702030302020204" pitchFamily="66" charset="0"/>
                  </a:rPr>
                  <a:t>All candidate keys for R</a:t>
                </a:r>
                <a:endParaRPr lang="en-US" altLang="zh-CN" sz="2000" dirty="0">
                  <a:solidFill>
                    <a:srgbClr val="FF0000"/>
                  </a:solidFill>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(1) Classify all attributes into two parts: </a:t>
                </a:r>
                <a:r>
                  <a:rPr lang="en-US" altLang="zh-CN" sz="1600" b="1" dirty="0">
                    <a:solidFill>
                      <a:srgbClr val="1B06BA"/>
                    </a:solidFill>
                    <a:latin typeface="Comic Sans MS" panose="030F0702030302020204" pitchFamily="66" charset="0"/>
                  </a:rPr>
                  <a:t>X </a:t>
                </a:r>
                <a:r>
                  <a:rPr lang="en-US" altLang="zh-CN" sz="1600" dirty="0">
                    <a:solidFill>
                      <a:srgbClr val="1B06BA"/>
                    </a:solidFill>
                    <a:latin typeface="Comic Sans MS" panose="030F0702030302020204" pitchFamily="66" charset="0"/>
                  </a:rPr>
                  <a:t>represents for </a:t>
                </a:r>
                <a:r>
                  <a:rPr lang="en-US" altLang="zh-CN" sz="1600" b="1" dirty="0">
                    <a:solidFill>
                      <a:srgbClr val="1B06BA"/>
                    </a:solidFill>
                    <a:latin typeface="Comic Sans MS" panose="030F0702030302020204" pitchFamily="66" charset="0"/>
                  </a:rPr>
                  <a:t>L</a:t>
                </a:r>
                <a:r>
                  <a:rPr lang="en-US" altLang="zh-CN" sz="1600" dirty="0">
                    <a:solidFill>
                      <a:srgbClr val="1B06BA"/>
                    </a:solidFill>
                    <a:latin typeface="Comic Sans MS" panose="030F0702030302020204" pitchFamily="66" charset="0"/>
                  </a:rPr>
                  <a:t> and </a:t>
                </a:r>
                <a:r>
                  <a:rPr lang="en-US" altLang="zh-CN" sz="1600" b="1" dirty="0">
                    <a:solidFill>
                      <a:srgbClr val="1B06BA"/>
                    </a:solidFill>
                    <a:latin typeface="Comic Sans MS" panose="030F0702030302020204" pitchFamily="66" charset="0"/>
                  </a:rPr>
                  <a:t>N</a:t>
                </a:r>
                <a:r>
                  <a:rPr lang="en-US" altLang="zh-CN" sz="1600" dirty="0">
                    <a:solidFill>
                      <a:srgbClr val="1B06BA"/>
                    </a:solidFill>
                    <a:latin typeface="Comic Sans MS" panose="030F0702030302020204" pitchFamily="66" charset="0"/>
                  </a:rPr>
                  <a:t> types</a:t>
                </a:r>
                <a:r>
                  <a:rPr lang="en-US" altLang="zh-CN" sz="1600" dirty="0">
                    <a:latin typeface="Comic Sans MS" panose="030F0702030302020204" pitchFamily="66" charset="0"/>
                  </a:rPr>
                  <a:t>, </a:t>
                </a:r>
                <a:r>
                  <a:rPr lang="en-US" altLang="zh-CN" sz="1600" b="1" dirty="0">
                    <a:solidFill>
                      <a:srgbClr val="1B06BA"/>
                    </a:solidFill>
                    <a:latin typeface="Comic Sans MS" panose="030F0702030302020204" pitchFamily="66" charset="0"/>
                  </a:rPr>
                  <a:t>Y</a:t>
                </a:r>
                <a:r>
                  <a:rPr lang="en-US" altLang="zh-CN" sz="1600" dirty="0">
                    <a:solidFill>
                      <a:srgbClr val="1B06BA"/>
                    </a:solidFill>
                    <a:latin typeface="Comic Sans MS" panose="030F0702030302020204" pitchFamily="66" charset="0"/>
                  </a:rPr>
                  <a:t> for </a:t>
                </a:r>
                <a:r>
                  <a:rPr lang="en-US" altLang="zh-CN" sz="1600" b="1" dirty="0">
                    <a:solidFill>
                      <a:srgbClr val="1B06BA"/>
                    </a:solidFill>
                    <a:latin typeface="Comic Sans MS" panose="030F0702030302020204" pitchFamily="66" charset="0"/>
                  </a:rPr>
                  <a:t>LR</a:t>
                </a:r>
                <a:r>
                  <a:rPr lang="en-US" altLang="zh-CN" sz="1600" dirty="0">
                    <a:solidFill>
                      <a:srgbClr val="1B06BA"/>
                    </a:solidFill>
                    <a:latin typeface="Comic Sans MS" panose="030F0702030302020204" pitchFamily="66" charset="0"/>
                  </a:rPr>
                  <a:t> type</a:t>
                </a:r>
                <a:endParaRPr lang="en-US" altLang="zh-CN" sz="1600" dirty="0">
                  <a:solidFill>
                    <a:srgbClr val="1B06BA"/>
                  </a:solidFill>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(2) Compute </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𝑿</m:t>
                        </m:r>
                      </m:e>
                      <m:sup>
                        <m:r>
                          <a:rPr lang="en-US" altLang="zh-CN" sz="1600" b="1" i="1" smtClean="0">
                            <a:solidFill>
                              <a:srgbClr val="FF0000"/>
                            </a:solidFill>
                            <a:latin typeface="Cambria Math" panose="02040503050406030204" pitchFamily="18" charset="0"/>
                          </a:rPr>
                          <m:t>+</m:t>
                        </m:r>
                      </m:sup>
                    </m:sSup>
                  </m:oMath>
                </a14:m>
                <a:r>
                  <a:rPr lang="en-US" altLang="zh-CN" sz="1600" b="1" dirty="0">
                    <a:solidFill>
                      <a:srgbClr val="FF0000"/>
                    </a:solidFill>
                    <a:latin typeface="Comic Sans MS" panose="030F0702030302020204" pitchFamily="66" charset="0"/>
                  </a:rPr>
                  <a:t>, </a:t>
                </a:r>
                <a:r>
                  <a:rPr lang="en-US" altLang="zh-CN" sz="1600" dirty="0">
                    <a:latin typeface="Comic Sans MS" panose="030F0702030302020204" pitchFamily="66" charset="0"/>
                  </a:rPr>
                  <a:t>if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𝑿</m:t>
                        </m:r>
                      </m:e>
                      <m:sup>
                        <m:r>
                          <a:rPr lang="en-US" altLang="zh-CN" sz="1600" b="1" i="1">
                            <a:solidFill>
                              <a:srgbClr val="1F07CF"/>
                            </a:solidFill>
                            <a:latin typeface="Cambria Math" panose="02040503050406030204" pitchFamily="18" charset="0"/>
                          </a:rPr>
                          <m:t>+</m:t>
                        </m:r>
                      </m:sup>
                    </m:sSup>
                  </m:oMath>
                </a14:m>
                <a:r>
                  <a:rPr lang="en-US" altLang="zh-CN" sz="1600" b="1" dirty="0">
                    <a:solidFill>
                      <a:srgbClr val="1F07CF"/>
                    </a:solidFill>
                    <a:latin typeface="Comic Sans MS" panose="030F0702030302020204" pitchFamily="66" charset="0"/>
                  </a:rPr>
                  <a:t> </a:t>
                </a:r>
                <a:r>
                  <a:rPr lang="en-US" altLang="zh-CN" sz="1600" dirty="0">
                    <a:latin typeface="Comic Sans MS" panose="030F0702030302020204" pitchFamily="66" charset="0"/>
                  </a:rPr>
                  <a:t>contains all attributes of </a:t>
                </a:r>
                <a:r>
                  <a:rPr lang="en-US" altLang="zh-CN" sz="1600" b="1" dirty="0">
                    <a:solidFill>
                      <a:srgbClr val="1F07CF"/>
                    </a:solidFill>
                    <a:latin typeface="Comic Sans MS" panose="030F0702030302020204" pitchFamily="66" charset="0"/>
                  </a:rPr>
                  <a:t>R</a:t>
                </a:r>
                <a:r>
                  <a:rPr lang="en-US" altLang="zh-CN" sz="1600" dirty="0">
                    <a:latin typeface="Comic Sans MS" panose="030F0702030302020204" pitchFamily="66" charset="0"/>
                  </a:rPr>
                  <a:t>, then </a:t>
                </a:r>
                <a:r>
                  <a:rPr lang="en-US" altLang="zh-CN" sz="1600" b="1" dirty="0">
                    <a:solidFill>
                      <a:srgbClr val="1F07CF"/>
                    </a:solidFill>
                    <a:latin typeface="Comic Sans MS" panose="030F0702030302020204" pitchFamily="66" charset="0"/>
                  </a:rPr>
                  <a:t>X</a:t>
                </a:r>
                <a:r>
                  <a:rPr lang="en-US" altLang="zh-CN" sz="1600" dirty="0">
                    <a:latin typeface="Comic Sans MS" panose="030F0702030302020204" pitchFamily="66" charset="0"/>
                  </a:rPr>
                  <a:t> is the only candidate key for </a:t>
                </a:r>
                <a:r>
                  <a:rPr lang="en-US" altLang="zh-CN" sz="1600" b="1" dirty="0">
                    <a:solidFill>
                      <a:srgbClr val="1F07CF"/>
                    </a:solidFill>
                    <a:latin typeface="Comic Sans MS" panose="030F0702030302020204" pitchFamily="66" charset="0"/>
                  </a:rPr>
                  <a:t>R</a:t>
                </a:r>
                <a:r>
                  <a:rPr lang="en-US" altLang="zh-CN" sz="1600" dirty="0">
                    <a:latin typeface="Comic Sans MS" panose="030F0702030302020204" pitchFamily="66" charset="0"/>
                  </a:rPr>
                  <a:t>, then goes to (5); otherwise goes to (3)</a:t>
                </a:r>
                <a:endParaRPr lang="en-US" altLang="zh-CN" sz="1600"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(3) Take attribute </a:t>
                </a:r>
                <a:r>
                  <a:rPr lang="en-US" altLang="zh-CN" sz="1600" b="1" dirty="0">
                    <a:solidFill>
                      <a:srgbClr val="1F07CF"/>
                    </a:solidFill>
                    <a:latin typeface="Comic Sans MS" panose="030F0702030302020204" pitchFamily="66" charset="0"/>
                  </a:rPr>
                  <a:t>A </a:t>
                </a:r>
                <a:r>
                  <a:rPr lang="en-US" altLang="zh-CN" sz="1600" dirty="0">
                    <a:latin typeface="Comic Sans MS" panose="030F0702030302020204" pitchFamily="66" charset="0"/>
                  </a:rPr>
                  <a:t>from </a:t>
                </a:r>
                <a:r>
                  <a:rPr lang="en-US" altLang="zh-CN" sz="1600" b="1" dirty="0">
                    <a:solidFill>
                      <a:srgbClr val="1F07CF"/>
                    </a:solidFill>
                    <a:latin typeface="Comic Sans MS" panose="030F0702030302020204" pitchFamily="66" charset="0"/>
                  </a:rPr>
                  <a:t>Y</a:t>
                </a:r>
                <a:r>
                  <a:rPr lang="en-US" altLang="zh-CN" sz="1600" dirty="0">
                    <a:latin typeface="Comic Sans MS" panose="030F0702030302020204" pitchFamily="66" charset="0"/>
                  </a:rPr>
                  <a:t>, compute</a:t>
                </a:r>
                <a:r>
                  <a:rPr lang="en-US" altLang="zh-CN" sz="1600" b="1" dirty="0">
                    <a:solidFill>
                      <a:srgbClr val="1B06BA"/>
                    </a:solidFill>
                    <a:latin typeface="Comic Sans MS" panose="030F0702030302020204" pitchFamily="66" charset="0"/>
                  </a:rPr>
                  <a:t> </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𝑿𝑨</m:t>
                        </m:r>
                        <m:r>
                          <a:rPr lang="en-US" altLang="zh-CN" sz="1600" b="1" i="1" smtClean="0">
                            <a:solidFill>
                              <a:srgbClr val="FF0000"/>
                            </a:solidFill>
                            <a:latin typeface="Cambria Math" panose="02040503050406030204" pitchFamily="18" charset="0"/>
                          </a:rPr>
                          <m:t>)</m:t>
                        </m:r>
                      </m:e>
                      <m:sup>
                        <m:r>
                          <a:rPr lang="en-US" altLang="zh-CN" sz="1600" b="1" i="1" smtClean="0">
                            <a:solidFill>
                              <a:srgbClr val="FF0000"/>
                            </a:solidFill>
                            <a:latin typeface="Cambria Math" panose="02040503050406030204" pitchFamily="18" charset="0"/>
                          </a:rPr>
                          <m:t>+</m:t>
                        </m:r>
                      </m:sup>
                    </m:sSup>
                  </m:oMath>
                </a14:m>
                <a:r>
                  <a:rPr lang="en-US" altLang="zh-CN" sz="1600" dirty="0">
                    <a:latin typeface="Comic Sans MS" panose="030F0702030302020204" pitchFamily="66" charset="0"/>
                  </a:rPr>
                  <a:t>. If </a:t>
                </a:r>
                <a14:m>
                  <m:oMath xmlns:m="http://schemas.openxmlformats.org/officeDocument/2006/math">
                    <m:sSup>
                      <m:sSupPr>
                        <m:ctrlPr>
                          <a:rPr lang="en-US" altLang="zh-CN" sz="1600" b="1" i="1" smtClean="0">
                            <a:solidFill>
                              <a:srgbClr val="1F07CF"/>
                            </a:solidFill>
                            <a:latin typeface="Cambria Math" panose="02040503050406030204" pitchFamily="18" charset="0"/>
                          </a:rPr>
                        </m:ctrlPr>
                      </m:sSupPr>
                      <m:e>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𝑿𝑨</m:t>
                        </m:r>
                        <m:r>
                          <a:rPr lang="en-US" altLang="zh-CN" sz="1600" b="1" i="1">
                            <a:solidFill>
                              <a:srgbClr val="1F07CF"/>
                            </a:solidFill>
                            <a:latin typeface="Cambria Math" panose="02040503050406030204" pitchFamily="18" charset="0"/>
                          </a:rPr>
                          <m:t>)</m:t>
                        </m:r>
                      </m:e>
                      <m:sup>
                        <m:r>
                          <a:rPr lang="en-US" altLang="zh-CN" sz="1600" b="1" i="1">
                            <a:solidFill>
                              <a:srgbClr val="1F07CF"/>
                            </a:solidFill>
                            <a:latin typeface="Cambria Math" panose="02040503050406030204" pitchFamily="18" charset="0"/>
                          </a:rPr>
                          <m:t>+</m:t>
                        </m:r>
                      </m:sup>
                    </m:sSup>
                  </m:oMath>
                </a14:m>
                <a:r>
                  <a:rPr lang="en-US" altLang="zh-CN" sz="1600" dirty="0">
                    <a:latin typeface="Comic Sans MS" panose="030F0702030302020204" pitchFamily="66" charset="0"/>
                  </a:rPr>
                  <a:t> contains all attributes of </a:t>
                </a:r>
                <a:r>
                  <a:rPr lang="en-US" altLang="zh-CN" sz="1600" b="1" dirty="0">
                    <a:solidFill>
                      <a:srgbClr val="1F07CF"/>
                    </a:solidFill>
                    <a:latin typeface="Comic Sans MS" panose="030F0702030302020204" pitchFamily="66" charset="0"/>
                  </a:rPr>
                  <a:t>R</a:t>
                </a:r>
                <a:r>
                  <a:rPr lang="en-US" altLang="zh-CN" sz="1600" dirty="0">
                    <a:latin typeface="Comic Sans MS" panose="030F0702030302020204" pitchFamily="66" charset="0"/>
                  </a:rPr>
                  <a:t>, then </a:t>
                </a:r>
                <a:r>
                  <a:rPr lang="en-US" altLang="zh-CN" sz="1600" b="1" dirty="0">
                    <a:solidFill>
                      <a:srgbClr val="1F07CF"/>
                    </a:solidFill>
                    <a:latin typeface="Comic Sans MS" panose="030F0702030302020204" pitchFamily="66" charset="0"/>
                  </a:rPr>
                  <a:t>XA</a:t>
                </a:r>
                <a:r>
                  <a:rPr lang="en-US" altLang="zh-CN" sz="1600" dirty="0">
                    <a:latin typeface="Comic Sans MS" panose="030F0702030302020204" pitchFamily="66" charset="0"/>
                  </a:rPr>
                  <a:t> is a candidate key for </a:t>
                </a:r>
                <a:r>
                  <a:rPr lang="en-US" altLang="zh-CN" sz="1600" b="1" dirty="0">
                    <a:solidFill>
                      <a:srgbClr val="1F07CF"/>
                    </a:solidFill>
                    <a:latin typeface="Comic Sans MS" panose="030F0702030302020204" pitchFamily="66" charset="0"/>
                  </a:rPr>
                  <a:t>R</a:t>
                </a:r>
                <a:r>
                  <a:rPr lang="en-US" altLang="zh-CN" sz="1600" dirty="0">
                    <a:latin typeface="Comic Sans MS" panose="030F0702030302020204" pitchFamily="66" charset="0"/>
                  </a:rPr>
                  <a:t>. Then take another attribute from </a:t>
                </a:r>
                <a:r>
                  <a:rPr lang="en-US" altLang="zh-CN" sz="1600" b="1" dirty="0">
                    <a:solidFill>
                      <a:srgbClr val="1F07CF"/>
                    </a:solidFill>
                    <a:latin typeface="Comic Sans MS" panose="030F0702030302020204" pitchFamily="66" charset="0"/>
                  </a:rPr>
                  <a:t>Y</a:t>
                </a:r>
                <a:r>
                  <a:rPr lang="en-US" altLang="zh-CN" sz="1600" dirty="0">
                    <a:latin typeface="Comic Sans MS" panose="030F0702030302020204" pitchFamily="66" charset="0"/>
                  </a:rPr>
                  <a:t>, continue with the process until all attributes in </a:t>
                </a:r>
                <a:r>
                  <a:rPr lang="en-US" altLang="zh-CN" sz="1600" b="1" dirty="0">
                    <a:solidFill>
                      <a:srgbClr val="1F07CF"/>
                    </a:solidFill>
                    <a:latin typeface="Comic Sans MS" panose="030F0702030302020204" pitchFamily="66" charset="0"/>
                  </a:rPr>
                  <a:t>Y </a:t>
                </a:r>
                <a:r>
                  <a:rPr lang="en-US" altLang="zh-CN" sz="1600" dirty="0">
                    <a:latin typeface="Comic Sans MS" panose="030F0702030302020204" pitchFamily="66" charset="0"/>
                  </a:rPr>
                  <a:t>are tested</a:t>
                </a:r>
                <a:endParaRPr lang="en-US" altLang="zh-CN" sz="1600"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(4) If all candidate keys are found in step (3), then goes to (5); otherwise take 2 or 3 or more attributes from </a:t>
                </a:r>
                <a:r>
                  <a:rPr lang="en-US" altLang="zh-CN" sz="1600" b="1" dirty="0">
                    <a:solidFill>
                      <a:srgbClr val="1F07CF"/>
                    </a:solidFill>
                    <a:latin typeface="Comic Sans MS" panose="030F0702030302020204" pitchFamily="66" charset="0"/>
                  </a:rPr>
                  <a:t>Y</a:t>
                </a:r>
                <a:r>
                  <a:rPr lang="en-US" altLang="zh-CN" sz="1600" dirty="0">
                    <a:latin typeface="Comic Sans MS" panose="030F0702030302020204" pitchFamily="66" charset="0"/>
                  </a:rPr>
                  <a:t>, and compute the corresponding attribute closure (the attribute group should not contain any candidate keys already found), till the attribute closure contains all attributes of </a:t>
                </a:r>
                <a:r>
                  <a:rPr lang="en-US" altLang="zh-CN" sz="1600" b="1" dirty="0">
                    <a:solidFill>
                      <a:srgbClr val="1F07CF"/>
                    </a:solidFill>
                    <a:latin typeface="Comic Sans MS" panose="030F0702030302020204" pitchFamily="66" charset="0"/>
                  </a:rPr>
                  <a:t>R</a:t>
                </a:r>
                <a:endParaRPr lang="en-US" altLang="zh-CN" sz="1600" b="1" dirty="0">
                  <a:solidFill>
                    <a:srgbClr val="1F07CF"/>
                  </a:solidFill>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(5) Finished, and output the result</a:t>
                </a:r>
                <a:endParaRPr lang="en-US" altLang="zh-CN" sz="1600" dirty="0">
                  <a:latin typeface="Comic Sans MS" panose="030F0702030302020204" pitchFamily="66" charset="0"/>
                </a:endParaRPr>
              </a:p>
              <a:p>
                <a:pPr>
                  <a:spcBef>
                    <a:spcPts val="600"/>
                  </a:spcBef>
                </a:pPr>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0" y="699542"/>
                <a:ext cx="9036496" cy="4248472"/>
              </a:xfrm>
              <a:blipFill rotWithShape="1">
                <a:blip r:embed="rId1"/>
                <a:stretch>
                  <a:fillRect t="-10" r="5" b="-7292"/>
                </a:stretch>
              </a:blipFill>
            </p:spPr>
            <p:txBody>
              <a:bodyPr/>
              <a:lstStyle/>
              <a:p>
                <a:r>
                  <a:rPr lang="zh-CN" altLang="en-US">
                    <a:noFill/>
                  </a:rPr>
                  <a:t> </a:t>
                </a:r>
              </a:p>
            </p:txBody>
          </p:sp>
        </mc:Fallback>
      </mc:AlternateContent>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 (Cont.)</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nSpc>
                <a:spcPct val="150000"/>
              </a:lnSpc>
              <a:spcBef>
                <a:spcPts val="1200"/>
              </a:spcBef>
            </a:pPr>
            <a:r>
              <a:rPr lang="en-US" altLang="zh-CN" sz="2000" dirty="0">
                <a:latin typeface="Comic Sans MS" panose="030F0702030302020204" pitchFamily="66" charset="0"/>
              </a:rPr>
              <a:t>Given </a:t>
            </a:r>
            <a:r>
              <a:rPr lang="en-US" altLang="zh-CN" sz="2000" b="1" dirty="0">
                <a:solidFill>
                  <a:srgbClr val="1F07CF"/>
                </a:solidFill>
                <a:latin typeface="Comic Sans MS" panose="030F0702030302020204" pitchFamily="66" charset="0"/>
              </a:rPr>
              <a:t>R&lt;U, F&gt;, U={X, Y, Z, W}, </a:t>
            </a:r>
            <a:r>
              <a:rPr lang="en-US" altLang="zh-CN" sz="2000" dirty="0">
                <a:latin typeface="Comic Sans MS" panose="030F0702030302020204" pitchFamily="66" charset="0"/>
              </a:rPr>
              <a:t>and</a:t>
            </a:r>
            <a:r>
              <a:rPr lang="en-US" altLang="zh-CN" sz="2000" b="1" dirty="0">
                <a:solidFill>
                  <a:srgbClr val="1F07CF"/>
                </a:solidFill>
                <a:latin typeface="Comic Sans MS" panose="030F0702030302020204" pitchFamily="66" charset="0"/>
              </a:rPr>
              <a:t> F={W→Y, Y→W, X→WY, Z→WY, XZ→W}</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find all candidate keys of R </a:t>
            </a:r>
            <a:endParaRPr lang="en-US" altLang="zh-CN" sz="2000" b="1" dirty="0">
              <a:solidFill>
                <a:srgbClr val="FF0000"/>
              </a:solidFill>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b="1">
                <a:solidFill>
                  <a:srgbClr val="FF0000"/>
                </a:solidFill>
                <a:latin typeface="Comic Sans MS" panose="030F0702030302020204" pitchFamily="66" charset="0"/>
              </a:rPr>
              <a:t>F</a:t>
            </a:r>
            <a:r>
              <a:rPr lang="en-US" altLang="zh-CN" sz="1800" b="1" baseline="-25000">
                <a:solidFill>
                  <a:srgbClr val="FF0000"/>
                </a:solidFill>
                <a:latin typeface="Comic Sans MS" panose="030F0702030302020204" pitchFamily="66" charset="0"/>
              </a:rPr>
              <a:t>c </a:t>
            </a:r>
            <a:r>
              <a:rPr lang="en-US" altLang="zh-CN" sz="1800">
                <a:latin typeface="Comic Sans MS" panose="030F0702030302020204" pitchFamily="66" charset="0"/>
              </a:rPr>
              <a:t>= {</a:t>
            </a:r>
            <a:r>
              <a:rPr lang="en-US" altLang="zh-CN" sz="1800" dirty="0">
                <a:latin typeface="Comic Sans MS" panose="030F0702030302020204" pitchFamily="66" charset="0"/>
              </a:rPr>
              <a:t>W→Y, Y→W, X→Y, Z→Y} </a:t>
            </a:r>
            <a:endParaRPr lang="en-US" altLang="zh-CN" sz="1800" dirty="0">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b="1">
                <a:solidFill>
                  <a:srgbClr val="FF0000"/>
                </a:solidFill>
                <a:latin typeface="Comic Sans MS" panose="030F0702030302020204" pitchFamily="66" charset="0"/>
              </a:rPr>
              <a:t>X</a:t>
            </a:r>
            <a:r>
              <a:rPr lang="en-US" altLang="zh-CN" sz="1800" b="1" baseline="-25000">
                <a:solidFill>
                  <a:srgbClr val="FF0000"/>
                </a:solidFill>
                <a:latin typeface="Comic Sans MS" panose="030F0702030302020204" pitchFamily="66" charset="0"/>
              </a:rPr>
              <a:t>LN</a:t>
            </a:r>
            <a:r>
              <a:rPr lang="en-US" altLang="zh-CN" sz="1800" baseline="-25000">
                <a:latin typeface="Comic Sans MS" panose="030F0702030302020204" pitchFamily="66" charset="0"/>
              </a:rPr>
              <a:t> </a:t>
            </a:r>
            <a:r>
              <a:rPr lang="en-US" altLang="zh-CN" sz="1800">
                <a:latin typeface="Comic Sans MS" panose="030F0702030302020204" pitchFamily="66" charset="0"/>
              </a:rPr>
              <a:t>= X</a:t>
            </a:r>
            <a:r>
              <a:rPr lang="en-US" altLang="zh-CN" sz="1800" baseline="-25000">
                <a:latin typeface="Comic Sans MS" panose="030F0702030302020204" pitchFamily="66" charset="0"/>
              </a:rPr>
              <a:t>L </a:t>
            </a:r>
            <a:r>
              <a:rPr lang="en-US" altLang="zh-CN" sz="1800">
                <a:latin typeface="Comic Sans MS" panose="030F0702030302020204" pitchFamily="66" charset="0"/>
              </a:rPr>
              <a:t>= XZ</a:t>
            </a:r>
            <a:r>
              <a:rPr lang="zh-CN" altLang="en-US" sz="1800">
                <a:latin typeface="Comic Sans MS" panose="030F0702030302020204" pitchFamily="66" charset="0"/>
              </a:rPr>
              <a:t>，</a:t>
            </a:r>
            <a:r>
              <a:rPr lang="en-US" altLang="zh-CN" sz="1800" b="1">
                <a:solidFill>
                  <a:srgbClr val="FF0000"/>
                </a:solidFill>
                <a:latin typeface="Comic Sans MS" panose="030F0702030302020204" pitchFamily="66" charset="0"/>
              </a:rPr>
              <a:t>Y</a:t>
            </a:r>
            <a:r>
              <a:rPr lang="en-US" altLang="zh-CN" sz="1800" b="1" baseline="-25000">
                <a:solidFill>
                  <a:srgbClr val="FF0000"/>
                </a:solidFill>
                <a:latin typeface="Comic Sans MS" panose="030F0702030302020204" pitchFamily="66" charset="0"/>
              </a:rPr>
              <a:t>LR</a:t>
            </a:r>
            <a:r>
              <a:rPr lang="en-US" altLang="zh-CN" sz="1800" baseline="-25000">
                <a:latin typeface="Comic Sans MS" panose="030F0702030302020204" pitchFamily="66" charset="0"/>
              </a:rPr>
              <a:t> </a:t>
            </a:r>
            <a:r>
              <a:rPr lang="en-US" altLang="zh-CN" sz="1800">
                <a:latin typeface="Comic Sans MS" panose="030F0702030302020204" pitchFamily="66" charset="0"/>
              </a:rPr>
              <a:t>= YW</a:t>
            </a:r>
            <a:endParaRPr lang="en-US" altLang="zh-CN" sz="1800" dirty="0">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b="1">
                <a:solidFill>
                  <a:srgbClr val="FF0000"/>
                </a:solidFill>
                <a:latin typeface="Comic Sans MS" panose="030F0702030302020204" pitchFamily="66" charset="0"/>
              </a:rPr>
              <a:t>X</a:t>
            </a:r>
            <a:r>
              <a:rPr lang="en-US" altLang="zh-CN" sz="1800" b="1" baseline="-25000">
                <a:solidFill>
                  <a:srgbClr val="FF0000"/>
                </a:solidFill>
                <a:latin typeface="Comic Sans MS" panose="030F0702030302020204" pitchFamily="66" charset="0"/>
              </a:rPr>
              <a:t>LN</a:t>
            </a:r>
            <a:r>
              <a:rPr lang="en-US" altLang="zh-CN" sz="1800" b="1" baseline="30000">
                <a:solidFill>
                  <a:srgbClr val="FF0000"/>
                </a:solidFill>
                <a:latin typeface="Comic Sans MS" panose="030F0702030302020204" pitchFamily="66" charset="0"/>
              </a:rPr>
              <a:t>+ </a:t>
            </a:r>
            <a:r>
              <a:rPr lang="en-US" altLang="zh-CN" sz="1800">
                <a:latin typeface="Comic Sans MS" panose="030F0702030302020204" pitchFamily="66" charset="0"/>
              </a:rPr>
              <a:t>= {X,Y,Z,W} = </a:t>
            </a:r>
            <a:r>
              <a:rPr lang="en-US" altLang="zh-CN" sz="1800" b="1">
                <a:solidFill>
                  <a:srgbClr val="FF0000"/>
                </a:solidFill>
                <a:latin typeface="Comic Sans MS" panose="030F0702030302020204" pitchFamily="66" charset="0"/>
              </a:rPr>
              <a:t>U</a:t>
            </a:r>
            <a:r>
              <a:rPr lang="zh-CN" altLang="en-US" sz="1800" dirty="0">
                <a:latin typeface="Comic Sans MS" panose="030F0702030302020204" pitchFamily="66" charset="0"/>
              </a:rPr>
              <a:t>，</a:t>
            </a:r>
            <a:r>
              <a:rPr lang="en-US" altLang="zh-CN" sz="1800" dirty="0">
                <a:latin typeface="Comic Sans MS" panose="030F0702030302020204" pitchFamily="66" charset="0"/>
              </a:rPr>
              <a:t>so </a:t>
            </a:r>
            <a:r>
              <a:rPr lang="en-US" altLang="zh-CN" sz="1800" b="1" dirty="0">
                <a:solidFill>
                  <a:srgbClr val="1F07CF"/>
                </a:solidFill>
                <a:latin typeface="Comic Sans MS" panose="030F0702030302020204" pitchFamily="66" charset="0"/>
              </a:rPr>
              <a:t>(XZ) </a:t>
            </a:r>
            <a:r>
              <a:rPr lang="en-US" altLang="zh-CN" sz="1800" dirty="0">
                <a:latin typeface="Comic Sans MS" panose="030F0702030302020204" pitchFamily="66" charset="0"/>
              </a:rPr>
              <a:t>is the only candidate key of </a:t>
            </a:r>
            <a:r>
              <a:rPr lang="en-US" altLang="zh-CN" sz="1800" b="1" dirty="0">
                <a:solidFill>
                  <a:srgbClr val="1F07CF"/>
                </a:solidFill>
                <a:latin typeface="Comic Sans MS" panose="030F0702030302020204" pitchFamily="66" charset="0"/>
              </a:rPr>
              <a:t>R</a:t>
            </a:r>
            <a:endParaRPr lang="en-US" altLang="zh-CN" sz="1800" b="1" dirty="0">
              <a:solidFill>
                <a:srgbClr val="1F07CF"/>
              </a:solidFill>
              <a:latin typeface="Comic Sans MS" panose="030F0702030302020204" pitchFamily="66" charset="0"/>
            </a:endParaRPr>
          </a:p>
          <a:p>
            <a:pPr>
              <a:lnSpc>
                <a:spcPct val="150000"/>
              </a:lnSpc>
              <a:spcBef>
                <a:spcPts val="1200"/>
              </a:spcBef>
            </a:pPr>
            <a:endParaRPr lang="zh-CN" altLang="en-US" sz="2000" dirty="0">
              <a:latin typeface="Comic Sans MS" panose="030F0702030302020204" pitchFamily="66"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99542"/>
            <a:ext cx="8640960" cy="3805070"/>
          </a:xfrm>
        </p:spPr>
        <p:txBody>
          <a:bodyPr/>
          <a:lstStyle/>
          <a:p>
            <a:pPr>
              <a:lnSpc>
                <a:spcPct val="150000"/>
              </a:lnSpc>
              <a:spcBef>
                <a:spcPts val="1200"/>
              </a:spcBef>
            </a:pPr>
            <a:r>
              <a:rPr lang="en-US" altLang="zh-CN" sz="2000" dirty="0">
                <a:latin typeface="Comic Sans MS" panose="030F0702030302020204" pitchFamily="66" charset="0"/>
              </a:rPr>
              <a:t>Given </a:t>
            </a:r>
            <a:r>
              <a:rPr lang="en-US" altLang="zh-CN" sz="2000" b="1" dirty="0">
                <a:solidFill>
                  <a:srgbClr val="1F07CF"/>
                </a:solidFill>
                <a:latin typeface="Comic Sans MS" panose="030F0702030302020204" pitchFamily="66" charset="0"/>
              </a:rPr>
              <a:t>R&lt;U,F&gt;, U={A,B,C,D}</a:t>
            </a:r>
            <a:r>
              <a:rPr lang="en-US" altLang="zh-CN" sz="2000" dirty="0">
                <a:latin typeface="Comic Sans MS" panose="030F0702030302020204" pitchFamily="66" charset="0"/>
              </a:rPr>
              <a:t>, and </a:t>
            </a:r>
            <a:r>
              <a:rPr lang="en-US" altLang="zh-CN" sz="2000" b="1" dirty="0">
                <a:solidFill>
                  <a:srgbClr val="1F07CF"/>
                </a:solidFill>
                <a:latin typeface="Comic Sans MS" panose="030F0702030302020204" pitchFamily="66" charset="0"/>
              </a:rPr>
              <a:t>F={AB→C, C→D, D→A}</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find all candidate keys of R</a:t>
            </a:r>
            <a:endParaRPr lang="en-US" altLang="zh-CN" sz="2000" b="1" dirty="0">
              <a:solidFill>
                <a:srgbClr val="FF0000"/>
              </a:solidFill>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a:latin typeface="Comic Sans MS" panose="030F0702030302020204" pitchFamily="66" charset="0"/>
              </a:rPr>
              <a:t>F</a:t>
            </a:r>
            <a:r>
              <a:rPr lang="en-US" altLang="zh-CN" sz="1800" baseline="-25000">
                <a:latin typeface="Comic Sans MS" panose="030F0702030302020204" pitchFamily="66" charset="0"/>
              </a:rPr>
              <a:t>c </a:t>
            </a:r>
            <a:r>
              <a:rPr lang="en-US" altLang="zh-CN" sz="1800">
                <a:latin typeface="Comic Sans MS" panose="030F0702030302020204" pitchFamily="66" charset="0"/>
              </a:rPr>
              <a:t>= {</a:t>
            </a:r>
            <a:r>
              <a:rPr lang="en-US" altLang="zh-CN" sz="1800" dirty="0">
                <a:latin typeface="Comic Sans MS" panose="030F0702030302020204" pitchFamily="66" charset="0"/>
              </a:rPr>
              <a:t>AB→C, C→D, D→A} </a:t>
            </a:r>
            <a:endParaRPr lang="en-US" altLang="zh-CN" sz="1800" dirty="0">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a:solidFill>
                  <a:srgbClr val="FF0000"/>
                </a:solidFill>
                <a:latin typeface="Comic Sans MS" panose="030F0702030302020204" pitchFamily="66" charset="0"/>
              </a:rPr>
              <a:t>X</a:t>
            </a:r>
            <a:r>
              <a:rPr lang="en-US" altLang="zh-CN" sz="1800" baseline="-25000">
                <a:solidFill>
                  <a:srgbClr val="FF0000"/>
                </a:solidFill>
                <a:latin typeface="Comic Sans MS" panose="030F0702030302020204" pitchFamily="66" charset="0"/>
              </a:rPr>
              <a:t>LN </a:t>
            </a:r>
            <a:r>
              <a:rPr lang="en-US" altLang="zh-CN" sz="1800">
                <a:solidFill>
                  <a:srgbClr val="FF0000"/>
                </a:solidFill>
                <a:latin typeface="Comic Sans MS" panose="030F0702030302020204" pitchFamily="66" charset="0"/>
              </a:rPr>
              <a:t>= X</a:t>
            </a:r>
            <a:r>
              <a:rPr lang="en-US" altLang="zh-CN" sz="1800" baseline="-25000">
                <a:solidFill>
                  <a:srgbClr val="FF0000"/>
                </a:solidFill>
                <a:latin typeface="Comic Sans MS" panose="030F0702030302020204" pitchFamily="66" charset="0"/>
              </a:rPr>
              <a:t>L </a:t>
            </a:r>
            <a:r>
              <a:rPr lang="en-US" altLang="zh-CN" sz="1800">
                <a:solidFill>
                  <a:srgbClr val="FF0000"/>
                </a:solidFill>
                <a:latin typeface="Comic Sans MS" panose="030F0702030302020204" pitchFamily="66" charset="0"/>
              </a:rPr>
              <a:t>= B</a:t>
            </a:r>
            <a:r>
              <a:rPr lang="zh-CN" altLang="en-US" sz="1800">
                <a:latin typeface="Comic Sans MS" panose="030F0702030302020204" pitchFamily="66" charset="0"/>
              </a:rPr>
              <a:t>，</a:t>
            </a:r>
            <a:r>
              <a:rPr lang="en-US" altLang="zh-CN" sz="1800">
                <a:latin typeface="Comic Sans MS" panose="030F0702030302020204" pitchFamily="66" charset="0"/>
              </a:rPr>
              <a:t>Y</a:t>
            </a:r>
            <a:r>
              <a:rPr lang="en-US" altLang="zh-CN" sz="1800" baseline="-25000">
                <a:latin typeface="Comic Sans MS" panose="030F0702030302020204" pitchFamily="66" charset="0"/>
              </a:rPr>
              <a:t>LR </a:t>
            </a:r>
            <a:r>
              <a:rPr lang="en-US" altLang="zh-CN" sz="1800">
                <a:latin typeface="Comic Sans MS" panose="030F0702030302020204" pitchFamily="66" charset="0"/>
              </a:rPr>
              <a:t>= ACD</a:t>
            </a:r>
            <a:endParaRPr lang="en-US" altLang="zh-CN" sz="1800" dirty="0">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a:latin typeface="Comic Sans MS" panose="030F0702030302020204" pitchFamily="66" charset="0"/>
              </a:rPr>
              <a:t>X</a:t>
            </a:r>
            <a:r>
              <a:rPr lang="en-US" altLang="zh-CN" sz="1800" baseline="-25000">
                <a:latin typeface="Comic Sans MS" panose="030F0702030302020204" pitchFamily="66" charset="0"/>
              </a:rPr>
              <a:t>LN</a:t>
            </a:r>
            <a:r>
              <a:rPr lang="en-US" altLang="zh-CN" sz="1800" baseline="30000">
                <a:latin typeface="Comic Sans MS" panose="030F0702030302020204" pitchFamily="66" charset="0"/>
              </a:rPr>
              <a:t>+ </a:t>
            </a:r>
            <a:r>
              <a:rPr lang="en-US" altLang="zh-CN" sz="1800">
                <a:latin typeface="Comic Sans MS" panose="030F0702030302020204" pitchFamily="66" charset="0"/>
              </a:rPr>
              <a:t>= {B} ≠ U</a:t>
            </a:r>
            <a:endParaRPr lang="en-US" altLang="zh-CN" sz="1800" dirty="0">
              <a:latin typeface="Comic Sans MS" panose="030F0702030302020204" pitchFamily="66" charset="0"/>
            </a:endParaRPr>
          </a:p>
          <a:p>
            <a:pPr marL="800100" lvl="1" indent="-342900">
              <a:lnSpc>
                <a:spcPct val="150000"/>
              </a:lnSpc>
              <a:spcBef>
                <a:spcPts val="1200"/>
              </a:spcBef>
              <a:buFont typeface="+mj-lt"/>
              <a:buAutoNum type="alphaLcParenR"/>
            </a:pPr>
            <a:r>
              <a:rPr lang="en-US" altLang="zh-CN" sz="1800" dirty="0">
                <a:solidFill>
                  <a:srgbClr val="1B06BA"/>
                </a:solidFill>
                <a:latin typeface="Comic Sans MS" panose="030F0702030302020204" pitchFamily="66" charset="0"/>
              </a:rPr>
              <a:t>(</a:t>
            </a:r>
            <a:r>
              <a:rPr lang="en-US" altLang="zh-CN" sz="1800">
                <a:solidFill>
                  <a:srgbClr val="1B06BA"/>
                </a:solidFill>
                <a:latin typeface="Comic Sans MS" panose="030F0702030302020204" pitchFamily="66" charset="0"/>
              </a:rPr>
              <a:t>A</a:t>
            </a:r>
            <a:r>
              <a:rPr lang="en-US" altLang="zh-CN" sz="1800">
                <a:solidFill>
                  <a:srgbClr val="FF0000"/>
                </a:solidFill>
                <a:latin typeface="Comic Sans MS" panose="030F0702030302020204" pitchFamily="66" charset="0"/>
              </a:rPr>
              <a:t>B</a:t>
            </a:r>
            <a:r>
              <a:rPr lang="en-US" altLang="zh-CN" sz="1800">
                <a:solidFill>
                  <a:srgbClr val="1B06BA"/>
                </a:solidFill>
                <a:latin typeface="Comic Sans MS" panose="030F0702030302020204" pitchFamily="66" charset="0"/>
              </a:rPr>
              <a:t>)</a:t>
            </a:r>
            <a:r>
              <a:rPr lang="en-US" altLang="zh-CN" sz="1800" baseline="30000">
                <a:solidFill>
                  <a:srgbClr val="1B06BA"/>
                </a:solidFill>
                <a:latin typeface="Comic Sans MS" panose="030F0702030302020204" pitchFamily="66" charset="0"/>
              </a:rPr>
              <a:t>+ </a:t>
            </a:r>
            <a:r>
              <a:rPr lang="en-US" altLang="zh-CN" sz="1800">
                <a:solidFill>
                  <a:srgbClr val="1B06BA"/>
                </a:solidFill>
                <a:latin typeface="Comic Sans MS" panose="030F0702030302020204" pitchFamily="66" charset="0"/>
              </a:rPr>
              <a:t>= {ABCD} = U</a:t>
            </a:r>
            <a:r>
              <a:rPr lang="en-US" altLang="zh-CN" sz="1800" dirty="0">
                <a:latin typeface="Comic Sans MS" panose="030F0702030302020204" pitchFamily="66" charset="0"/>
              </a:rPr>
              <a:t>, </a:t>
            </a:r>
            <a:r>
              <a:rPr lang="en-US" altLang="zh-CN" sz="1800" dirty="0">
                <a:solidFill>
                  <a:srgbClr val="1B06BA"/>
                </a:solidFill>
                <a:latin typeface="Comic Sans MS" panose="030F0702030302020204" pitchFamily="66" charset="0"/>
              </a:rPr>
              <a:t>(</a:t>
            </a:r>
            <a:r>
              <a:rPr lang="en-US" altLang="zh-CN" sz="1800">
                <a:solidFill>
                  <a:srgbClr val="FF0000"/>
                </a:solidFill>
                <a:latin typeface="Comic Sans MS" panose="030F0702030302020204" pitchFamily="66" charset="0"/>
              </a:rPr>
              <a:t>B</a:t>
            </a:r>
            <a:r>
              <a:rPr lang="en-US" altLang="zh-CN" sz="1800">
                <a:solidFill>
                  <a:srgbClr val="1B06BA"/>
                </a:solidFill>
                <a:latin typeface="Comic Sans MS" panose="030F0702030302020204" pitchFamily="66" charset="0"/>
              </a:rPr>
              <a:t>C)</a:t>
            </a:r>
            <a:r>
              <a:rPr lang="en-US" altLang="zh-CN" sz="1800" baseline="30000">
                <a:solidFill>
                  <a:srgbClr val="1B06BA"/>
                </a:solidFill>
                <a:latin typeface="Comic Sans MS" panose="030F0702030302020204" pitchFamily="66" charset="0"/>
              </a:rPr>
              <a:t>+ </a:t>
            </a:r>
            <a:r>
              <a:rPr lang="en-US" altLang="zh-CN" sz="1800">
                <a:solidFill>
                  <a:srgbClr val="1B06BA"/>
                </a:solidFill>
                <a:latin typeface="Comic Sans MS" panose="030F0702030302020204" pitchFamily="66" charset="0"/>
              </a:rPr>
              <a:t>= {ABCD} = U</a:t>
            </a:r>
            <a:r>
              <a:rPr lang="en-US" altLang="zh-CN" sz="1800" dirty="0">
                <a:latin typeface="Comic Sans MS" panose="030F0702030302020204" pitchFamily="66" charset="0"/>
              </a:rPr>
              <a:t>, </a:t>
            </a:r>
            <a:r>
              <a:rPr lang="en-US" altLang="zh-CN" sz="1800" dirty="0">
                <a:solidFill>
                  <a:srgbClr val="1B06BA"/>
                </a:solidFill>
                <a:latin typeface="Comic Sans MS" panose="030F0702030302020204" pitchFamily="66" charset="0"/>
              </a:rPr>
              <a:t>(</a:t>
            </a:r>
            <a:r>
              <a:rPr lang="en-US" altLang="zh-CN" sz="1800">
                <a:solidFill>
                  <a:srgbClr val="FF0000"/>
                </a:solidFill>
                <a:latin typeface="Comic Sans MS" panose="030F0702030302020204" pitchFamily="66" charset="0"/>
              </a:rPr>
              <a:t>B</a:t>
            </a:r>
            <a:r>
              <a:rPr lang="en-US" altLang="zh-CN" sz="1800">
                <a:solidFill>
                  <a:srgbClr val="1B06BA"/>
                </a:solidFill>
                <a:latin typeface="Comic Sans MS" panose="030F0702030302020204" pitchFamily="66" charset="0"/>
              </a:rPr>
              <a:t>D)</a:t>
            </a:r>
            <a:r>
              <a:rPr lang="en-US" altLang="zh-CN" sz="1800" baseline="30000">
                <a:solidFill>
                  <a:srgbClr val="1B06BA"/>
                </a:solidFill>
                <a:latin typeface="Comic Sans MS" panose="030F0702030302020204" pitchFamily="66" charset="0"/>
              </a:rPr>
              <a:t>+ </a:t>
            </a:r>
            <a:r>
              <a:rPr lang="en-US" altLang="zh-CN" sz="1800">
                <a:solidFill>
                  <a:srgbClr val="1B06BA"/>
                </a:solidFill>
                <a:latin typeface="Comic Sans MS" panose="030F0702030302020204" pitchFamily="66" charset="0"/>
              </a:rPr>
              <a:t>= {ABCD} = U</a:t>
            </a:r>
            <a:r>
              <a:rPr lang="en-US" altLang="zh-CN" sz="1800" dirty="0">
                <a:latin typeface="Comic Sans MS" panose="030F0702030302020204" pitchFamily="66" charset="0"/>
              </a:rPr>
              <a:t>,  then </a:t>
            </a:r>
            <a:r>
              <a:rPr lang="en-US" altLang="zh-CN" sz="1800" b="1" dirty="0">
                <a:solidFill>
                  <a:srgbClr val="FF0000"/>
                </a:solidFill>
                <a:latin typeface="Comic Sans MS" panose="030F0702030302020204" pitchFamily="66" charset="0"/>
              </a:rPr>
              <a:t>(AB)</a:t>
            </a:r>
            <a:r>
              <a:rPr lang="zh-CN" altLang="en-US" sz="1800" b="1" dirty="0">
                <a:solidFill>
                  <a:srgbClr val="FF0000"/>
                </a:solidFill>
                <a:latin typeface="Comic Sans MS" panose="030F0702030302020204" pitchFamily="66" charset="0"/>
              </a:rPr>
              <a:t>、</a:t>
            </a:r>
            <a:r>
              <a:rPr lang="en-US" altLang="zh-CN" sz="1800" b="1" dirty="0">
                <a:solidFill>
                  <a:srgbClr val="FF0000"/>
                </a:solidFill>
                <a:latin typeface="Comic Sans MS" panose="030F0702030302020204" pitchFamily="66" charset="0"/>
              </a:rPr>
              <a:t>(BC)</a:t>
            </a:r>
            <a:r>
              <a:rPr lang="zh-CN" altLang="en-US" sz="1800" b="1" dirty="0">
                <a:solidFill>
                  <a:srgbClr val="FF0000"/>
                </a:solidFill>
                <a:latin typeface="Comic Sans MS" panose="030F0702030302020204" pitchFamily="66" charset="0"/>
              </a:rPr>
              <a:t>、</a:t>
            </a:r>
            <a:r>
              <a:rPr lang="en-US" altLang="zh-CN" sz="1800" b="1" dirty="0">
                <a:solidFill>
                  <a:srgbClr val="FF0000"/>
                </a:solidFill>
                <a:latin typeface="Comic Sans MS" panose="030F0702030302020204" pitchFamily="66" charset="0"/>
              </a:rPr>
              <a:t>(BD)</a:t>
            </a:r>
            <a:r>
              <a:rPr lang="en-US" altLang="zh-CN" sz="1800" dirty="0">
                <a:latin typeface="Comic Sans MS" panose="030F0702030302020204" pitchFamily="66" charset="0"/>
              </a:rPr>
              <a:t> are all candidate keys of R</a:t>
            </a:r>
            <a:endParaRPr lang="en-US" altLang="zh-CN" sz="1800" dirty="0">
              <a:latin typeface="Comic Sans MS" panose="030F0702030302020204" pitchFamily="66" charset="0"/>
            </a:endParaRPr>
          </a:p>
          <a:p>
            <a:pPr>
              <a:lnSpc>
                <a:spcPct val="150000"/>
              </a:lnSpc>
              <a:spcBef>
                <a:spcPts val="1200"/>
              </a:spcBef>
            </a:pPr>
            <a:endParaRPr lang="zh-CN" altLang="en-US" sz="2000" dirty="0">
              <a:latin typeface="Comic Sans MS" panose="030F0702030302020204" pitchFamily="66"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99542"/>
            <a:ext cx="8784976" cy="4032448"/>
          </a:xfrm>
        </p:spPr>
        <p:txBody>
          <a:bodyPr/>
          <a:lstStyle/>
          <a:p>
            <a:pPr>
              <a:lnSpc>
                <a:spcPct val="150000"/>
              </a:lnSpc>
              <a:spcBef>
                <a:spcPts val="600"/>
              </a:spcBef>
            </a:pPr>
            <a:r>
              <a:rPr lang="en-US" altLang="zh-CN" sz="2000" dirty="0">
                <a:latin typeface="Comic Sans MS" panose="030F0702030302020204" pitchFamily="66" charset="0"/>
              </a:rPr>
              <a:t>Given </a:t>
            </a:r>
            <a:r>
              <a:rPr lang="en-US" altLang="zh-CN" sz="2000" dirty="0">
                <a:solidFill>
                  <a:srgbClr val="1F07CF"/>
                </a:solidFill>
                <a:latin typeface="Comic Sans MS" panose="030F0702030302020204" pitchFamily="66" charset="0"/>
              </a:rPr>
              <a:t>R&lt;U,F&gt;, U={OBISQD}, F={S→D, D→S, I→B, B→I, B→O, O→B}, </a:t>
            </a:r>
            <a:r>
              <a:rPr lang="en-US" altLang="zh-CN" sz="2000" dirty="0">
                <a:latin typeface="Comic Sans MS" panose="030F0702030302020204" pitchFamily="66" charset="0"/>
              </a:rPr>
              <a:t>find all candidate keys of R  </a:t>
            </a:r>
            <a:endParaRPr lang="en-US" altLang="zh-CN" sz="2000" dirty="0">
              <a:latin typeface="Comic Sans MS" panose="030F0702030302020204" pitchFamily="66" charset="0"/>
            </a:endParaRPr>
          </a:p>
          <a:p>
            <a:pPr marL="457200" lvl="1" indent="0">
              <a:lnSpc>
                <a:spcPct val="150000"/>
              </a:lnSpc>
              <a:spcBef>
                <a:spcPts val="600"/>
              </a:spcBef>
              <a:buNone/>
            </a:pPr>
            <a:r>
              <a:rPr lang="en-US" altLang="zh-CN" sz="1800" dirty="0">
                <a:latin typeface="Comic Sans MS" panose="030F0702030302020204" pitchFamily="66" charset="0"/>
              </a:rPr>
              <a:t>(1) F</a:t>
            </a:r>
            <a:r>
              <a:rPr lang="en-US" altLang="zh-CN" sz="1800" baseline="-25000" dirty="0">
                <a:latin typeface="Comic Sans MS" panose="030F0702030302020204" pitchFamily="66" charset="0"/>
              </a:rPr>
              <a:t>c</a:t>
            </a:r>
            <a:r>
              <a:rPr lang="en-US" altLang="zh-CN" sz="1800" dirty="0">
                <a:latin typeface="Comic Sans MS" panose="030F0702030302020204" pitchFamily="66" charset="0"/>
              </a:rPr>
              <a:t>= { </a:t>
            </a:r>
            <a:r>
              <a:rPr lang="zh-CN" altLang="en-US" sz="1800" dirty="0">
                <a:latin typeface="Comic Sans MS" panose="030F0702030302020204" pitchFamily="66" charset="0"/>
              </a:rPr>
              <a:t>？</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marL="457200" lvl="1" indent="0">
              <a:lnSpc>
                <a:spcPct val="150000"/>
              </a:lnSpc>
              <a:spcBef>
                <a:spcPts val="600"/>
              </a:spcBef>
              <a:buNone/>
            </a:pPr>
            <a:r>
              <a:rPr lang="en-US" altLang="zh-CN" sz="1800" dirty="0">
                <a:latin typeface="Comic Sans MS" panose="030F0702030302020204" pitchFamily="66" charset="0"/>
              </a:rPr>
              <a:t>(2) X</a:t>
            </a:r>
            <a:r>
              <a:rPr lang="en-US" altLang="zh-CN" sz="1800" baseline="-25000" dirty="0">
                <a:latin typeface="Comic Sans MS" panose="030F0702030302020204" pitchFamily="66" charset="0"/>
              </a:rPr>
              <a:t>LN</a:t>
            </a:r>
            <a:r>
              <a:rPr lang="en-US" altLang="zh-CN" sz="1800" dirty="0">
                <a:latin typeface="Comic Sans MS" panose="030F0702030302020204" pitchFamily="66" charset="0"/>
              </a:rPr>
              <a:t>= </a:t>
            </a:r>
            <a:r>
              <a:rPr lang="zh-CN" altLang="en-US" sz="1800" dirty="0">
                <a:latin typeface="Comic Sans MS" panose="030F0702030302020204" pitchFamily="66" charset="0"/>
              </a:rPr>
              <a:t>？，</a:t>
            </a:r>
            <a:r>
              <a:rPr lang="en-US" altLang="zh-CN" sz="1800" dirty="0">
                <a:latin typeface="Comic Sans MS" panose="030F0702030302020204" pitchFamily="66" charset="0"/>
              </a:rPr>
              <a:t>Y</a:t>
            </a:r>
            <a:r>
              <a:rPr lang="en-US" altLang="zh-CN" sz="1800" baseline="-25000" dirty="0">
                <a:latin typeface="Comic Sans MS" panose="030F0702030302020204" pitchFamily="66" charset="0"/>
              </a:rPr>
              <a:t>LR</a:t>
            </a:r>
            <a:r>
              <a:rPr lang="en-US" altLang="zh-CN" sz="1800" dirty="0">
                <a:latin typeface="Comic Sans MS" panose="030F0702030302020204" pitchFamily="66" charset="0"/>
              </a:rPr>
              <a:t>= </a:t>
            </a:r>
            <a:r>
              <a:rPr lang="zh-CN" altLang="en-US" sz="1800" dirty="0">
                <a:latin typeface="Comic Sans MS" panose="030F0702030302020204" pitchFamily="66" charset="0"/>
              </a:rPr>
              <a:t>？</a:t>
            </a:r>
            <a:endParaRPr lang="zh-CN" altLang="en-US" sz="1800" dirty="0">
              <a:latin typeface="Comic Sans MS" panose="030F0702030302020204" pitchFamily="66" charset="0"/>
            </a:endParaRPr>
          </a:p>
          <a:p>
            <a:pPr marL="457200" lvl="1" indent="0">
              <a:lnSpc>
                <a:spcPct val="150000"/>
              </a:lnSpc>
              <a:spcBef>
                <a:spcPts val="600"/>
              </a:spcBef>
              <a:buNone/>
            </a:pPr>
            <a:r>
              <a:rPr lang="en-US" altLang="zh-CN" sz="1800" dirty="0">
                <a:latin typeface="Comic Sans MS" panose="030F0702030302020204" pitchFamily="66" charset="0"/>
              </a:rPr>
              <a:t>(3) X</a:t>
            </a:r>
            <a:r>
              <a:rPr lang="en-US" altLang="zh-CN" sz="1800" baseline="-25000" dirty="0">
                <a:latin typeface="Comic Sans MS" panose="030F0702030302020204" pitchFamily="66" charset="0"/>
              </a:rPr>
              <a:t>LN</a:t>
            </a:r>
            <a:r>
              <a:rPr lang="en-US" altLang="zh-CN" sz="1800" baseline="30000" dirty="0">
                <a:latin typeface="Comic Sans MS" panose="030F0702030302020204" pitchFamily="66" charset="0"/>
              </a:rPr>
              <a:t>+</a:t>
            </a:r>
            <a:r>
              <a:rPr lang="en-US" altLang="zh-CN" sz="1800" dirty="0">
                <a:latin typeface="Comic Sans MS" panose="030F0702030302020204" pitchFamily="66" charset="0"/>
              </a:rPr>
              <a:t>={ </a:t>
            </a:r>
            <a:r>
              <a:rPr lang="zh-CN" altLang="en-US" sz="1800" dirty="0">
                <a:latin typeface="Comic Sans MS" panose="030F0702030302020204" pitchFamily="66" charset="0"/>
              </a:rPr>
              <a:t>？</a:t>
            </a:r>
            <a:r>
              <a:rPr lang="en-US" altLang="zh-CN" sz="1800" dirty="0">
                <a:latin typeface="Comic Sans MS" panose="030F0702030302020204" pitchFamily="66" charset="0"/>
              </a:rPr>
              <a:t>} = or ≠U</a:t>
            </a:r>
            <a:r>
              <a:rPr lang="zh-CN" altLang="en-US" sz="1800" dirty="0">
                <a:latin typeface="Comic Sans MS" panose="030F0702030302020204" pitchFamily="66" charset="0"/>
              </a:rPr>
              <a:t>？</a:t>
            </a:r>
            <a:endParaRPr lang="en-US" altLang="zh-CN" sz="1800" dirty="0">
              <a:latin typeface="Comic Sans MS" panose="030F0702030302020204" pitchFamily="66" charset="0"/>
            </a:endParaRPr>
          </a:p>
          <a:p>
            <a:pPr marL="457200" lvl="1" indent="0">
              <a:lnSpc>
                <a:spcPct val="150000"/>
              </a:lnSpc>
              <a:spcBef>
                <a:spcPts val="600"/>
              </a:spcBef>
              <a:buNone/>
            </a:pPr>
            <a:r>
              <a:rPr lang="en-US" altLang="zh-CN" sz="1800" dirty="0">
                <a:latin typeface="Comic Sans MS" panose="030F0702030302020204" pitchFamily="66" charset="0"/>
              </a:rPr>
              <a:t>(4) …… </a:t>
            </a:r>
            <a:r>
              <a:rPr lang="zh-CN" altLang="en-US" sz="1800" dirty="0">
                <a:latin typeface="Comic Sans MS" panose="030F0702030302020204" pitchFamily="66" charset="0"/>
              </a:rPr>
              <a:t>，</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marL="457200" lvl="1" indent="0">
              <a:lnSpc>
                <a:spcPct val="150000"/>
              </a:lnSpc>
              <a:spcBef>
                <a:spcPts val="600"/>
              </a:spcBef>
              <a:buNone/>
            </a:pPr>
            <a:r>
              <a:rPr lang="en-US" altLang="zh-CN" sz="1800" dirty="0">
                <a:latin typeface="Comic Sans MS" panose="030F0702030302020204" pitchFamily="66" charset="0"/>
              </a:rPr>
              <a:t>candidate keys of R </a:t>
            </a:r>
            <a:r>
              <a:rPr lang="zh-CN" altLang="en-US" sz="1800" dirty="0">
                <a:latin typeface="Comic Sans MS" panose="030F0702030302020204" pitchFamily="66" charset="0"/>
              </a:rPr>
              <a:t>？</a:t>
            </a:r>
            <a:endParaRPr lang="zh-CN" altLang="en-US" sz="1800" dirty="0">
              <a:latin typeface="Comic Sans MS" panose="030F0702030302020204" pitchFamily="66" charset="0"/>
            </a:endParaRPr>
          </a:p>
          <a:p>
            <a:pPr marL="457200" lvl="1" indent="0">
              <a:lnSpc>
                <a:spcPct val="150000"/>
              </a:lnSpc>
              <a:spcBef>
                <a:spcPts val="600"/>
              </a:spcBef>
              <a:buNone/>
            </a:pPr>
            <a:r>
              <a:rPr lang="en-US" altLang="zh-CN" sz="1800" dirty="0">
                <a:solidFill>
                  <a:srgbClr val="FF0000"/>
                </a:solidFill>
                <a:latin typeface="Comic Sans MS" panose="030F0702030302020204" pitchFamily="66" charset="0"/>
              </a:rPr>
              <a:t>(QSO)</a:t>
            </a:r>
            <a:r>
              <a:rPr lang="zh-CN" altLang="en-US" sz="1800"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(QDO)</a:t>
            </a:r>
            <a:r>
              <a:rPr lang="zh-CN" altLang="en-US" sz="1800"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(QSB)</a:t>
            </a:r>
            <a:r>
              <a:rPr lang="zh-CN" altLang="en-US" sz="1800"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(QDB)</a:t>
            </a:r>
            <a:r>
              <a:rPr lang="zh-CN" altLang="en-US" sz="1800"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(QSI)</a:t>
            </a:r>
            <a:r>
              <a:rPr lang="zh-CN" altLang="en-US" sz="1800" dirty="0">
                <a:solidFill>
                  <a:srgbClr val="FF0000"/>
                </a:solidFill>
                <a:latin typeface="Comic Sans MS" panose="030F0702030302020204" pitchFamily="66" charset="0"/>
              </a:rPr>
              <a:t>、</a:t>
            </a:r>
            <a:r>
              <a:rPr lang="en-US" altLang="zh-CN" sz="1800" dirty="0">
                <a:solidFill>
                  <a:srgbClr val="FF0000"/>
                </a:solidFill>
                <a:latin typeface="Comic Sans MS" panose="030F0702030302020204" pitchFamily="66" charset="0"/>
              </a:rPr>
              <a:t>(QDI)</a:t>
            </a:r>
            <a:endParaRPr lang="zh-CN" altLang="en-US" sz="1800" dirty="0">
              <a:solidFill>
                <a:srgbClr val="FF0000"/>
              </a:solidFill>
              <a:latin typeface="Comic Sans MS" panose="030F0702030302020204" pitchFamily="66"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Find Candidate Keys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22004" y="669214"/>
            <a:ext cx="8814491" cy="4134783"/>
          </a:xfrm>
        </p:spPr>
        <p:txBody>
          <a:bodyPr/>
          <a:lstStyle/>
          <a:p>
            <a:pPr>
              <a:spcBef>
                <a:spcPts val="600"/>
              </a:spcBef>
            </a:pPr>
            <a:r>
              <a:rPr lang="en-US" altLang="zh-CN" sz="2000" dirty="0">
                <a:latin typeface="Comic Sans MS" panose="030F0702030302020204" pitchFamily="66" charset="0"/>
              </a:rPr>
              <a:t>Given R&lt;U,F&gt;, U={OBISQD}, F={S→D, D→S, I→B, B→I, B→O, O→B}, find all candidate keys of </a:t>
            </a:r>
            <a:r>
              <a:rPr lang="en-US" altLang="zh-CN" sz="2000">
                <a:latin typeface="Comic Sans MS" panose="030F0702030302020204" pitchFamily="66" charset="0"/>
              </a:rPr>
              <a:t>R </a:t>
            </a:r>
            <a:endParaRPr lang="en-US" altLang="zh-CN" sz="2000">
              <a:latin typeface="Comic Sans MS" panose="030F0702030302020204" pitchFamily="66" charset="0"/>
            </a:endParaRPr>
          </a:p>
          <a:p>
            <a:pPr marL="0" indent="0">
              <a:spcBef>
                <a:spcPts val="600"/>
              </a:spcBef>
              <a:buNone/>
            </a:pPr>
            <a:r>
              <a:rPr lang="en-US" altLang="zh-CN" sz="2000">
                <a:latin typeface="Comic Sans MS" panose="030F0702030302020204" pitchFamily="66" charset="0"/>
              </a:rPr>
              <a:t>      </a:t>
            </a:r>
            <a:r>
              <a:rPr lang="en-US" altLang="zh-CN" sz="1800">
                <a:latin typeface="Comic Sans MS" panose="030F0702030302020204" pitchFamily="66" charset="0"/>
              </a:rPr>
              <a:t>(</a:t>
            </a:r>
            <a:r>
              <a:rPr lang="en-US" altLang="zh-CN" sz="1800" dirty="0">
                <a:latin typeface="Comic Sans MS" panose="030F0702030302020204" pitchFamily="66" charset="0"/>
              </a:rPr>
              <a:t>1) </a:t>
            </a:r>
            <a:r>
              <a:rPr lang="en-US" altLang="zh-CN" sz="1800">
                <a:latin typeface="Comic Sans MS" panose="030F0702030302020204" pitchFamily="66" charset="0"/>
              </a:rPr>
              <a:t>Fc={S→D, D→S, I→B, B→I, B→O, O→B}=F</a:t>
            </a:r>
            <a:endParaRPr lang="en-US" altLang="zh-CN" sz="1800" dirty="0">
              <a:latin typeface="Comic Sans MS" panose="030F0702030302020204" pitchFamily="66" charset="0"/>
            </a:endParaRPr>
          </a:p>
          <a:p>
            <a:pPr marL="0" indent="0">
              <a:spcBef>
                <a:spcPts val="600"/>
              </a:spcBef>
              <a:buNone/>
            </a:pPr>
            <a:r>
              <a:rPr lang="en-US" altLang="zh-CN" sz="1800">
                <a:latin typeface="Comic Sans MS" panose="030F0702030302020204" pitchFamily="66" charset="0"/>
                <a:ea typeface="华文中宋" panose="02010600040101010101" pitchFamily="2" charset="-122"/>
              </a:rPr>
              <a:t>      (2) X</a:t>
            </a:r>
            <a:r>
              <a:rPr lang="en-US" altLang="zh-CN" sz="1800" baseline="-25000">
                <a:latin typeface="Comic Sans MS" panose="030F0702030302020204" pitchFamily="66" charset="0"/>
                <a:ea typeface="华文中宋" panose="02010600040101010101" pitchFamily="2" charset="-122"/>
              </a:rPr>
              <a:t>LN</a:t>
            </a:r>
            <a:r>
              <a:rPr lang="en-US" altLang="zh-CN" sz="1800">
                <a:latin typeface="Comic Sans MS" panose="030F0702030302020204" pitchFamily="66" charset="0"/>
                <a:ea typeface="华文中宋" panose="02010600040101010101" pitchFamily="2" charset="-122"/>
              </a:rPr>
              <a:t>= </a:t>
            </a:r>
            <a:r>
              <a:rPr lang="en-US" altLang="zh-CN" sz="1800">
                <a:solidFill>
                  <a:srgbClr val="FF0000"/>
                </a:solidFill>
                <a:latin typeface="Comic Sans MS" panose="030F0702030302020204" pitchFamily="66" charset="0"/>
                <a:ea typeface="华文中宋" panose="02010600040101010101" pitchFamily="2" charset="-122"/>
              </a:rPr>
              <a:t>Q</a:t>
            </a:r>
            <a:r>
              <a:rPr lang="zh-CN" altLang="en-US" sz="18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Y</a:t>
            </a:r>
            <a:r>
              <a:rPr lang="en-US" altLang="zh-CN" sz="1800" baseline="-25000">
                <a:latin typeface="Comic Sans MS" panose="030F0702030302020204" pitchFamily="66" charset="0"/>
                <a:ea typeface="华文中宋" panose="02010600040101010101" pitchFamily="2" charset="-122"/>
              </a:rPr>
              <a:t>LR</a:t>
            </a:r>
            <a:r>
              <a:rPr lang="en-US" altLang="zh-CN" sz="1800">
                <a:latin typeface="Comic Sans MS" panose="030F0702030302020204" pitchFamily="66" charset="0"/>
                <a:ea typeface="华文中宋" panose="02010600040101010101" pitchFamily="2" charset="-122"/>
              </a:rPr>
              <a:t>= </a:t>
            </a:r>
            <a:r>
              <a:rPr lang="en-US" altLang="zh-CN" sz="1800">
                <a:solidFill>
                  <a:srgbClr val="1F07CF"/>
                </a:solidFill>
                <a:latin typeface="Comic Sans MS" panose="030F0702030302020204" pitchFamily="66" charset="0"/>
                <a:ea typeface="华文中宋" panose="02010600040101010101" pitchFamily="2" charset="-122"/>
              </a:rPr>
              <a:t>SDBIO</a:t>
            </a:r>
            <a:endParaRPr lang="en-US" altLang="zh-CN" sz="1800">
              <a:solidFill>
                <a:srgbClr val="1F07CF"/>
              </a:solidFill>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a:latin typeface="Comic Sans MS" panose="030F0702030302020204" pitchFamily="66" charset="0"/>
                <a:ea typeface="华文中宋" panose="02010600040101010101" pitchFamily="2" charset="-122"/>
              </a:rPr>
              <a:t>      (3) X</a:t>
            </a:r>
            <a:r>
              <a:rPr lang="en-US" altLang="zh-CN" sz="1800" baseline="-25000">
                <a:latin typeface="Comic Sans MS" panose="030F0702030302020204" pitchFamily="66" charset="0"/>
                <a:ea typeface="华文中宋" panose="02010600040101010101" pitchFamily="2" charset="-122"/>
              </a:rPr>
              <a:t>LN</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a:t>
            </a:r>
            <a:r>
              <a:rPr lang="en-US" altLang="zh-CN" sz="1800">
                <a:solidFill>
                  <a:srgbClr val="FF0000"/>
                </a:solidFill>
                <a:latin typeface="Comic Sans MS" panose="030F0702030302020204" pitchFamily="66" charset="0"/>
                <a:ea typeface="华文中宋" panose="02010600040101010101" pitchFamily="2" charset="-122"/>
              </a:rPr>
              <a:t>Q</a:t>
            </a:r>
            <a:r>
              <a:rPr lang="en-US" altLang="zh-CN" sz="1800">
                <a:latin typeface="Comic Sans MS" panose="030F0702030302020204" pitchFamily="66" charset="0"/>
                <a:ea typeface="华文中宋" panose="02010600040101010101" pitchFamily="2" charset="-122"/>
              </a:rPr>
              <a:t>} </a:t>
            </a:r>
            <a:r>
              <a:rPr lang="en-US" altLang="zh-CN" sz="1800">
                <a:solidFill>
                  <a:srgbClr val="FF0000"/>
                </a:solidFill>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U</a:t>
            </a:r>
            <a:endParaRPr lang="en-US" altLang="zh-CN" sz="1800">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a:latin typeface="Comic Sans MS" panose="030F0702030302020204" pitchFamily="66" charset="0"/>
                <a:ea typeface="华文中宋" panose="02010600040101010101" pitchFamily="2" charset="-122"/>
              </a:rPr>
              <a:t>      (4)(QS)</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={QSD},(QD)</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={QSD},(QB)</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={QBIO},(QI)</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={QBIO},(QO)</a:t>
            </a:r>
            <a:r>
              <a:rPr lang="en-US" altLang="zh-CN" sz="1800" baseline="30000">
                <a:latin typeface="Comic Sans MS" panose="030F0702030302020204" pitchFamily="66" charset="0"/>
                <a:ea typeface="华文中宋" panose="02010600040101010101" pitchFamily="2" charset="-122"/>
              </a:rPr>
              <a:t>+</a:t>
            </a:r>
            <a:r>
              <a:rPr lang="en-US" altLang="zh-CN" sz="1800">
                <a:latin typeface="Comic Sans MS" panose="030F0702030302020204" pitchFamily="66" charset="0"/>
                <a:ea typeface="华文中宋" panose="02010600040101010101" pitchFamily="2" charset="-122"/>
              </a:rPr>
              <a:t>={QBIO};</a:t>
            </a:r>
            <a:endParaRPr lang="en-US" altLang="zh-CN" sz="1800">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a:latin typeface="Comic Sans MS" panose="030F0702030302020204" pitchFamily="66" charset="0"/>
                <a:ea typeface="华文中宋" panose="02010600040101010101" pitchFamily="2" charset="-122"/>
              </a:rPr>
              <a:t>          </a:t>
            </a:r>
            <a:r>
              <a:rPr lang="en-US" altLang="zh-CN" sz="1800" b="1">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≠U</a:t>
            </a:r>
            <a:endParaRPr lang="en-US" altLang="zh-CN" sz="1800" b="1">
              <a:solidFill>
                <a:srgbClr val="FF0000"/>
              </a:solidFill>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a:solidFill>
                  <a:srgbClr val="FF0000"/>
                </a:solidFill>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 </a:t>
            </a:r>
            <a:r>
              <a:rPr lang="en-US" altLang="zh-CN" sz="1800" b="1">
                <a:solidFill>
                  <a:srgbClr val="0000FF"/>
                </a:solidFill>
                <a:latin typeface="Comic Sans MS" panose="030F0702030302020204" pitchFamily="66" charset="0"/>
                <a:ea typeface="华文中宋" panose="02010600040101010101" pitchFamily="2" charset="-122"/>
              </a:rPr>
              <a:t>(QSO)</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(QSB)</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(QSI)</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(QSD)</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en-US" altLang="zh-CN" sz="1800" b="1" baseline="30000">
                <a:latin typeface="Comic Sans MS" panose="030F0702030302020204" pitchFamily="66" charset="0"/>
                <a:ea typeface="华文中宋" panose="02010600040101010101" pitchFamily="2" charset="-122"/>
              </a:rPr>
              <a:t> </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(QDO)</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(QDB)</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(QDI)</a:t>
            </a:r>
            <a:r>
              <a:rPr lang="en-US" altLang="zh-CN" sz="1800" b="1" baseline="30000">
                <a:solidFill>
                  <a:srgbClr val="0000FF"/>
                </a:solidFill>
                <a:latin typeface="Comic Sans MS" panose="030F0702030302020204" pitchFamily="66" charset="0"/>
                <a:ea typeface="华文中宋" panose="02010600040101010101" pitchFamily="2" charset="-122"/>
              </a:rPr>
              <a:t>+</a:t>
            </a:r>
            <a:r>
              <a:rPr lang="en-US" altLang="zh-CN" sz="1800" b="1" baseline="30000">
                <a:latin typeface="Comic Sans MS" panose="030F0702030302020204" pitchFamily="66" charset="0"/>
                <a:ea typeface="华文中宋" panose="02010600040101010101" pitchFamily="2" charset="-122"/>
              </a:rPr>
              <a:t> </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(QDS)</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endParaRPr lang="zh-CN" altLang="en-US" sz="1800" b="1">
              <a:solidFill>
                <a:srgbClr val="FF0000"/>
              </a:solidFill>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zh-CN" altLang="en-US" sz="1800" b="1">
                <a:solidFill>
                  <a:schemeClr val="tx2"/>
                </a:solidFill>
                <a:latin typeface="Comic Sans MS" panose="030F0702030302020204" pitchFamily="66" charset="0"/>
                <a:ea typeface="华文中宋" panose="02010600040101010101" pitchFamily="2" charset="-122"/>
              </a:rPr>
              <a:t>     </a:t>
            </a:r>
            <a:r>
              <a:rPr lang="en-US" altLang="zh-CN" sz="1800" b="1">
                <a:solidFill>
                  <a:srgbClr val="FF0000"/>
                </a:solidFill>
                <a:latin typeface="Comic Sans MS" panose="030F0702030302020204" pitchFamily="66" charset="0"/>
                <a:ea typeface="华文中宋" panose="02010600040101010101" pitchFamily="2" charset="-122"/>
              </a:rPr>
              <a:t>(QBO)</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zh-CN" altLang="en-US" sz="1800" b="1">
                <a:solidFill>
                  <a:srgbClr val="FF0000"/>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(QBI)</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zh-CN" altLang="en-US" sz="1800" b="1">
                <a:solidFill>
                  <a:srgbClr val="FF0000"/>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(QBS)</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(QBD)</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en-US" altLang="zh-CN" sz="1800" b="1" baseline="30000">
                <a:latin typeface="Comic Sans MS" panose="030F0702030302020204" pitchFamily="66" charset="0"/>
                <a:ea typeface="华文中宋" panose="02010600040101010101" pitchFamily="2" charset="-122"/>
              </a:rPr>
              <a:t> </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00"/>
                </a:solidFill>
                <a:latin typeface="Comic Sans MS" panose="030F0702030302020204" pitchFamily="66" charset="0"/>
                <a:ea typeface="华文中宋" panose="02010600040101010101" pitchFamily="2" charset="-122"/>
              </a:rPr>
              <a:t>(QIO)</a:t>
            </a:r>
            <a:r>
              <a:rPr lang="en-US" altLang="zh-CN" sz="1800" b="1" baseline="30000">
                <a:solidFill>
                  <a:srgbClr val="FF0000"/>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(QIB)</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(QSI)</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(QID)</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en-US" altLang="zh-CN" sz="1800" b="1" baseline="30000">
                <a:latin typeface="Comic Sans MS" panose="030F0702030302020204" pitchFamily="66" charset="0"/>
                <a:ea typeface="华文中宋" panose="02010600040101010101" pitchFamily="2" charset="-122"/>
              </a:rPr>
              <a:t> </a:t>
            </a:r>
            <a:r>
              <a:rPr lang="zh-CN" altLang="en-US" sz="1800" b="1">
                <a:solidFill>
                  <a:schemeClr val="tx2"/>
                </a:solidFill>
                <a:latin typeface="Comic Sans MS" panose="030F0702030302020204" pitchFamily="66" charset="0"/>
                <a:ea typeface="华文中宋" panose="02010600040101010101" pitchFamily="2" charset="-122"/>
              </a:rPr>
              <a:t>、</a:t>
            </a:r>
            <a:endParaRPr lang="zh-CN" altLang="en-US" sz="1800" b="1">
              <a:solidFill>
                <a:schemeClr val="tx2"/>
              </a:solidFill>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zh-CN" altLang="en-US" sz="1800" b="1">
                <a:solidFill>
                  <a:srgbClr val="FF00FF"/>
                </a:solidFill>
                <a:latin typeface="Comic Sans MS" panose="030F0702030302020204" pitchFamily="66" charset="0"/>
                <a:ea typeface="华文中宋" panose="02010600040101010101" pitchFamily="2" charset="-122"/>
              </a:rPr>
              <a:t>     </a:t>
            </a:r>
            <a:r>
              <a:rPr lang="en-US" altLang="zh-CN" sz="1800" b="1">
                <a:solidFill>
                  <a:srgbClr val="FF00FF"/>
                </a:solidFill>
                <a:latin typeface="Comic Sans MS" panose="030F0702030302020204" pitchFamily="66" charset="0"/>
                <a:ea typeface="华文中宋" panose="02010600040101010101" pitchFamily="2" charset="-122"/>
              </a:rPr>
              <a:t>(QOB)</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(QOI)</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(QOS)</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zh-CN" altLang="en-US" sz="1800" b="1">
                <a:solidFill>
                  <a:schemeClr val="tx2"/>
                </a:solidFill>
                <a:latin typeface="Comic Sans MS" panose="030F0702030302020204" pitchFamily="66" charset="0"/>
                <a:ea typeface="华文中宋" panose="02010600040101010101" pitchFamily="2" charset="-122"/>
              </a:rPr>
              <a:t>、</a:t>
            </a:r>
            <a:r>
              <a:rPr lang="en-US" altLang="zh-CN" sz="1800" b="1">
                <a:solidFill>
                  <a:srgbClr val="FF00FF"/>
                </a:solidFill>
                <a:latin typeface="Comic Sans MS" panose="030F0702030302020204" pitchFamily="66" charset="0"/>
                <a:ea typeface="华文中宋" panose="02010600040101010101" pitchFamily="2" charset="-122"/>
              </a:rPr>
              <a:t>(QOD)</a:t>
            </a:r>
            <a:r>
              <a:rPr lang="en-US" altLang="zh-CN" sz="1800" b="1" baseline="30000">
                <a:solidFill>
                  <a:srgbClr val="FF00FF"/>
                </a:solidFill>
                <a:latin typeface="Comic Sans MS" panose="030F0702030302020204" pitchFamily="66" charset="0"/>
                <a:ea typeface="华文中宋" panose="02010600040101010101" pitchFamily="2" charset="-122"/>
              </a:rPr>
              <a:t>+</a:t>
            </a:r>
            <a:r>
              <a:rPr lang="en-US" altLang="zh-CN" sz="1800" b="1" baseline="30000">
                <a:latin typeface="Comic Sans MS" panose="030F0702030302020204" pitchFamily="66" charset="0"/>
                <a:ea typeface="华文中宋" panose="02010600040101010101" pitchFamily="2" charset="-122"/>
              </a:rPr>
              <a:t> </a:t>
            </a:r>
            <a:r>
              <a:rPr lang="zh-CN" altLang="en-US" sz="1800" b="1">
                <a:solidFill>
                  <a:schemeClr val="tx2"/>
                </a:solidFill>
                <a:latin typeface="Comic Sans MS" panose="030F0702030302020204" pitchFamily="66" charset="0"/>
                <a:ea typeface="华文中宋" panose="02010600040101010101" pitchFamily="2" charset="-122"/>
              </a:rPr>
              <a:t>、</a:t>
            </a:r>
            <a:endParaRPr lang="zh-CN" altLang="en-US" sz="1800" b="1">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b="1">
                <a:latin typeface="Comic Sans MS" panose="030F0702030302020204" pitchFamily="66" charset="0"/>
                <a:ea typeface="华文中宋" panose="02010600040101010101" pitchFamily="2" charset="-122"/>
              </a:rPr>
              <a:t>candidate keys of R: </a:t>
            </a:r>
            <a:endParaRPr lang="en-US" altLang="zh-CN" sz="1800" b="1">
              <a:solidFill>
                <a:schemeClr val="tx2"/>
              </a:solidFill>
              <a:latin typeface="Comic Sans MS" panose="030F0702030302020204" pitchFamily="66" charset="0"/>
              <a:ea typeface="华文中宋" panose="02010600040101010101" pitchFamily="2" charset="-122"/>
            </a:endParaRPr>
          </a:p>
          <a:p>
            <a:pPr algn="just">
              <a:buFont typeface="Wingdings" panose="05000000000000000000" pitchFamily="2" charset="2"/>
              <a:buNone/>
            </a:pPr>
            <a:r>
              <a:rPr lang="en-US" altLang="zh-CN" sz="1800" b="1">
                <a:solidFill>
                  <a:srgbClr val="0000FF"/>
                </a:solidFill>
                <a:latin typeface="Comic Sans MS" panose="030F0702030302020204" pitchFamily="66" charset="0"/>
                <a:ea typeface="华文中宋" panose="02010600040101010101" pitchFamily="2" charset="-122"/>
              </a:rPr>
              <a:t>    (QSO)</a:t>
            </a:r>
            <a:r>
              <a:rPr lang="zh-CN" altLang="en-US" sz="1800" b="1">
                <a:solidFill>
                  <a:srgbClr val="0000FF"/>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(QSB)</a:t>
            </a:r>
            <a:r>
              <a:rPr lang="zh-CN" altLang="en-US" sz="1800" b="1">
                <a:solidFill>
                  <a:srgbClr val="0000FF"/>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(QSI)</a:t>
            </a:r>
            <a:r>
              <a:rPr lang="zh-CN" altLang="en-US" sz="1800" b="1">
                <a:solidFill>
                  <a:srgbClr val="0000FF"/>
                </a:solidFill>
                <a:latin typeface="Comic Sans MS" panose="030F0702030302020204" pitchFamily="66" charset="0"/>
                <a:ea typeface="华文中宋" panose="02010600040101010101" pitchFamily="2" charset="-122"/>
              </a:rPr>
              <a:t>、 </a:t>
            </a:r>
            <a:r>
              <a:rPr lang="en-US" altLang="zh-CN" sz="1800" b="1">
                <a:solidFill>
                  <a:srgbClr val="0000FF"/>
                </a:solidFill>
                <a:latin typeface="Comic Sans MS" panose="030F0702030302020204" pitchFamily="66" charset="0"/>
                <a:ea typeface="华文中宋" panose="02010600040101010101" pitchFamily="2" charset="-122"/>
              </a:rPr>
              <a:t>(QDO)</a:t>
            </a:r>
            <a:r>
              <a:rPr lang="zh-CN" altLang="en-US" sz="1800" b="1">
                <a:solidFill>
                  <a:srgbClr val="0000FF"/>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 (QDB)</a:t>
            </a:r>
            <a:r>
              <a:rPr lang="zh-CN" altLang="en-US" sz="1800" b="1">
                <a:solidFill>
                  <a:srgbClr val="0000FF"/>
                </a:solidFill>
                <a:latin typeface="Comic Sans MS" panose="030F0702030302020204" pitchFamily="66" charset="0"/>
                <a:ea typeface="华文中宋" panose="02010600040101010101" pitchFamily="2" charset="-122"/>
              </a:rPr>
              <a:t>、</a:t>
            </a:r>
            <a:r>
              <a:rPr lang="en-US" altLang="zh-CN" sz="1800" b="1">
                <a:solidFill>
                  <a:srgbClr val="0000FF"/>
                </a:solidFill>
                <a:latin typeface="Comic Sans MS" panose="030F0702030302020204" pitchFamily="66" charset="0"/>
                <a:ea typeface="华文中宋" panose="02010600040101010101" pitchFamily="2" charset="-122"/>
              </a:rPr>
              <a:t> (QDI)</a:t>
            </a:r>
            <a:endParaRPr lang="zh-CN" altLang="en-US" sz="1800" b="1" dirty="0">
              <a:solidFill>
                <a:srgbClr val="FF0000"/>
              </a:solidFill>
              <a:latin typeface="Comic Sans MS" panose="030F0702030302020204" pitchFamily="66"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3805070"/>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a:t>
            </a:r>
            <a:r>
              <a:rPr lang="en-US" altLang="zh-CN" sz="2000" b="1" dirty="0">
                <a:solidFill>
                  <a:srgbClr val="FF0000"/>
                </a:solidFill>
                <a:latin typeface="Comic Sans MS" panose="030F0702030302020204" pitchFamily="66" charset="0"/>
              </a:rPr>
              <a:t>Dependencies</a:t>
            </a:r>
            <a:endParaRPr lang="en-US" altLang="zh-CN" sz="2000"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Lossless-join </a:t>
            </a:r>
            <a:r>
              <a:rPr lang="en-US" altLang="zh-CN" b="1" dirty="0">
                <a:solidFill>
                  <a:srgbClr val="FF0000"/>
                </a:solidFill>
                <a:latin typeface="Comic Sans MS" panose="030F0702030302020204" pitchFamily="66" charset="0"/>
              </a:rPr>
              <a:t>Decomposition</a:t>
            </a:r>
            <a:endParaRPr lang="en-US" altLang="zh-CN"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0" y="-20538"/>
            <a:ext cx="9143999" cy="559594"/>
          </a:xfrm>
        </p:spPr>
        <p:txBody>
          <a:bodyPr/>
          <a:lstStyle/>
          <a:p>
            <a:pPr algn="ctr"/>
            <a:r>
              <a:rPr lang="en-US" altLang="zh-CN" sz="2800">
                <a:effectLst/>
                <a:latin typeface="Comic Sans MS" panose="030F0702030302020204" pitchFamily="66" charset="0"/>
                <a:ea typeface="宋体" panose="02010600030101010101" pitchFamily="2" charset="-122"/>
              </a:rPr>
              <a:t>Goals of Normalization</a:t>
            </a:r>
            <a:endParaRPr lang="en-US" altLang="zh-CN" sz="2800">
              <a:effectLst/>
              <a:latin typeface="Comic Sans MS" panose="030F0702030302020204" pitchFamily="66" charset="0"/>
              <a:ea typeface="宋体" panose="02010600030101010101" pitchFamily="2" charset="-122"/>
            </a:endParaRPr>
          </a:p>
        </p:txBody>
      </p:sp>
      <p:sp>
        <p:nvSpPr>
          <p:cNvPr id="52229" name="Rectangle 3"/>
          <p:cNvSpPr>
            <a:spLocks noGrp="1" noChangeArrowheads="1"/>
          </p:cNvSpPr>
          <p:nvPr>
            <p:ph type="body" idx="1"/>
          </p:nvPr>
        </p:nvSpPr>
        <p:spPr>
          <a:xfrm>
            <a:off x="251520" y="627534"/>
            <a:ext cx="8700393" cy="4140920"/>
          </a:xfrm>
        </p:spPr>
        <p:txBody>
          <a:bodyPr/>
          <a:lstStyle/>
          <a:p>
            <a:r>
              <a:rPr lang="en-US" altLang="zh-CN" sz="2000" b="1">
                <a:latin typeface="Comic Sans MS" panose="030F0702030302020204" pitchFamily="66" charset="0"/>
                <a:ea typeface="宋体" panose="02010600030101010101" pitchFamily="2" charset="-122"/>
              </a:rPr>
              <a:t>Decide whether a particular relation </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a:latin typeface="Comic Sans MS" panose="030F0702030302020204" pitchFamily="66" charset="0"/>
                <a:ea typeface="宋体" panose="02010600030101010101" pitchFamily="2" charset="-122"/>
              </a:rPr>
              <a:t> is in </a:t>
            </a:r>
            <a:r>
              <a:rPr lang="en-US" altLang="zh-CN" sz="2000" b="1">
                <a:solidFill>
                  <a:srgbClr val="FF0000"/>
                </a:solidFill>
                <a:latin typeface="Comic Sans MS" panose="030F0702030302020204" pitchFamily="66" charset="0"/>
                <a:ea typeface="宋体" panose="02010600030101010101" pitchFamily="2" charset="-122"/>
              </a:rPr>
              <a:t>good</a:t>
            </a:r>
            <a:r>
              <a:rPr lang="en-US" altLang="zh-CN" sz="2000" b="1">
                <a:latin typeface="Comic Sans MS" panose="030F0702030302020204" pitchFamily="66" charset="0"/>
                <a:ea typeface="宋体" panose="02010600030101010101" pitchFamily="2" charset="-122"/>
              </a:rPr>
              <a:t> form</a:t>
            </a:r>
            <a:endParaRPr lang="en-US" altLang="zh-CN" sz="2000" b="1">
              <a:latin typeface="Comic Sans MS" panose="030F0702030302020204" pitchFamily="66" charset="0"/>
              <a:ea typeface="宋体" panose="02010600030101010101" pitchFamily="2" charset="-122"/>
            </a:endParaRPr>
          </a:p>
          <a:p>
            <a:r>
              <a:rPr lang="en-US" altLang="zh-CN" sz="2000" b="1">
                <a:latin typeface="Comic Sans MS" panose="030F0702030302020204" pitchFamily="66" charset="0"/>
                <a:ea typeface="宋体" panose="02010600030101010101" pitchFamily="2" charset="-122"/>
              </a:rPr>
              <a:t>In the case that </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a:latin typeface="Comic Sans MS" panose="030F0702030302020204" pitchFamily="66" charset="0"/>
                <a:ea typeface="宋体" panose="02010600030101010101" pitchFamily="2" charset="-122"/>
              </a:rPr>
              <a:t> is </a:t>
            </a:r>
            <a:r>
              <a:rPr lang="en-US" altLang="zh-CN" sz="2000" b="1">
                <a:solidFill>
                  <a:srgbClr val="FF0000"/>
                </a:solidFill>
                <a:latin typeface="Comic Sans MS" panose="030F0702030302020204" pitchFamily="66" charset="0"/>
                <a:ea typeface="宋体" panose="02010600030101010101" pitchFamily="2" charset="-122"/>
              </a:rPr>
              <a:t>not in “good” form</a:t>
            </a:r>
            <a:r>
              <a:rPr lang="en-US" altLang="zh-CN" sz="2000" b="1">
                <a:latin typeface="Comic Sans MS" panose="030F0702030302020204" pitchFamily="66" charset="0"/>
                <a:ea typeface="宋体" panose="02010600030101010101" pitchFamily="2" charset="-122"/>
              </a:rPr>
              <a:t>, </a:t>
            </a:r>
            <a:r>
              <a:rPr lang="en-US" altLang="zh-CN" sz="2000" b="1">
                <a:solidFill>
                  <a:srgbClr val="FF0000"/>
                </a:solidFill>
                <a:latin typeface="Comic Sans MS" panose="030F0702030302020204" pitchFamily="66" charset="0"/>
                <a:ea typeface="宋体" panose="02010600030101010101" pitchFamily="2" charset="-122"/>
              </a:rPr>
              <a:t>decompose</a:t>
            </a:r>
            <a:r>
              <a:rPr lang="en-US" altLang="zh-CN" sz="2000" b="1">
                <a:latin typeface="Comic Sans MS" panose="030F0702030302020204" pitchFamily="66" charset="0"/>
                <a:ea typeface="宋体" panose="02010600030101010101" pitchFamily="2" charset="-122"/>
              </a:rPr>
              <a:t> it into a set of relations </a:t>
            </a:r>
            <a:r>
              <a:rPr lang="en-US" altLang="zh-CN" sz="2000" b="1">
                <a:solidFill>
                  <a:srgbClr val="0000FF"/>
                </a:solidFill>
                <a:latin typeface="Comic Sans MS" panose="030F0702030302020204" pitchFamily="66" charset="0"/>
                <a:ea typeface="宋体" panose="02010600030101010101" pitchFamily="2" charset="-122"/>
              </a:rPr>
              <a:t>{</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baseline="-25000">
                <a:solidFill>
                  <a:srgbClr val="0000FF"/>
                </a:solidFill>
                <a:latin typeface="Comic Sans MS" panose="030F0702030302020204" pitchFamily="66" charset="0"/>
                <a:ea typeface="宋体" panose="02010600030101010101" pitchFamily="2" charset="-122"/>
              </a:rPr>
              <a:t>1</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baseline="-25000">
                <a:solidFill>
                  <a:srgbClr val="0000FF"/>
                </a:solidFill>
                <a:latin typeface="Comic Sans MS" panose="030F0702030302020204" pitchFamily="66" charset="0"/>
                <a:ea typeface="宋体" panose="02010600030101010101" pitchFamily="2" charset="-122"/>
              </a:rPr>
              <a:t>2</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i="1" baseline="-25000">
                <a:solidFill>
                  <a:srgbClr val="0000FF"/>
                </a:solidFill>
                <a:latin typeface="Comic Sans MS" panose="030F0702030302020204" pitchFamily="66" charset="0"/>
                <a:ea typeface="宋体" panose="02010600030101010101" pitchFamily="2" charset="-122"/>
              </a:rPr>
              <a:t>n</a:t>
            </a:r>
            <a:r>
              <a:rPr lang="en-US" altLang="zh-CN" sz="2000" b="1">
                <a:solidFill>
                  <a:srgbClr val="0000FF"/>
                </a:solidFill>
                <a:latin typeface="Comic Sans MS" panose="030F0702030302020204" pitchFamily="66" charset="0"/>
                <a:ea typeface="宋体" panose="02010600030101010101" pitchFamily="2" charset="-122"/>
              </a:rPr>
              <a:t>}</a:t>
            </a:r>
            <a:r>
              <a:rPr lang="en-US" altLang="zh-CN" sz="2000" b="1">
                <a:latin typeface="Comic Sans MS" panose="030F0702030302020204" pitchFamily="66" charset="0"/>
                <a:ea typeface="宋体" panose="02010600030101010101" pitchFamily="2" charset="-122"/>
              </a:rPr>
              <a:t> such that </a:t>
            </a:r>
            <a:endParaRPr lang="en-US" altLang="zh-CN" sz="2000" b="1">
              <a:latin typeface="Comic Sans MS" panose="030F0702030302020204" pitchFamily="66" charset="0"/>
              <a:ea typeface="宋体" panose="02010600030101010101" pitchFamily="2" charset="-122"/>
            </a:endParaRPr>
          </a:p>
          <a:p>
            <a:pPr lvl="1"/>
            <a:r>
              <a:rPr lang="en-US" altLang="zh-CN" b="1">
                <a:solidFill>
                  <a:srgbClr val="0000FF"/>
                </a:solidFill>
                <a:latin typeface="Comic Sans MS" panose="030F0702030302020204" pitchFamily="66" charset="0"/>
                <a:ea typeface="宋体" panose="02010600030101010101" pitchFamily="2" charset="-122"/>
              </a:rPr>
              <a:t>each relation is in good form </a:t>
            </a:r>
            <a:endParaRPr lang="en-US" altLang="zh-CN" b="1">
              <a:solidFill>
                <a:srgbClr val="0000FF"/>
              </a:solidFill>
              <a:latin typeface="Comic Sans MS" panose="030F0702030302020204" pitchFamily="66" charset="0"/>
              <a:ea typeface="宋体" panose="02010600030101010101" pitchFamily="2" charset="-122"/>
            </a:endParaRPr>
          </a:p>
          <a:p>
            <a:pPr lvl="1"/>
            <a:r>
              <a:rPr lang="en-US" altLang="zh-CN" b="1">
                <a:solidFill>
                  <a:srgbClr val="0000FF"/>
                </a:solidFill>
                <a:latin typeface="Comic Sans MS" panose="030F0702030302020204" pitchFamily="66" charset="0"/>
                <a:ea typeface="宋体" panose="02010600030101010101" pitchFamily="2" charset="-122"/>
              </a:rPr>
              <a:t>the decomposition is a lossless-join decomposition</a:t>
            </a:r>
            <a:endParaRPr lang="en-US" altLang="zh-CN" b="1">
              <a:solidFill>
                <a:srgbClr val="0000FF"/>
              </a:solidFill>
              <a:latin typeface="Comic Sans MS" panose="030F0702030302020204" pitchFamily="66" charset="0"/>
              <a:ea typeface="宋体" panose="02010600030101010101" pitchFamily="2" charset="-122"/>
            </a:endParaRPr>
          </a:p>
          <a:p>
            <a:pPr lvl="1"/>
            <a:r>
              <a:rPr lang="en-US" altLang="zh-CN" b="1">
                <a:solidFill>
                  <a:srgbClr val="0000FF"/>
                </a:solidFill>
                <a:latin typeface="Comic Sans MS" panose="030F0702030302020204" pitchFamily="66" charset="0"/>
                <a:ea typeface="宋体" panose="02010600030101010101" pitchFamily="2" charset="-122"/>
              </a:rPr>
              <a:t>the decomposition is dependency-preservation</a:t>
            </a:r>
            <a:endParaRPr lang="en-US" altLang="zh-CN" b="1">
              <a:solidFill>
                <a:srgbClr val="0000FF"/>
              </a:solidFill>
              <a:latin typeface="Comic Sans MS" panose="030F0702030302020204" pitchFamily="66" charset="0"/>
              <a:ea typeface="宋体" panose="02010600030101010101" pitchFamily="2" charset="-122"/>
            </a:endParaRPr>
          </a:p>
          <a:p>
            <a:r>
              <a:rPr lang="en-US" altLang="zh-CN" sz="2000" b="1">
                <a:latin typeface="Comic Sans MS" panose="030F0702030302020204" pitchFamily="66" charset="0"/>
                <a:ea typeface="宋体" panose="02010600030101010101" pitchFamily="2" charset="-122"/>
              </a:rPr>
              <a:t>Our theory is based on:</a:t>
            </a:r>
            <a:endParaRPr lang="en-US" altLang="zh-CN" sz="2000" b="1">
              <a:latin typeface="Comic Sans MS" panose="030F0702030302020204" pitchFamily="66" charset="0"/>
              <a:ea typeface="宋体" panose="02010600030101010101" pitchFamily="2" charset="-122"/>
            </a:endParaRPr>
          </a:p>
          <a:p>
            <a:pPr lvl="1"/>
            <a:r>
              <a:rPr lang="en-US" altLang="zh-CN" b="1">
                <a:solidFill>
                  <a:srgbClr val="FF0000"/>
                </a:solidFill>
                <a:latin typeface="Comic Sans MS" panose="030F0702030302020204" pitchFamily="66" charset="0"/>
                <a:ea typeface="宋体" panose="02010600030101010101" pitchFamily="2" charset="-122"/>
              </a:rPr>
              <a:t>functional dependencies</a:t>
            </a:r>
            <a:endParaRPr lang="en-US" altLang="zh-CN" b="1">
              <a:solidFill>
                <a:srgbClr val="FF0000"/>
              </a:solidFill>
              <a:latin typeface="Comic Sans MS" panose="030F0702030302020204" pitchFamily="66" charset="0"/>
              <a:ea typeface="宋体" panose="02010600030101010101" pitchFamily="2" charset="-122"/>
            </a:endParaRPr>
          </a:p>
          <a:p>
            <a:pPr lvl="1"/>
            <a:r>
              <a:rPr lang="en-US" altLang="zh-CN" b="1">
                <a:latin typeface="Comic Sans MS" panose="030F0702030302020204" pitchFamily="66" charset="0"/>
                <a:ea typeface="宋体" panose="02010600030101010101" pitchFamily="2" charset="-122"/>
              </a:rPr>
              <a:t>Multi-valued dependencies</a:t>
            </a:r>
            <a:endParaRPr lang="en-US" altLang="zh-CN" b="1">
              <a:latin typeface="Comic Sans MS" panose="030F0702030302020204" pitchFamily="66" charset="0"/>
              <a:ea typeface="宋体" panose="02010600030101010101" pitchFamily="2"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1">
            <a:extLst>
              <a:ext uri="{28A0092B-C50C-407E-A947-70E740481C1C}">
                <a14:useLocalDpi xmlns:a14="http://schemas.microsoft.com/office/drawing/2010/main" val="0"/>
              </a:ext>
            </a:extLst>
          </a:blip>
          <a:srcRect l="13913" t="874" r="14110" b="1357"/>
          <a:stretch>
            <a:fillRect/>
          </a:stretch>
        </p:blipFill>
        <p:spPr bwMode="auto">
          <a:xfrm>
            <a:off x="985838" y="696517"/>
            <a:ext cx="7643812" cy="412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7171" name="Rectangle 4"/>
          <p:cNvSpPr>
            <a:spLocks noGrp="1" noChangeArrowheads="1"/>
          </p:cNvSpPr>
          <p:nvPr>
            <p:ph type="title"/>
          </p:nvPr>
        </p:nvSpPr>
        <p:spPr>
          <a:xfrm>
            <a:off x="0" y="-20538"/>
            <a:ext cx="9144000" cy="576064"/>
          </a:xfrm>
        </p:spPr>
        <p:txBody>
          <a:bodyPr/>
          <a:lstStyle/>
          <a:p>
            <a:pPr algn="ctr"/>
            <a:r>
              <a:rPr lang="pt-BR" altLang="zh-CN" sz="2800">
                <a:effectLst/>
                <a:latin typeface="Comic Sans MS" panose="030F0702030302020204" pitchFamily="66" charset="0"/>
                <a:ea typeface="宋体" panose="02010600030101010101" pitchFamily="2" charset="-122"/>
              </a:rPr>
              <a:t>E-R Diagram for a Banking Enterprise</a:t>
            </a:r>
            <a:endParaRPr lang="en-US" altLang="zh-CN" sz="2800">
              <a:effectLst/>
              <a:latin typeface="Comic Sans MS" panose="030F0702030302020204" pitchFamily="66" charset="0"/>
              <a:ea typeface="宋体" panose="02010600030101010101" pitchFamily="2" charset="-122"/>
            </a:endParaRPr>
          </a:p>
        </p:txBody>
      </p:sp>
      <p:sp>
        <p:nvSpPr>
          <p:cNvPr id="7172" name="AutoShape 8"/>
          <p:cNvSpPr>
            <a:spLocks noChangeArrowheads="1"/>
          </p:cNvSpPr>
          <p:nvPr/>
        </p:nvSpPr>
        <p:spPr bwMode="auto">
          <a:xfrm>
            <a:off x="68263" y="3651870"/>
            <a:ext cx="1295400" cy="448643"/>
          </a:xfrm>
          <a:prstGeom prst="wedgeRoundRectCallout">
            <a:avLst>
              <a:gd name="adj1" fmla="val 42769"/>
              <a:gd name="adj2" fmla="val 135662"/>
              <a:gd name="adj3" fmla="val 16667"/>
            </a:avLst>
          </a:prstGeom>
          <a:solidFill>
            <a:srgbClr val="99FF66"/>
          </a:solidFill>
          <a:ln w="9525">
            <a:solidFill>
              <a:schemeClr val="tx1"/>
            </a:solidFill>
            <a:miter lim="800000"/>
          </a:ln>
        </p:spPr>
        <p:txBody>
          <a:bodyPr/>
          <a:lstStyle/>
          <a:p>
            <a:pPr algn="ctr">
              <a:lnSpc>
                <a:spcPct val="90000"/>
              </a:lnSpc>
            </a:pPr>
            <a:r>
              <a:rPr kumimoji="1" lang="en-US" altLang="zh-CN" sz="1200" b="1">
                <a:ea typeface="宋体" panose="02010600030101010101" pitchFamily="2" charset="-122"/>
              </a:rPr>
              <a:t>multi-valued attribute</a:t>
            </a:r>
            <a:endParaRPr kumimoji="1" lang="zh-CN" altLang="en-US" sz="1200" b="1">
              <a:ea typeface="宋体" panose="02010600030101010101" pitchFamily="2" charset="-122"/>
            </a:endParaRPr>
          </a:p>
        </p:txBody>
      </p:sp>
      <p:sp>
        <p:nvSpPr>
          <p:cNvPr id="7173" name="AutoShape 9"/>
          <p:cNvSpPr>
            <a:spLocks noChangeArrowheads="1"/>
          </p:cNvSpPr>
          <p:nvPr/>
        </p:nvSpPr>
        <p:spPr bwMode="auto">
          <a:xfrm>
            <a:off x="2085975" y="4886325"/>
            <a:ext cx="1695450" cy="209550"/>
          </a:xfrm>
          <a:prstGeom prst="wedgeRoundRectCallout">
            <a:avLst>
              <a:gd name="adj1" fmla="val -31245"/>
              <a:gd name="adj2" fmla="val -102907"/>
              <a:gd name="adj3" fmla="val 16667"/>
            </a:avLst>
          </a:prstGeom>
          <a:solidFill>
            <a:schemeClr val="accent1">
              <a:lumMod val="20000"/>
              <a:lumOff val="80000"/>
            </a:schemeClr>
          </a:solidFill>
          <a:ln w="9525">
            <a:solidFill>
              <a:schemeClr val="tx1"/>
            </a:solidFill>
            <a:miter lim="800000"/>
          </a:ln>
        </p:spPr>
        <p:txBody>
          <a:bodyPr/>
          <a:lstStyle/>
          <a:p>
            <a:pPr algn="ctr">
              <a:lnSpc>
                <a:spcPct val="90000"/>
              </a:lnSpc>
            </a:pPr>
            <a:r>
              <a:rPr kumimoji="1" lang="en-US" altLang="zh-CN" sz="1200" b="1">
                <a:ea typeface="宋体" panose="02010600030101010101" pitchFamily="2" charset="-122"/>
              </a:rPr>
              <a:t>derived attribute</a:t>
            </a:r>
            <a:endParaRPr kumimoji="1" lang="zh-CN" altLang="en-US" sz="1200" b="1">
              <a:ea typeface="宋体" panose="02010600030101010101" pitchFamily="2" charset="-122"/>
            </a:endParaRPr>
          </a:p>
        </p:txBody>
      </p:sp>
      <p:sp>
        <p:nvSpPr>
          <p:cNvPr id="7174" name="AutoShape 10"/>
          <p:cNvSpPr>
            <a:spLocks noChangeArrowheads="1"/>
          </p:cNvSpPr>
          <p:nvPr/>
        </p:nvSpPr>
        <p:spPr bwMode="auto">
          <a:xfrm>
            <a:off x="7638603" y="2787774"/>
            <a:ext cx="1469901" cy="296266"/>
          </a:xfrm>
          <a:prstGeom prst="wedgeRoundRectCallout">
            <a:avLst>
              <a:gd name="adj1" fmla="val -40165"/>
              <a:gd name="adj2" fmla="val -91029"/>
              <a:gd name="adj3" fmla="val 16667"/>
            </a:avLst>
          </a:prstGeom>
          <a:solidFill>
            <a:srgbClr val="FFFF66"/>
          </a:solidFill>
          <a:ln w="9525">
            <a:solidFill>
              <a:schemeClr val="tx1"/>
            </a:solidFill>
            <a:miter lim="800000"/>
          </a:ln>
        </p:spPr>
        <p:txBody>
          <a:bodyPr/>
          <a:lstStyle/>
          <a:p>
            <a:pPr algn="ctr">
              <a:lnSpc>
                <a:spcPct val="90000"/>
              </a:lnSpc>
            </a:pPr>
            <a:r>
              <a:rPr kumimoji="1" lang="en-US" altLang="zh-CN" sz="1200" b="1">
                <a:ea typeface="宋体" panose="02010600030101010101" pitchFamily="2" charset="-122"/>
              </a:rPr>
              <a:t>Weak entity sets</a:t>
            </a:r>
            <a:endParaRPr kumimoji="1" lang="zh-CN" altLang="en-US" sz="1200" b="1">
              <a:ea typeface="宋体" panose="02010600030101010101" pitchFamily="2" charset="-122"/>
            </a:endParaRPr>
          </a:p>
        </p:txBody>
      </p:sp>
      <p:cxnSp>
        <p:nvCxnSpPr>
          <p:cNvPr id="7178" name="肘形连接符 16"/>
          <p:cNvCxnSpPr>
            <a:cxnSpLocks noChangeShapeType="1"/>
          </p:cNvCxnSpPr>
          <p:nvPr/>
        </p:nvCxnSpPr>
        <p:spPr bwMode="auto">
          <a:xfrm rot="10800000">
            <a:off x="4356101" y="1221581"/>
            <a:ext cx="3095625" cy="2268141"/>
          </a:xfrm>
          <a:prstGeom prst="bentConnector3">
            <a:avLst>
              <a:gd name="adj1" fmla="val -43750"/>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11" name="菱形 10"/>
          <p:cNvSpPr/>
          <p:nvPr/>
        </p:nvSpPr>
        <p:spPr bwMode="auto">
          <a:xfrm>
            <a:off x="6660232" y="897731"/>
            <a:ext cx="1079772" cy="685800"/>
          </a:xfrm>
          <a:prstGeom prst="diamond">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en-US">
              <a:ea typeface="宋体" panose="02010600030101010101" pitchFamily="2" charset="-122"/>
            </a:endParaRPr>
          </a:p>
        </p:txBody>
      </p:sp>
      <p:sp>
        <p:nvSpPr>
          <p:cNvPr id="7180" name="TextBox 20"/>
          <p:cNvSpPr txBox="1">
            <a:spLocks noChangeArrowheads="1"/>
          </p:cNvSpPr>
          <p:nvPr/>
        </p:nvSpPr>
        <p:spPr bwMode="auto">
          <a:xfrm>
            <a:off x="6660232" y="1131590"/>
            <a:ext cx="10795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Helvetica" pitchFamily="34" charset="0"/>
              </a:defRPr>
            </a:lvl1pPr>
            <a:lvl2pPr marL="742950" indent="-285750">
              <a:defRPr b="1">
                <a:solidFill>
                  <a:schemeClr val="tx1"/>
                </a:solidFill>
                <a:latin typeface="Helvetica" pitchFamily="34" charset="0"/>
              </a:defRPr>
            </a:lvl2pPr>
            <a:lvl3pPr marL="1143000" indent="-228600">
              <a:defRPr b="1">
                <a:solidFill>
                  <a:schemeClr val="tx1"/>
                </a:solidFill>
                <a:latin typeface="Helvetica" pitchFamily="34" charset="0"/>
              </a:defRPr>
            </a:lvl3pPr>
            <a:lvl4pPr marL="1600200" indent="-228600">
              <a:defRPr b="1">
                <a:solidFill>
                  <a:schemeClr val="tx1"/>
                </a:solidFill>
                <a:latin typeface="Helvetica" pitchFamily="34" charset="0"/>
              </a:defRPr>
            </a:lvl4pPr>
            <a:lvl5pPr marL="2057400" indent="-228600">
              <a:defRPr b="1">
                <a:solidFill>
                  <a:schemeClr val="tx1"/>
                </a:solidFill>
                <a:latin typeface="Helvetica" pitchFamily="34" charset="0"/>
              </a:defRPr>
            </a:lvl5pPr>
            <a:lvl6pPr marL="2514600" indent="-228600" eaLnBrk="0" fontAlgn="base" hangingPunct="0">
              <a:spcBef>
                <a:spcPct val="0"/>
              </a:spcBef>
              <a:spcAft>
                <a:spcPct val="0"/>
              </a:spcAft>
              <a:defRPr b="1">
                <a:solidFill>
                  <a:schemeClr val="tx1"/>
                </a:solidFill>
                <a:latin typeface="Helvetica" pitchFamily="34" charset="0"/>
              </a:defRPr>
            </a:lvl6pPr>
            <a:lvl7pPr marL="2971800" indent="-228600" eaLnBrk="0" fontAlgn="base" hangingPunct="0">
              <a:spcBef>
                <a:spcPct val="0"/>
              </a:spcBef>
              <a:spcAft>
                <a:spcPct val="0"/>
              </a:spcAft>
              <a:defRPr b="1">
                <a:solidFill>
                  <a:schemeClr val="tx1"/>
                </a:solidFill>
                <a:latin typeface="Helvetica" pitchFamily="34" charset="0"/>
              </a:defRPr>
            </a:lvl7pPr>
            <a:lvl8pPr marL="3429000" indent="-228600" eaLnBrk="0" fontAlgn="base" hangingPunct="0">
              <a:spcBef>
                <a:spcPct val="0"/>
              </a:spcBef>
              <a:spcAft>
                <a:spcPct val="0"/>
              </a:spcAft>
              <a:defRPr b="1">
                <a:solidFill>
                  <a:schemeClr val="tx1"/>
                </a:solidFill>
                <a:latin typeface="Helvetica" pitchFamily="34" charset="0"/>
              </a:defRPr>
            </a:lvl8pPr>
            <a:lvl9pPr marL="3886200" indent="-228600" eaLnBrk="0" fontAlgn="base" hangingPunct="0">
              <a:spcBef>
                <a:spcPct val="0"/>
              </a:spcBef>
              <a:spcAft>
                <a:spcPct val="0"/>
              </a:spcAft>
              <a:defRPr b="1">
                <a:solidFill>
                  <a:schemeClr val="tx1"/>
                </a:solidFill>
                <a:latin typeface="Helvetica" pitchFamily="34" charset="0"/>
              </a:defRPr>
            </a:lvl9pPr>
          </a:lstStyle>
          <a:p>
            <a:r>
              <a:rPr lang="en-US" altLang="zh-CN" sz="900" i="1">
                <a:ea typeface="宋体" panose="02010600030101010101" pitchFamily="2" charset="-122"/>
              </a:rPr>
              <a:t>account-branch</a:t>
            </a:r>
            <a:endParaRPr lang="zh-CN" altLang="en-US" sz="900" i="1">
              <a:ea typeface="宋体" panose="02010600030101010101" pitchFamily="2" charset="-122"/>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Decomposition</a:t>
            </a:r>
            <a:endParaRPr lang="en-US" altLang="zh-CN">
              <a:effectLst/>
              <a:latin typeface="Comic Sans MS" panose="030F0702030302020204" pitchFamily="66" charset="0"/>
              <a:ea typeface="宋体" panose="02010600030101010101" pitchFamily="2" charset="-122"/>
            </a:endParaRPr>
          </a:p>
        </p:txBody>
      </p:sp>
      <p:sp>
        <p:nvSpPr>
          <p:cNvPr id="53253" name="Rectangle 3"/>
          <p:cNvSpPr>
            <a:spLocks noGrp="1" noChangeArrowheads="1"/>
          </p:cNvSpPr>
          <p:nvPr>
            <p:ph type="body" idx="1"/>
          </p:nvPr>
        </p:nvSpPr>
        <p:spPr>
          <a:xfrm>
            <a:off x="48070" y="627534"/>
            <a:ext cx="8988426" cy="4176464"/>
          </a:xfrm>
          <a:solidFill>
            <a:srgbClr val="FFFFFF"/>
          </a:solidFill>
        </p:spPr>
        <p:txBody>
          <a:bodyPr/>
          <a:lstStyle/>
          <a:p>
            <a:pPr>
              <a:spcBef>
                <a:spcPts val="0"/>
              </a:spcBef>
              <a:tabLst>
                <a:tab pos="2292350" algn="l"/>
                <a:tab pos="2976245" algn="l"/>
              </a:tabLst>
            </a:pPr>
            <a:r>
              <a:rPr lang="en-US" altLang="zh-CN" sz="2000" b="1">
                <a:latin typeface="Comic Sans MS" panose="030F0702030302020204" pitchFamily="66" charset="0"/>
                <a:ea typeface="宋体" panose="02010600030101010101" pitchFamily="2" charset="-122"/>
              </a:rPr>
              <a:t>Decompose the relation schema </a:t>
            </a:r>
            <a:r>
              <a:rPr lang="en-US" altLang="zh-CN" sz="2000" b="1" i="1">
                <a:latin typeface="Comic Sans MS" panose="030F0702030302020204" pitchFamily="66" charset="0"/>
                <a:ea typeface="宋体" panose="02010600030101010101" pitchFamily="2" charset="-122"/>
              </a:rPr>
              <a:t>Lending_schema </a:t>
            </a:r>
            <a:r>
              <a:rPr lang="en-US" altLang="zh-CN" sz="2000" b="1">
                <a:latin typeface="Comic Sans MS" panose="030F0702030302020204" pitchFamily="66" charset="0"/>
                <a:ea typeface="宋体" panose="02010600030101010101" pitchFamily="2" charset="-122"/>
              </a:rPr>
              <a:t>into:</a:t>
            </a:r>
            <a:endParaRPr lang="en-US" altLang="zh-CN" sz="2000" b="1">
              <a:latin typeface="Comic Sans MS" panose="030F0702030302020204" pitchFamily="66" charset="0"/>
              <a:ea typeface="宋体" panose="02010600030101010101" pitchFamily="2" charset="-122"/>
            </a:endParaRPr>
          </a:p>
          <a:p>
            <a:pPr>
              <a:spcBef>
                <a:spcPts val="0"/>
              </a:spcBef>
              <a:buFont typeface="Wingdings" panose="05000000000000000000" pitchFamily="2" charset="2"/>
              <a:buNone/>
              <a:tabLst>
                <a:tab pos="2292350" algn="l"/>
                <a:tab pos="2976245" algn="l"/>
              </a:tabLst>
            </a:pPr>
            <a:r>
              <a:rPr lang="en-US" altLang="zh-CN" sz="2000" b="1" i="1">
                <a:solidFill>
                  <a:srgbClr val="0000FF"/>
                </a:solidFill>
                <a:latin typeface="Comic Sans MS" panose="030F0702030302020204" pitchFamily="66" charset="0"/>
                <a:ea typeface="宋体" panose="02010600030101010101" pitchFamily="2" charset="-122"/>
              </a:rPr>
              <a:t>	Branch_schema = (branch_name, branch_city,assets)</a:t>
            </a:r>
            <a:endParaRPr lang="en-US" altLang="zh-CN" sz="2000" b="1" i="1">
              <a:solidFill>
                <a:srgbClr val="0000FF"/>
              </a:solidFill>
              <a:latin typeface="Comic Sans MS" panose="030F0702030302020204" pitchFamily="66" charset="0"/>
              <a:ea typeface="宋体" panose="02010600030101010101" pitchFamily="2" charset="-122"/>
            </a:endParaRPr>
          </a:p>
          <a:p>
            <a:pPr>
              <a:spcBef>
                <a:spcPts val="0"/>
              </a:spcBef>
              <a:buFont typeface="Wingdings" panose="05000000000000000000" pitchFamily="2" charset="2"/>
              <a:buNone/>
              <a:tabLst>
                <a:tab pos="2292350" algn="l"/>
                <a:tab pos="2976245" algn="l"/>
              </a:tabLst>
            </a:pPr>
            <a:r>
              <a:rPr lang="en-US" altLang="zh-CN" sz="2000" b="1" i="1">
                <a:solidFill>
                  <a:srgbClr val="0000FF"/>
                </a:solidFill>
                <a:latin typeface="Comic Sans MS" panose="030F0702030302020204" pitchFamily="66" charset="0"/>
                <a:ea typeface="宋体" panose="02010600030101010101" pitchFamily="2" charset="-122"/>
              </a:rPr>
              <a:t>	Loan_info_schema = (customer_name, loan_number,</a:t>
            </a:r>
            <a:br>
              <a:rPr lang="en-US" altLang="zh-CN" sz="2000" b="1" i="1">
                <a:solidFill>
                  <a:srgbClr val="0000FF"/>
                </a:solidFill>
                <a:latin typeface="Comic Sans MS" panose="030F0702030302020204" pitchFamily="66" charset="0"/>
                <a:ea typeface="宋体" panose="02010600030101010101" pitchFamily="2" charset="-122"/>
              </a:rPr>
            </a:br>
            <a:r>
              <a:rPr lang="en-US" altLang="zh-CN" sz="2000" b="1" i="1">
                <a:solidFill>
                  <a:srgbClr val="0000FF"/>
                </a:solidFill>
                <a:latin typeface="Comic Sans MS" panose="030F0702030302020204" pitchFamily="66" charset="0"/>
                <a:ea typeface="宋体" panose="02010600030101010101" pitchFamily="2" charset="-122"/>
              </a:rPr>
              <a:t>                        branch_name, amount)</a:t>
            </a:r>
            <a:endParaRPr lang="en-US" altLang="zh-CN" sz="2000" b="1" i="1">
              <a:solidFill>
                <a:srgbClr val="0000FF"/>
              </a:solidFill>
              <a:latin typeface="Comic Sans MS" panose="030F0702030302020204" pitchFamily="66" charset="0"/>
              <a:ea typeface="宋体" panose="02010600030101010101" pitchFamily="2" charset="-122"/>
            </a:endParaRPr>
          </a:p>
          <a:p>
            <a:pPr>
              <a:spcBef>
                <a:spcPts val="0"/>
              </a:spcBef>
              <a:tabLst>
                <a:tab pos="2292350" algn="l"/>
                <a:tab pos="2976245" algn="l"/>
              </a:tabLst>
            </a:pPr>
            <a:r>
              <a:rPr lang="en-US" altLang="zh-CN" sz="2000" b="1">
                <a:latin typeface="Comic Sans MS" panose="030F0702030302020204" pitchFamily="66" charset="0"/>
                <a:ea typeface="宋体" panose="02010600030101010101" pitchFamily="2" charset="-122"/>
              </a:rPr>
              <a:t>All attributes of an original schema </a:t>
            </a:r>
            <a:r>
              <a:rPr lang="en-US" altLang="zh-CN" sz="2000" b="1">
                <a:solidFill>
                  <a:srgbClr val="0000FF"/>
                </a:solidFill>
                <a:latin typeface="Comic Sans MS" panose="030F0702030302020204" pitchFamily="66" charset="0"/>
                <a:ea typeface="宋体" panose="02010600030101010101" pitchFamily="2" charset="-122"/>
              </a:rPr>
              <a:t>(</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i="1">
                <a:latin typeface="Comic Sans MS" panose="030F0702030302020204" pitchFamily="66" charset="0"/>
                <a:ea typeface="宋体" panose="02010600030101010101" pitchFamily="2" charset="-122"/>
              </a:rPr>
              <a:t> </a:t>
            </a:r>
            <a:r>
              <a:rPr lang="en-US" altLang="zh-CN" sz="2000" b="1">
                <a:latin typeface="Comic Sans MS" panose="030F0702030302020204" pitchFamily="66" charset="0"/>
                <a:ea typeface="宋体" panose="02010600030101010101" pitchFamily="2" charset="-122"/>
              </a:rPr>
              <a:t>must appear in the decomposition </a:t>
            </a:r>
            <a:r>
              <a:rPr lang="en-US" altLang="zh-CN" sz="2000" b="1">
                <a:solidFill>
                  <a:srgbClr val="0000FF"/>
                </a:solidFill>
                <a:latin typeface="Comic Sans MS" panose="030F0702030302020204" pitchFamily="66" charset="0"/>
                <a:ea typeface="宋体" panose="02010600030101010101" pitchFamily="2" charset="-122"/>
              </a:rPr>
              <a:t>(</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baseline="-25000">
                <a:solidFill>
                  <a:srgbClr val="0000FF"/>
                </a:solidFill>
                <a:latin typeface="Comic Sans MS" panose="030F0702030302020204" pitchFamily="66" charset="0"/>
                <a:ea typeface="宋体" panose="02010600030101010101" pitchFamily="2" charset="-122"/>
              </a:rPr>
              <a:t>1</a:t>
            </a:r>
            <a:r>
              <a:rPr lang="en-US" altLang="zh-CN" sz="2000" b="1" i="1">
                <a:solidFill>
                  <a:srgbClr val="0000FF"/>
                </a:solidFill>
                <a:latin typeface="Comic Sans MS" panose="030F0702030302020204" pitchFamily="66" charset="0"/>
                <a:ea typeface="宋体" panose="02010600030101010101" pitchFamily="2" charset="-122"/>
              </a:rPr>
              <a:t>, R</a:t>
            </a:r>
            <a:r>
              <a:rPr lang="en-US" altLang="zh-CN" sz="2000" b="1" baseline="-25000">
                <a:solidFill>
                  <a:srgbClr val="0000FF"/>
                </a:solidFill>
                <a:latin typeface="Comic Sans MS" panose="030F0702030302020204" pitchFamily="66" charset="0"/>
                <a:ea typeface="宋体" panose="02010600030101010101" pitchFamily="2" charset="-122"/>
              </a:rPr>
              <a:t>2</a:t>
            </a:r>
            <a:r>
              <a:rPr lang="en-US" altLang="zh-CN" sz="2000" b="1" i="1">
                <a:solidFill>
                  <a:srgbClr val="0000FF"/>
                </a:solidFill>
                <a:latin typeface="Comic Sans MS" panose="030F0702030302020204" pitchFamily="66" charset="0"/>
                <a:ea typeface="宋体" panose="02010600030101010101" pitchFamily="2" charset="-122"/>
              </a:rPr>
              <a:t>):</a:t>
            </a:r>
            <a:endParaRPr lang="en-US" altLang="zh-CN" sz="2000" b="1" i="1">
              <a:solidFill>
                <a:srgbClr val="0000FF"/>
              </a:solidFill>
              <a:latin typeface="Comic Sans MS" panose="030F0702030302020204" pitchFamily="66" charset="0"/>
              <a:ea typeface="宋体" panose="02010600030101010101" pitchFamily="2" charset="-122"/>
            </a:endParaRPr>
          </a:p>
          <a:p>
            <a:pPr>
              <a:spcBef>
                <a:spcPts val="0"/>
              </a:spcBef>
              <a:buFont typeface="Wingdings" panose="05000000000000000000" pitchFamily="2" charset="2"/>
              <a:buNone/>
              <a:tabLst>
                <a:tab pos="2292350" algn="l"/>
                <a:tab pos="2976245" algn="l"/>
              </a:tabLst>
            </a:pPr>
            <a:r>
              <a:rPr lang="en-US" altLang="zh-CN" sz="2000" b="1">
                <a:latin typeface="Comic Sans MS" panose="030F0702030302020204" pitchFamily="66" charset="0"/>
                <a:ea typeface="宋体" panose="02010600030101010101" pitchFamily="2" charset="-122"/>
              </a:rPr>
              <a:t>		</a:t>
            </a:r>
            <a:r>
              <a:rPr lang="en-US" altLang="zh-CN" sz="2000" b="1" i="1">
                <a:solidFill>
                  <a:srgbClr val="0000FF"/>
                </a:solidFill>
                <a:latin typeface="Comic Sans MS" panose="030F0702030302020204" pitchFamily="66" charset="0"/>
                <a:ea typeface="宋体" panose="02010600030101010101" pitchFamily="2" charset="-122"/>
              </a:rPr>
              <a:t>R = R</a:t>
            </a:r>
            <a:r>
              <a:rPr lang="en-US" altLang="zh-CN" sz="2000" b="1" baseline="-25000">
                <a:solidFill>
                  <a:srgbClr val="0000FF"/>
                </a:solidFill>
                <a:latin typeface="Comic Sans MS" panose="030F0702030302020204" pitchFamily="66" charset="0"/>
                <a:ea typeface="宋体" panose="02010600030101010101" pitchFamily="2" charset="-122"/>
              </a:rPr>
              <a:t>1 </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baseline="-25000">
                <a:solidFill>
                  <a:srgbClr val="0000FF"/>
                </a:solidFill>
                <a:latin typeface="Comic Sans MS" panose="030F0702030302020204" pitchFamily="66" charset="0"/>
                <a:ea typeface="宋体" panose="02010600030101010101" pitchFamily="2" charset="-122"/>
              </a:rPr>
              <a:t>2</a:t>
            </a:r>
            <a:endParaRPr lang="en-US" altLang="zh-CN" sz="2000" b="1">
              <a:solidFill>
                <a:srgbClr val="0000FF"/>
              </a:solidFill>
              <a:latin typeface="Comic Sans MS" panose="030F0702030302020204" pitchFamily="66" charset="0"/>
              <a:ea typeface="宋体" panose="02010600030101010101" pitchFamily="2" charset="-122"/>
            </a:endParaRPr>
          </a:p>
          <a:p>
            <a:pPr>
              <a:spcBef>
                <a:spcPts val="0"/>
              </a:spcBef>
              <a:tabLst>
                <a:tab pos="2292350" algn="l"/>
                <a:tab pos="2976245" algn="l"/>
              </a:tabLst>
            </a:pPr>
            <a:r>
              <a:rPr lang="en-US" altLang="zh-CN" sz="2000" b="1">
                <a:solidFill>
                  <a:srgbClr val="FF0000"/>
                </a:solidFill>
                <a:latin typeface="Comic Sans MS" panose="030F0702030302020204" pitchFamily="66" charset="0"/>
                <a:ea typeface="宋体" panose="02010600030101010101" pitchFamily="2" charset="-122"/>
              </a:rPr>
              <a:t>Lossless-join decomposition.</a:t>
            </a:r>
            <a:r>
              <a:rPr lang="en-US" altLang="zh-CN" sz="2000" b="1">
                <a:latin typeface="Comic Sans MS" panose="030F0702030302020204" pitchFamily="66" charset="0"/>
                <a:ea typeface="宋体" panose="02010600030101010101" pitchFamily="2" charset="-122"/>
              </a:rPr>
              <a:t>For all possible relations </a:t>
            </a:r>
            <a:r>
              <a:rPr lang="en-US" altLang="zh-CN" sz="2000" b="1" i="1">
                <a:solidFill>
                  <a:srgbClr val="0000FF"/>
                </a:solidFill>
                <a:latin typeface="Comic Sans MS" panose="030F0702030302020204" pitchFamily="66" charset="0"/>
                <a:ea typeface="宋体" panose="02010600030101010101" pitchFamily="2" charset="-122"/>
              </a:rPr>
              <a:t>r</a:t>
            </a:r>
            <a:r>
              <a:rPr lang="en-US" altLang="zh-CN" sz="2000" b="1">
                <a:latin typeface="Comic Sans MS" panose="030F0702030302020204" pitchFamily="66" charset="0"/>
                <a:ea typeface="宋体" panose="02010600030101010101" pitchFamily="2" charset="-122"/>
              </a:rPr>
              <a:t> on schema </a:t>
            </a:r>
            <a:r>
              <a:rPr lang="en-US" altLang="zh-CN" sz="2000" b="1" i="1">
                <a:solidFill>
                  <a:srgbClr val="0000FF"/>
                </a:solidFill>
                <a:latin typeface="Comic Sans MS" panose="030F0702030302020204" pitchFamily="66" charset="0"/>
                <a:ea typeface="宋体" panose="02010600030101010101" pitchFamily="2" charset="-122"/>
              </a:rPr>
              <a:t>R</a:t>
            </a:r>
            <a:endParaRPr lang="en-US" altLang="zh-CN" sz="2000" b="1" i="1">
              <a:solidFill>
                <a:srgbClr val="0000FF"/>
              </a:solidFill>
              <a:latin typeface="Comic Sans MS" panose="030F0702030302020204" pitchFamily="66" charset="0"/>
              <a:ea typeface="宋体" panose="02010600030101010101" pitchFamily="2" charset="-122"/>
            </a:endParaRPr>
          </a:p>
          <a:p>
            <a:pPr>
              <a:spcBef>
                <a:spcPts val="0"/>
              </a:spcBef>
              <a:buFont typeface="Wingdings" panose="05000000000000000000" pitchFamily="2" charset="2"/>
              <a:buNone/>
              <a:tabLst>
                <a:tab pos="2292350" algn="l"/>
                <a:tab pos="2976245" algn="l"/>
              </a:tabLst>
            </a:pPr>
            <a:r>
              <a:rPr lang="en-US" altLang="zh-CN" sz="2000" b="1" baseline="-25000">
                <a:latin typeface="Comic Sans MS" panose="030F0702030302020204" pitchFamily="66" charset="0"/>
                <a:ea typeface="宋体" panose="02010600030101010101" pitchFamily="2" charset="-122"/>
              </a:rPr>
              <a:t>		</a:t>
            </a:r>
            <a:r>
              <a:rPr lang="en-US" altLang="zh-CN" sz="2000" b="1" i="1">
                <a:solidFill>
                  <a:srgbClr val="0000FF"/>
                </a:solidFill>
                <a:latin typeface="Comic Sans MS" panose="030F0702030302020204" pitchFamily="66" charset="0"/>
                <a:ea typeface="宋体" panose="02010600030101010101" pitchFamily="2" charset="-122"/>
              </a:rPr>
              <a:t>r = </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baseline="-25000">
                <a:solidFill>
                  <a:srgbClr val="0000FF"/>
                </a:solidFill>
                <a:latin typeface="Comic Sans MS" panose="030F0702030302020204" pitchFamily="66" charset="0"/>
                <a:ea typeface="宋体" panose="02010600030101010101" pitchFamily="2" charset="-122"/>
                <a:sym typeface="Symbol" panose="05050102010706020507" pitchFamily="18" charset="2"/>
              </a:rPr>
              <a:t>R1 </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i="1">
                <a:solidFill>
                  <a:srgbClr val="0000FF"/>
                </a:solidFill>
                <a:latin typeface="Comic Sans MS" panose="030F0702030302020204" pitchFamily="66" charset="0"/>
                <a:ea typeface="宋体" panose="02010600030101010101" pitchFamily="2" charset="-122"/>
                <a:sym typeface="Symbol" panose="05050102010706020507" pitchFamily="18" charset="2"/>
              </a:rPr>
              <a:t>r</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sz="2000" b="1" baseline="-25000">
                <a:solidFill>
                  <a:srgbClr val="0000FF"/>
                </a:solidFill>
                <a:latin typeface="Comic Sans MS" panose="030F0702030302020204" pitchFamily="66" charset="0"/>
                <a:ea typeface="宋体" panose="02010600030101010101" pitchFamily="2" charset="-122"/>
                <a:sym typeface="Symbol" panose="05050102010706020507" pitchFamily="18" charset="2"/>
              </a:rPr>
              <a:t>R2 </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i="1">
                <a:solidFill>
                  <a:srgbClr val="0000FF"/>
                </a:solidFill>
                <a:latin typeface="Comic Sans MS" panose="030F0702030302020204" pitchFamily="66" charset="0"/>
                <a:ea typeface="宋体" panose="02010600030101010101" pitchFamily="2" charset="-122"/>
                <a:sym typeface="Symbol" panose="05050102010706020507" pitchFamily="18" charset="2"/>
              </a:rPr>
              <a:t>r</a:t>
            </a:r>
            <a:r>
              <a:rPr lang="en-US" altLang="zh-CN" sz="20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a:latin typeface="Comic Sans MS" panose="030F0702030302020204" pitchFamily="66" charset="0"/>
                <a:ea typeface="宋体" panose="02010600030101010101" pitchFamily="2" charset="-122"/>
                <a:sym typeface="Symbol" panose="05050102010706020507" pitchFamily="18" charset="2"/>
              </a:rPr>
              <a:t> </a:t>
            </a:r>
            <a:endParaRPr lang="en-US" altLang="zh-CN" sz="2000" b="1">
              <a:latin typeface="Comic Sans MS" panose="030F0702030302020204" pitchFamily="66" charset="0"/>
              <a:ea typeface="宋体" panose="02010600030101010101" pitchFamily="2" charset="-122"/>
              <a:sym typeface="Symbol" panose="05050102010706020507" pitchFamily="18" charset="2"/>
            </a:endParaRPr>
          </a:p>
          <a:p>
            <a:pPr>
              <a:spcBef>
                <a:spcPts val="0"/>
              </a:spcBef>
              <a:tabLst>
                <a:tab pos="2292350" algn="l"/>
                <a:tab pos="2976245" algn="l"/>
              </a:tabLst>
            </a:pPr>
            <a:r>
              <a:rPr lang="en-US" altLang="zh-CN" sz="2000" b="1">
                <a:solidFill>
                  <a:srgbClr val="FF0000"/>
                </a:solidFill>
                <a:latin typeface="Comic Sans MS" panose="030F0702030302020204" pitchFamily="66" charset="0"/>
                <a:ea typeface="宋体" panose="02010600030101010101" pitchFamily="2" charset="-122"/>
              </a:rPr>
              <a:t>Theorem:</a:t>
            </a:r>
            <a:r>
              <a:rPr lang="en-US" altLang="zh-CN" sz="2000" b="1">
                <a:latin typeface="Comic Sans MS" panose="030F0702030302020204" pitchFamily="66" charset="0"/>
                <a:ea typeface="宋体" panose="02010600030101010101" pitchFamily="2" charset="-122"/>
              </a:rPr>
              <a:t> A decomposition of </a:t>
            </a:r>
            <a:r>
              <a:rPr lang="en-US" altLang="zh-CN" sz="2000" b="1">
                <a:solidFill>
                  <a:srgbClr val="1F07CF"/>
                </a:solidFill>
                <a:latin typeface="Comic Sans MS" panose="030F0702030302020204" pitchFamily="66" charset="0"/>
                <a:ea typeface="宋体" panose="02010600030101010101" pitchFamily="2" charset="-122"/>
              </a:rPr>
              <a:t>R</a:t>
            </a:r>
            <a:r>
              <a:rPr lang="en-US" altLang="zh-CN" sz="2000" b="1">
                <a:latin typeface="Comic Sans MS" panose="030F0702030302020204" pitchFamily="66" charset="0"/>
                <a:ea typeface="宋体" panose="02010600030101010101" pitchFamily="2" charset="-122"/>
              </a:rPr>
              <a:t> into </a:t>
            </a:r>
            <a:r>
              <a:rPr kumimoji="0" lang="en-US" altLang="zh-CN" sz="2000" b="1" i="1">
                <a:solidFill>
                  <a:srgbClr val="1F07CF"/>
                </a:solidFill>
                <a:latin typeface="Comic Sans MS" panose="030F0702030302020204" pitchFamily="66" charset="0"/>
                <a:ea typeface="宋体" panose="02010600030101010101" pitchFamily="2" charset="-122"/>
              </a:rPr>
              <a:t>R</a:t>
            </a:r>
            <a:r>
              <a:rPr kumimoji="0" lang="en-US" altLang="zh-CN" sz="2000" b="1" baseline="-25000">
                <a:solidFill>
                  <a:srgbClr val="1F07CF"/>
                </a:solidFill>
                <a:latin typeface="Comic Sans MS" panose="030F0702030302020204" pitchFamily="66" charset="0"/>
                <a:ea typeface="宋体" panose="02010600030101010101" pitchFamily="2" charset="-122"/>
              </a:rPr>
              <a:t>1</a:t>
            </a:r>
            <a:r>
              <a:rPr kumimoji="0" lang="en-US" altLang="zh-CN" sz="2000" b="1">
                <a:latin typeface="Comic Sans MS" panose="030F0702030302020204" pitchFamily="66" charset="0"/>
                <a:ea typeface="宋体" panose="02010600030101010101" pitchFamily="2" charset="-122"/>
              </a:rPr>
              <a:t> and </a:t>
            </a:r>
            <a:r>
              <a:rPr kumimoji="0" lang="en-US" altLang="zh-CN" sz="2000" b="1" i="1">
                <a:solidFill>
                  <a:srgbClr val="1F07CF"/>
                </a:solidFill>
                <a:latin typeface="Comic Sans MS" panose="030F0702030302020204" pitchFamily="66" charset="0"/>
                <a:ea typeface="宋体" panose="02010600030101010101" pitchFamily="2" charset="-122"/>
              </a:rPr>
              <a:t>R</a:t>
            </a:r>
            <a:r>
              <a:rPr kumimoji="0" lang="en-US" altLang="zh-CN" sz="2000" b="1" baseline="-25000">
                <a:solidFill>
                  <a:srgbClr val="1F07CF"/>
                </a:solidFill>
                <a:latin typeface="Comic Sans MS" panose="030F0702030302020204" pitchFamily="66" charset="0"/>
                <a:ea typeface="宋体" panose="02010600030101010101" pitchFamily="2" charset="-122"/>
              </a:rPr>
              <a:t>2</a:t>
            </a:r>
            <a:r>
              <a:rPr kumimoji="0" lang="en-US" altLang="zh-CN" sz="2000" b="1">
                <a:latin typeface="Comic Sans MS" panose="030F0702030302020204" pitchFamily="66" charset="0"/>
                <a:ea typeface="宋体" panose="02010600030101010101" pitchFamily="2" charset="-122"/>
              </a:rPr>
              <a:t> is </a:t>
            </a:r>
            <a:r>
              <a:rPr kumimoji="0" lang="en-US" altLang="zh-CN" sz="2000" b="1">
                <a:solidFill>
                  <a:srgbClr val="FF0000"/>
                </a:solidFill>
                <a:latin typeface="Comic Sans MS" panose="030F0702030302020204" pitchFamily="66" charset="0"/>
                <a:ea typeface="宋体" panose="02010600030101010101" pitchFamily="2" charset="-122"/>
              </a:rPr>
              <a:t>lossless join</a:t>
            </a:r>
            <a:r>
              <a:rPr kumimoji="0" lang="en-US" altLang="zh-CN" sz="2000" b="1">
                <a:latin typeface="Comic Sans MS" panose="030F0702030302020204" pitchFamily="66" charset="0"/>
                <a:ea typeface="宋体" panose="02010600030101010101" pitchFamily="2" charset="-122"/>
              </a:rPr>
              <a:t> </a:t>
            </a:r>
            <a:r>
              <a:rPr kumimoji="0" lang="en-US" altLang="zh-CN" sz="2000" b="1">
                <a:solidFill>
                  <a:srgbClr val="0000FF"/>
                </a:solidFill>
                <a:latin typeface="Comic Sans MS" panose="030F0702030302020204" pitchFamily="66" charset="0"/>
                <a:ea typeface="宋体" panose="02010600030101010101" pitchFamily="2" charset="-122"/>
              </a:rPr>
              <a:t>iff </a:t>
            </a:r>
            <a:r>
              <a:rPr kumimoji="0" lang="en-US" altLang="zh-CN" sz="2000" b="1">
                <a:solidFill>
                  <a:srgbClr val="00B050"/>
                </a:solidFill>
                <a:latin typeface="Comic Sans MS" panose="030F0702030302020204" pitchFamily="66" charset="0"/>
                <a:ea typeface="宋体" panose="02010600030101010101" pitchFamily="2" charset="-122"/>
              </a:rPr>
              <a:t>at</a:t>
            </a:r>
            <a:r>
              <a:rPr lang="en-US" altLang="zh-CN" sz="2000" b="1">
                <a:solidFill>
                  <a:srgbClr val="00B050"/>
                </a:solidFill>
                <a:latin typeface="Comic Sans MS" panose="030F0702030302020204" pitchFamily="66" charset="0"/>
                <a:ea typeface="宋体" panose="02010600030101010101" pitchFamily="2" charset="-122"/>
              </a:rPr>
              <a:t> least one of</a:t>
            </a:r>
            <a:r>
              <a:rPr lang="en-US" altLang="zh-CN" sz="2000" b="1">
                <a:solidFill>
                  <a:srgbClr val="CC0099"/>
                </a:solidFill>
                <a:latin typeface="Comic Sans MS" panose="030F0702030302020204" pitchFamily="66" charset="0"/>
                <a:ea typeface="宋体" panose="02010600030101010101" pitchFamily="2" charset="-122"/>
              </a:rPr>
              <a:t> </a:t>
            </a:r>
            <a:r>
              <a:rPr lang="en-US" altLang="zh-CN" sz="2000" b="1">
                <a:latin typeface="Comic Sans MS" panose="030F0702030302020204" pitchFamily="66" charset="0"/>
                <a:ea typeface="宋体" panose="02010600030101010101" pitchFamily="2" charset="-122"/>
              </a:rPr>
              <a:t>the following dependencies is in </a:t>
            </a:r>
            <a:r>
              <a:rPr lang="en-US" altLang="zh-CN" sz="2000" b="1">
                <a:solidFill>
                  <a:srgbClr val="1F07CF"/>
                </a:solidFill>
                <a:latin typeface="Comic Sans MS" panose="030F0702030302020204" pitchFamily="66" charset="0"/>
                <a:ea typeface="宋体" panose="02010600030101010101" pitchFamily="2" charset="-122"/>
              </a:rPr>
              <a:t>F</a:t>
            </a:r>
            <a:r>
              <a:rPr lang="en-US" altLang="zh-CN" sz="2000" b="1" baseline="30000">
                <a:solidFill>
                  <a:srgbClr val="1F07CF"/>
                </a:solidFill>
                <a:latin typeface="Comic Sans MS" panose="030F0702030302020204" pitchFamily="66" charset="0"/>
                <a:ea typeface="宋体" panose="02010600030101010101" pitchFamily="2" charset="-122"/>
              </a:rPr>
              <a:t>+</a:t>
            </a:r>
            <a:r>
              <a:rPr lang="en-US" altLang="zh-CN" sz="2000" b="1">
                <a:latin typeface="Comic Sans MS" panose="030F0702030302020204" pitchFamily="66" charset="0"/>
                <a:ea typeface="宋体" panose="02010600030101010101" pitchFamily="2" charset="-122"/>
              </a:rPr>
              <a:t>:</a:t>
            </a:r>
            <a:endParaRPr lang="en-US" altLang="zh-CN" sz="2000" b="1">
              <a:latin typeface="Comic Sans MS" panose="030F0702030302020204" pitchFamily="66" charset="0"/>
              <a:ea typeface="宋体" panose="02010600030101010101" pitchFamily="2" charset="-122"/>
            </a:endParaRPr>
          </a:p>
          <a:p>
            <a:pPr lvl="1">
              <a:spcBef>
                <a:spcPts val="0"/>
              </a:spcBef>
              <a:tabLst>
                <a:tab pos="2292350" algn="l"/>
                <a:tab pos="2976245" algn="l"/>
              </a:tabLst>
            </a:pP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1</a:t>
            </a:r>
            <a:r>
              <a:rPr lang="en-US" altLang="zh-CN" b="1">
                <a:solidFill>
                  <a:srgbClr val="0000FF"/>
                </a:solidFill>
                <a:latin typeface="Comic Sans MS" panose="030F0702030302020204" pitchFamily="66" charset="0"/>
                <a:ea typeface="宋体" panose="02010600030101010101" pitchFamily="2" charset="-122"/>
              </a:rPr>
              <a:t>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2</a:t>
            </a:r>
            <a:r>
              <a:rPr lang="en-US" altLang="zh-CN" b="1">
                <a:solidFill>
                  <a:srgbClr val="0000FF"/>
                </a:solidFill>
                <a:latin typeface="Comic Sans MS" panose="030F0702030302020204" pitchFamily="66" charset="0"/>
                <a:ea typeface="宋体" panose="02010600030101010101" pitchFamily="2" charset="-122"/>
              </a:rPr>
              <a:t>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1</a:t>
            </a:r>
            <a:endParaRPr lang="en-US" altLang="zh-CN" b="1" baseline="-25000">
              <a:solidFill>
                <a:srgbClr val="0000FF"/>
              </a:solidFill>
              <a:latin typeface="Comic Sans MS" panose="030F0702030302020204" pitchFamily="66" charset="0"/>
              <a:ea typeface="宋体" panose="02010600030101010101" pitchFamily="2" charset="-122"/>
            </a:endParaRPr>
          </a:p>
          <a:p>
            <a:pPr lvl="1">
              <a:spcBef>
                <a:spcPts val="0"/>
              </a:spcBef>
              <a:tabLst>
                <a:tab pos="2292350" algn="l"/>
                <a:tab pos="2976245" algn="l"/>
              </a:tabLst>
            </a:pP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1</a:t>
            </a:r>
            <a:r>
              <a:rPr lang="en-US" altLang="zh-CN" b="1">
                <a:solidFill>
                  <a:srgbClr val="0000FF"/>
                </a:solidFill>
                <a:latin typeface="Comic Sans MS" panose="030F0702030302020204" pitchFamily="66" charset="0"/>
                <a:ea typeface="宋体" panose="02010600030101010101" pitchFamily="2" charset="-122"/>
              </a:rPr>
              <a:t>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2</a:t>
            </a:r>
            <a:r>
              <a:rPr lang="en-US" altLang="zh-CN" b="1">
                <a:solidFill>
                  <a:srgbClr val="0000FF"/>
                </a:solidFill>
                <a:latin typeface="Comic Sans MS" panose="030F0702030302020204" pitchFamily="66" charset="0"/>
                <a:ea typeface="宋体" panose="02010600030101010101" pitchFamily="2" charset="-122"/>
              </a:rPr>
              <a:t> </a:t>
            </a:r>
            <a:r>
              <a:rPr lang="en-US" altLang="zh-CN"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b="1" i="1">
                <a:solidFill>
                  <a:srgbClr val="0000FF"/>
                </a:solidFill>
                <a:latin typeface="Comic Sans MS" panose="030F0702030302020204" pitchFamily="66" charset="0"/>
                <a:ea typeface="宋体" panose="02010600030101010101" pitchFamily="2" charset="-122"/>
              </a:rPr>
              <a:t>R</a:t>
            </a:r>
            <a:r>
              <a:rPr lang="en-US" altLang="zh-CN" b="1" baseline="-25000">
                <a:solidFill>
                  <a:srgbClr val="0000FF"/>
                </a:solidFill>
                <a:latin typeface="Comic Sans MS" panose="030F0702030302020204" pitchFamily="66" charset="0"/>
                <a:ea typeface="宋体" panose="02010600030101010101" pitchFamily="2" charset="-122"/>
              </a:rPr>
              <a:t>2</a:t>
            </a:r>
            <a:endParaRPr lang="zh-CN" altLang="en-US" b="1">
              <a:solidFill>
                <a:srgbClr val="0000FF"/>
              </a:solidFill>
              <a:latin typeface="Comic Sans MS" panose="030F0702030302020204" pitchFamily="66" charset="0"/>
              <a:ea typeface="宋体" panose="02010600030101010101" pitchFamily="2" charset="-122"/>
              <a:sym typeface="Symbol" panose="05050102010706020507" pitchFamily="18" charset="2"/>
            </a:endParaRPr>
          </a:p>
        </p:txBody>
      </p:sp>
      <p:sp>
        <p:nvSpPr>
          <p:cNvPr id="53254" name="Freeform 4"/>
          <p:cNvSpPr/>
          <p:nvPr/>
        </p:nvSpPr>
        <p:spPr bwMode="auto">
          <a:xfrm>
            <a:off x="3872682" y="3247157"/>
            <a:ext cx="195262" cy="116681"/>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Example</a:t>
            </a:r>
            <a:endParaRPr lang="en-US" altLang="zh-CN">
              <a:effectLst/>
              <a:latin typeface="Comic Sans MS" panose="030F0702030302020204" pitchFamily="66" charset="0"/>
              <a:ea typeface="宋体" panose="02010600030101010101" pitchFamily="2" charset="-122"/>
            </a:endParaRPr>
          </a:p>
        </p:txBody>
      </p:sp>
      <p:sp>
        <p:nvSpPr>
          <p:cNvPr id="200707" name="Rectangle 3"/>
          <p:cNvSpPr>
            <a:spLocks noGrp="1" noChangeArrowheads="1"/>
          </p:cNvSpPr>
          <p:nvPr>
            <p:ph type="body" idx="1"/>
          </p:nvPr>
        </p:nvSpPr>
        <p:spPr>
          <a:xfrm>
            <a:off x="251520" y="627534"/>
            <a:ext cx="8627369" cy="4176464"/>
          </a:xfrm>
        </p:spPr>
        <p:txBody>
          <a:bodyPr/>
          <a:lstStyle/>
          <a:p>
            <a:pPr>
              <a:spcBef>
                <a:spcPts val="600"/>
              </a:spcBef>
              <a:tabLst>
                <a:tab pos="2054225" algn="l"/>
              </a:tabLst>
            </a:pPr>
            <a:r>
              <a:rPr lang="en-US" altLang="zh-CN" sz="1800" b="1" i="1">
                <a:solidFill>
                  <a:srgbClr val="1F07CF"/>
                </a:solidFill>
                <a:latin typeface="Comic Sans MS" panose="030F0702030302020204" pitchFamily="66" charset="0"/>
                <a:ea typeface="宋体" panose="02010600030101010101" pitchFamily="2" charset="-122"/>
              </a:rPr>
              <a:t>R = (A, B, C)</a:t>
            </a:r>
            <a:br>
              <a:rPr lang="en-US" altLang="zh-CN" sz="1800" b="1" i="1">
                <a:solidFill>
                  <a:srgbClr val="1F07CF"/>
                </a:solidFill>
                <a:latin typeface="Comic Sans MS" panose="030F0702030302020204" pitchFamily="66" charset="0"/>
                <a:ea typeface="宋体" panose="02010600030101010101" pitchFamily="2" charset="-122"/>
              </a:rPr>
            </a:br>
            <a:r>
              <a:rPr lang="en-US" altLang="zh-CN" sz="1800" b="1" i="1">
                <a:solidFill>
                  <a:srgbClr val="1F07CF"/>
                </a:solidFill>
                <a:latin typeface="Comic Sans MS" panose="030F0702030302020204" pitchFamily="66" charset="0"/>
                <a:ea typeface="宋体" panose="02010600030101010101" pitchFamily="2" charset="-122"/>
              </a:rPr>
              <a:t>F = {A </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a:solidFill>
                  <a:srgbClr val="1F07C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B, B </a:t>
            </a:r>
            <a:r>
              <a:rPr lang="en-US" altLang="zh-CN" sz="1800" b="1">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a:solidFill>
                  <a:srgbClr val="1F07C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C)</a:t>
            </a:r>
            <a:endPar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endParaRPr>
          </a:p>
          <a:p>
            <a:pPr lvl="1">
              <a:spcBef>
                <a:spcPts val="600"/>
              </a:spcBef>
              <a:tabLst>
                <a:tab pos="2054225" algn="l"/>
              </a:tabLst>
            </a:pPr>
            <a:r>
              <a:rPr lang="en-US" altLang="zh-CN" sz="1800" b="1">
                <a:latin typeface="Comic Sans MS" panose="030F0702030302020204" pitchFamily="66" charset="0"/>
                <a:ea typeface="宋体" panose="02010600030101010101" pitchFamily="2" charset="-122"/>
                <a:sym typeface="Monotype Sorts" pitchFamily="96" charset="2"/>
              </a:rPr>
              <a:t>Can be decomposed in two different ways</a:t>
            </a:r>
            <a:endParaRPr lang="en-US" altLang="zh-CN" sz="1800" b="1">
              <a:latin typeface="Comic Sans MS" panose="030F0702030302020204" pitchFamily="66" charset="0"/>
              <a:ea typeface="宋体" panose="02010600030101010101" pitchFamily="2" charset="-122"/>
              <a:sym typeface="Monotype Sorts" pitchFamily="96" charset="2"/>
            </a:endParaRPr>
          </a:p>
          <a:p>
            <a:pPr>
              <a:spcBef>
                <a:spcPts val="600"/>
              </a:spcBef>
              <a:tabLst>
                <a:tab pos="2054225" algn="l"/>
              </a:tabLst>
            </a:pP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1F07CF"/>
                </a:solidFill>
                <a:latin typeface="Comic Sans MS" panose="030F0702030302020204" pitchFamily="66" charset="0"/>
                <a:ea typeface="宋体" panose="02010600030101010101" pitchFamily="2" charset="-122"/>
                <a:sym typeface="Monotype Sorts" pitchFamily="96" charset="2"/>
              </a:rPr>
              <a:t>1</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 = (A, B),   R</a:t>
            </a:r>
            <a:r>
              <a:rPr lang="en-US" altLang="zh-CN" sz="1800" b="1" baseline="-25000">
                <a:solidFill>
                  <a:srgbClr val="1F07CF"/>
                </a:solidFill>
                <a:latin typeface="Comic Sans MS" panose="030F0702030302020204" pitchFamily="66" charset="0"/>
                <a:ea typeface="宋体" panose="02010600030101010101" pitchFamily="2" charset="-122"/>
                <a:sym typeface="Monotype Sorts" pitchFamily="96" charset="2"/>
              </a:rPr>
              <a:t>2</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 = (B, C)</a:t>
            </a:r>
            <a:endPar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endParaRPr>
          </a:p>
          <a:p>
            <a:pPr lvl="1">
              <a:spcBef>
                <a:spcPts val="600"/>
              </a:spcBef>
              <a:tabLst>
                <a:tab pos="2054225" algn="l"/>
              </a:tabLst>
            </a:pP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Lossless-join decomposition:</a:t>
            </a:r>
            <a:endParaRPr lang="en-US" altLang="zh-CN" sz="1800" b="1">
              <a:solidFill>
                <a:srgbClr val="FF0000"/>
              </a:solidFill>
              <a:latin typeface="Comic Sans MS" panose="030F0702030302020204" pitchFamily="66" charset="0"/>
              <a:ea typeface="宋体" panose="02010600030101010101" pitchFamily="2" charset="-122"/>
              <a:sym typeface="Monotype Sorts" pitchFamily="96" charset="2"/>
            </a:endParaRPr>
          </a:p>
          <a:p>
            <a:pPr lvl="1">
              <a:spcBef>
                <a:spcPts val="600"/>
              </a:spcBef>
              <a:buFont typeface="Monotype Sorts" pitchFamily="96" charset="2"/>
              <a:buNone/>
              <a:tabLst>
                <a:tab pos="2054225" algn="l"/>
              </a:tabLst>
            </a:pP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0000FF"/>
                </a:solidFill>
                <a:latin typeface="Comic Sans MS" panose="030F0702030302020204" pitchFamily="66" charset="0"/>
                <a:ea typeface="宋体" panose="02010600030101010101" pitchFamily="2" charset="-122"/>
                <a:sym typeface="Monotype Sorts" pitchFamily="96" charset="2"/>
              </a:rPr>
              <a:t>1  </a:t>
            </a:r>
            <a:r>
              <a:rPr lang="en-US" altLang="zh-CN" sz="1800"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0000FF"/>
                </a:solidFill>
                <a:latin typeface="Comic Sans MS" panose="030F0702030302020204" pitchFamily="66" charset="0"/>
                <a:ea typeface="宋体" panose="02010600030101010101" pitchFamily="2" charset="-122"/>
                <a:sym typeface="Monotype Sorts" pitchFamily="96" charset="2"/>
              </a:rPr>
              <a:t>2</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 = </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B</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and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B </a:t>
            </a:r>
            <a:r>
              <a:rPr lang="en-US" altLang="zh-CN" sz="18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BC</a:t>
            </a:r>
            <a:endPar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endParaRPr>
          </a:p>
          <a:p>
            <a:pPr lvl="1">
              <a:spcBef>
                <a:spcPts val="600"/>
              </a:spcBef>
              <a:tabLst>
                <a:tab pos="2054225" algn="l"/>
              </a:tabLst>
            </a:pPr>
            <a:r>
              <a:rPr lang="en-US" altLang="zh-CN" sz="1800" b="1">
                <a:latin typeface="Comic Sans MS" panose="030F0702030302020204" pitchFamily="66" charset="0"/>
                <a:ea typeface="宋体" panose="02010600030101010101" pitchFamily="2" charset="-122"/>
                <a:sym typeface="Monotype Sorts" pitchFamily="96" charset="2"/>
              </a:rPr>
              <a:t>Dependency preserving</a:t>
            </a:r>
            <a:endParaRPr lang="en-US" altLang="zh-CN" sz="1800" b="1">
              <a:latin typeface="Comic Sans MS" panose="030F0702030302020204" pitchFamily="66" charset="0"/>
              <a:ea typeface="宋体" panose="02010600030101010101" pitchFamily="2" charset="-122"/>
              <a:sym typeface="Monotype Sorts" pitchFamily="96" charset="2"/>
            </a:endParaRPr>
          </a:p>
          <a:p>
            <a:pPr>
              <a:spcBef>
                <a:spcPts val="600"/>
              </a:spcBef>
              <a:tabLst>
                <a:tab pos="2054225" algn="l"/>
              </a:tabLst>
            </a:pP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R</a:t>
            </a:r>
            <a:r>
              <a:rPr lang="en-US" altLang="zh-CN" sz="1800" b="1" i="1" baseline="-25000">
                <a:solidFill>
                  <a:srgbClr val="1F07CF"/>
                </a:solidFill>
                <a:latin typeface="Comic Sans MS" panose="030F0702030302020204" pitchFamily="66" charset="0"/>
                <a:ea typeface="宋体" panose="02010600030101010101" pitchFamily="2" charset="-122"/>
                <a:sym typeface="Monotype Sorts" pitchFamily="96" charset="2"/>
              </a:rPr>
              <a:t>1 </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 (A, B),   R</a:t>
            </a:r>
            <a:r>
              <a:rPr lang="en-US" altLang="zh-CN" sz="1800" b="1" baseline="-25000">
                <a:solidFill>
                  <a:srgbClr val="1F07CF"/>
                </a:solidFill>
                <a:latin typeface="Comic Sans MS" panose="030F0702030302020204" pitchFamily="66" charset="0"/>
                <a:ea typeface="宋体" panose="02010600030101010101" pitchFamily="2" charset="-122"/>
                <a:sym typeface="Monotype Sorts" pitchFamily="96" charset="2"/>
              </a:rPr>
              <a:t>2</a:t>
            </a:r>
            <a:r>
              <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rPr>
              <a:t> = (A, C)</a:t>
            </a:r>
            <a:endParaRPr lang="en-US" altLang="zh-CN" sz="1800" b="1" i="1">
              <a:solidFill>
                <a:srgbClr val="1F07CF"/>
              </a:solidFill>
              <a:latin typeface="Comic Sans MS" panose="030F0702030302020204" pitchFamily="66" charset="0"/>
              <a:ea typeface="宋体" panose="02010600030101010101" pitchFamily="2" charset="-122"/>
              <a:sym typeface="Monotype Sorts" pitchFamily="96" charset="2"/>
            </a:endParaRPr>
          </a:p>
          <a:p>
            <a:pPr lvl="1">
              <a:spcBef>
                <a:spcPts val="600"/>
              </a:spcBef>
              <a:tabLst>
                <a:tab pos="2054225" algn="l"/>
              </a:tabLst>
            </a:pP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Lossless-join decomposition:</a:t>
            </a:r>
            <a:endParaRPr lang="en-US" altLang="zh-CN" sz="1800" b="1">
              <a:solidFill>
                <a:srgbClr val="FF0000"/>
              </a:solidFill>
              <a:latin typeface="Comic Sans MS" panose="030F0702030302020204" pitchFamily="66" charset="0"/>
              <a:ea typeface="宋体" panose="02010600030101010101" pitchFamily="2" charset="-122"/>
              <a:sym typeface="Monotype Sorts" pitchFamily="96" charset="2"/>
            </a:endParaRPr>
          </a:p>
          <a:p>
            <a:pPr lvl="1">
              <a:spcBef>
                <a:spcPts val="600"/>
              </a:spcBef>
              <a:buFont typeface="Monotype Sorts" pitchFamily="96" charset="2"/>
              <a:buNone/>
              <a:tabLst>
                <a:tab pos="2054225" algn="l"/>
              </a:tabLst>
            </a:pP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0000FF"/>
                </a:solidFill>
                <a:latin typeface="Comic Sans MS" panose="030F0702030302020204" pitchFamily="66" charset="0"/>
                <a:ea typeface="宋体" panose="02010600030101010101" pitchFamily="2" charset="-122"/>
                <a:sym typeface="Monotype Sorts" pitchFamily="96" charset="2"/>
              </a:rPr>
              <a:t>1  </a:t>
            </a:r>
            <a:r>
              <a:rPr lang="en-US" altLang="zh-CN" sz="1800" b="1">
                <a:solidFill>
                  <a:srgbClr val="0000F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0000FF"/>
                </a:solidFill>
                <a:latin typeface="Comic Sans MS" panose="030F0702030302020204" pitchFamily="66" charset="0"/>
                <a:ea typeface="宋体" panose="02010600030101010101" pitchFamily="2" charset="-122"/>
                <a:sym typeface="Monotype Sorts" pitchFamily="96" charset="2"/>
              </a:rPr>
              <a:t>2</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A</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 </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and </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A </a:t>
            </a:r>
            <a:r>
              <a:rPr lang="en-US" altLang="zh-CN" sz="1800" b="1">
                <a:solidFill>
                  <a:srgbClr val="0000F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a:solidFill>
                  <a:srgbClr val="0000FF"/>
                </a:solidFill>
                <a:latin typeface="Comic Sans MS" panose="030F0702030302020204" pitchFamily="66" charset="0"/>
                <a:ea typeface="宋体" panose="02010600030101010101" pitchFamily="2" charset="-122"/>
                <a:sym typeface="Monotype Sorts" pitchFamily="96" charset="2"/>
              </a:rPr>
              <a:t> A</a:t>
            </a:r>
            <a:r>
              <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rPr>
              <a:t>B</a:t>
            </a:r>
            <a:endParaRPr lang="en-US" altLang="zh-CN" sz="1800" b="1" i="1">
              <a:solidFill>
                <a:srgbClr val="0000FF"/>
              </a:solidFill>
              <a:latin typeface="Comic Sans MS" panose="030F0702030302020204" pitchFamily="66" charset="0"/>
              <a:ea typeface="宋体" panose="02010600030101010101" pitchFamily="2" charset="-122"/>
              <a:sym typeface="Monotype Sorts" pitchFamily="96" charset="2"/>
            </a:endParaRPr>
          </a:p>
          <a:p>
            <a:pPr lvl="1">
              <a:spcBef>
                <a:spcPts val="600"/>
              </a:spcBef>
              <a:tabLst>
                <a:tab pos="2054225" algn="l"/>
              </a:tabLst>
            </a:pPr>
            <a:r>
              <a:rPr lang="en-US" altLang="zh-CN" sz="1800" b="1">
                <a:latin typeface="Comic Sans MS" panose="030F0702030302020204" pitchFamily="66" charset="0"/>
                <a:ea typeface="宋体" panose="02010600030101010101" pitchFamily="2" charset="-122"/>
                <a:sym typeface="Monotype Sorts" pitchFamily="96" charset="2"/>
              </a:rPr>
              <a:t>Not dependency preserving </a:t>
            </a:r>
            <a:br>
              <a:rPr lang="en-US" altLang="zh-CN" sz="1800" b="1">
                <a:latin typeface="Comic Sans MS" panose="030F0702030302020204" pitchFamily="66" charset="0"/>
                <a:ea typeface="宋体" panose="02010600030101010101" pitchFamily="2" charset="-122"/>
                <a:sym typeface="Monotype Sorts" pitchFamily="96" charset="2"/>
              </a:rPr>
            </a:br>
            <a:r>
              <a:rPr lang="en-US" altLang="zh-CN" sz="1800" b="1">
                <a:latin typeface="Comic Sans MS" panose="030F0702030302020204" pitchFamily="66" charset="0"/>
                <a:ea typeface="宋体" panose="02010600030101010101" pitchFamily="2" charset="-122"/>
                <a:sym typeface="Monotype Sorts" pitchFamily="96" charset="2"/>
              </a:rPr>
              <a:t>(</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cannot check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B </a:t>
            </a:r>
            <a:r>
              <a:rPr lang="en-US" altLang="zh-CN" sz="1800" b="1">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C </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without computing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R</a:t>
            </a:r>
            <a:r>
              <a:rPr lang="en-US" altLang="zh-CN" sz="1800" b="1" i="1" baseline="-25000">
                <a:solidFill>
                  <a:srgbClr val="FF0000"/>
                </a:solidFill>
                <a:latin typeface="Comic Sans MS" panose="030F0702030302020204" pitchFamily="66" charset="0"/>
                <a:ea typeface="宋体" panose="02010600030101010101" pitchFamily="2" charset="-122"/>
                <a:sym typeface="Monotype Sorts" pitchFamily="96" charset="2"/>
              </a:rPr>
              <a:t>1 </a:t>
            </a:r>
            <a:r>
              <a:rPr lang="en-US" altLang="zh-CN" sz="1800" b="1">
                <a:solidFill>
                  <a:srgbClr val="FF0000"/>
                </a:solidFill>
                <a:latin typeface="Comic Sans MS" panose="030F0702030302020204" pitchFamily="66" charset="0"/>
                <a:ea typeface="宋体" panose="02010600030101010101" pitchFamily="2" charset="-122"/>
                <a:sym typeface="Monotype Sorts" pitchFamily="96" charset="2"/>
              </a:rPr>
              <a:t>   </a:t>
            </a:r>
            <a:r>
              <a:rPr lang="en-US" altLang="zh-CN" sz="1800" b="1" i="1">
                <a:solidFill>
                  <a:srgbClr val="FF0000"/>
                </a:solidFill>
                <a:latin typeface="Comic Sans MS" panose="030F0702030302020204" pitchFamily="66" charset="0"/>
                <a:ea typeface="宋体" panose="02010600030101010101" pitchFamily="2" charset="-122"/>
                <a:sym typeface="Monotype Sorts" pitchFamily="96" charset="2"/>
              </a:rPr>
              <a:t>R</a:t>
            </a:r>
            <a:r>
              <a:rPr lang="en-US" altLang="zh-CN" sz="1800" b="1" baseline="-25000">
                <a:solidFill>
                  <a:srgbClr val="FF0000"/>
                </a:solidFill>
                <a:latin typeface="Comic Sans MS" panose="030F0702030302020204" pitchFamily="66" charset="0"/>
                <a:ea typeface="宋体" panose="02010600030101010101" pitchFamily="2" charset="-122"/>
                <a:sym typeface="Monotype Sorts" pitchFamily="96" charset="2"/>
              </a:rPr>
              <a:t>2</a:t>
            </a:r>
            <a:r>
              <a:rPr lang="en-US" altLang="zh-CN" sz="1800" b="1">
                <a:latin typeface="Comic Sans MS" panose="030F0702030302020204" pitchFamily="66" charset="0"/>
                <a:ea typeface="宋体" panose="02010600030101010101" pitchFamily="2" charset="-122"/>
                <a:sym typeface="Monotype Sorts" pitchFamily="96" charset="2"/>
              </a:rPr>
              <a:t>)</a:t>
            </a:r>
            <a:endParaRPr lang="en-US" altLang="zh-CN" sz="1800" b="1">
              <a:latin typeface="Comic Sans MS" panose="030F0702030302020204" pitchFamily="66" charset="0"/>
              <a:ea typeface="宋体" panose="02010600030101010101" pitchFamily="2" charset="-122"/>
              <a:sym typeface="Monotype Sorts" pitchFamily="96" charset="2"/>
            </a:endParaRPr>
          </a:p>
        </p:txBody>
      </p:sp>
      <p:pic>
        <p:nvPicPr>
          <p:cNvPr id="5427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68144" y="4443958"/>
            <a:ext cx="23495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0707">
                                            <p:txEl>
                                              <p:pRg st="3" end="3"/>
                                            </p:txEl>
                                          </p:spTgt>
                                        </p:tgtEl>
                                        <p:attrNameLst>
                                          <p:attrName>style.visibility</p:attrName>
                                        </p:attrNameLst>
                                      </p:cBhvr>
                                      <p:to>
                                        <p:strVal val="visible"/>
                                      </p:to>
                                    </p:set>
                                    <p:animEffect transition="in" filter="blinds(horizontal)">
                                      <p:cBhvr>
                                        <p:cTn id="7" dur="500"/>
                                        <p:tgtEl>
                                          <p:spTgt spid="20070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0707">
                                            <p:txEl>
                                              <p:pRg st="4" end="4"/>
                                            </p:txEl>
                                          </p:spTgt>
                                        </p:tgtEl>
                                        <p:attrNameLst>
                                          <p:attrName>style.visibility</p:attrName>
                                        </p:attrNameLst>
                                      </p:cBhvr>
                                      <p:to>
                                        <p:strVal val="visible"/>
                                      </p:to>
                                    </p:set>
                                    <p:animEffect transition="in" filter="blinds(horizontal)">
                                      <p:cBhvr>
                                        <p:cTn id="10" dur="500"/>
                                        <p:tgtEl>
                                          <p:spTgt spid="20070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00707">
                                            <p:txEl>
                                              <p:pRg st="5" end="5"/>
                                            </p:txEl>
                                          </p:spTgt>
                                        </p:tgtEl>
                                        <p:attrNameLst>
                                          <p:attrName>style.visibility</p:attrName>
                                        </p:attrNameLst>
                                      </p:cBhvr>
                                      <p:to>
                                        <p:strVal val="visible"/>
                                      </p:to>
                                    </p:set>
                                    <p:animEffect transition="in" filter="blinds(horizontal)">
                                      <p:cBhvr>
                                        <p:cTn id="13" dur="500"/>
                                        <p:tgtEl>
                                          <p:spTgt spid="20070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0707">
                                            <p:txEl>
                                              <p:pRg st="7" end="7"/>
                                            </p:txEl>
                                          </p:spTgt>
                                        </p:tgtEl>
                                        <p:attrNameLst>
                                          <p:attrName>style.visibility</p:attrName>
                                        </p:attrNameLst>
                                      </p:cBhvr>
                                      <p:to>
                                        <p:strVal val="visible"/>
                                      </p:to>
                                    </p:set>
                                    <p:animEffect transition="in" filter="blinds(horizontal)">
                                      <p:cBhvr>
                                        <p:cTn id="18" dur="500"/>
                                        <p:tgtEl>
                                          <p:spTgt spid="200707">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0707">
                                            <p:txEl>
                                              <p:pRg st="8" end="8"/>
                                            </p:txEl>
                                          </p:spTgt>
                                        </p:tgtEl>
                                        <p:attrNameLst>
                                          <p:attrName>style.visibility</p:attrName>
                                        </p:attrNameLst>
                                      </p:cBhvr>
                                      <p:to>
                                        <p:strVal val="visible"/>
                                      </p:to>
                                    </p:set>
                                    <p:animEffect transition="in" filter="blinds(horizontal)">
                                      <p:cBhvr>
                                        <p:cTn id="21" dur="500"/>
                                        <p:tgtEl>
                                          <p:spTgt spid="200707">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00707">
                                            <p:txEl>
                                              <p:pRg st="9" end="9"/>
                                            </p:txEl>
                                          </p:spTgt>
                                        </p:tgtEl>
                                        <p:attrNameLst>
                                          <p:attrName>style.visibility</p:attrName>
                                        </p:attrNameLst>
                                      </p:cBhvr>
                                      <p:to>
                                        <p:strVal val="visible"/>
                                      </p:to>
                                    </p:set>
                                    <p:animEffect transition="in" filter="blinds(horizontal)">
                                      <p:cBhvr>
                                        <p:cTn id="24" dur="500"/>
                                        <p:tgtEl>
                                          <p:spTgt spid="200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nSpc>
                <a:spcPct val="150000"/>
              </a:lnSpc>
              <a:buClr>
                <a:srgbClr val="FF0000"/>
              </a:buClr>
              <a:buFont typeface="Wingdings" panose="05000000000000000000" pitchFamily="2" charset="2"/>
              <a:buChar char="p"/>
            </a:pPr>
            <a:r>
              <a:rPr lang="en-US" altLang="zh-CN" sz="2000" b="1">
                <a:latin typeface="Comic Sans MS" panose="030F0702030302020204" pitchFamily="66" charset="0"/>
                <a:ea typeface="华文中宋" panose="02010600040101010101" pitchFamily="2" charset="-122"/>
              </a:rPr>
              <a:t>Given R&lt;U,F&gt;, U={A,B,C,D,E}, F={AB→C, C→D, D→E}, and a decomposition ρ of R into: </a:t>
            </a:r>
            <a:endParaRPr lang="en-US" altLang="zh-CN" sz="2000" b="1">
              <a:latin typeface="Comic Sans MS" panose="030F0702030302020204" pitchFamily="66" charset="0"/>
              <a:ea typeface="华文中宋" panose="02010600040101010101" pitchFamily="2" charset="-122"/>
            </a:endParaRPr>
          </a:p>
          <a:p>
            <a:pPr>
              <a:lnSpc>
                <a:spcPct val="150000"/>
              </a:lnSpc>
              <a:buFont typeface="Wingdings" panose="05000000000000000000" pitchFamily="2" charset="2"/>
              <a:buNone/>
            </a:pPr>
            <a:r>
              <a:rPr lang="en-US" altLang="zh-CN" sz="2000" b="1">
                <a:solidFill>
                  <a:srgbClr val="0000FF"/>
                </a:solidFill>
                <a:latin typeface="Comic Sans MS" panose="030F0702030302020204" pitchFamily="66" charset="0"/>
                <a:ea typeface="华文中宋" panose="02010600040101010101" pitchFamily="2" charset="-122"/>
              </a:rPr>
              <a:t>   R1(A,B,C), R2(C,D), R3(D,E)</a:t>
            </a:r>
            <a:r>
              <a:rPr lang="en-US" altLang="zh-CN" sz="2000" b="1">
                <a:latin typeface="Comic Sans MS" panose="030F0702030302020204" pitchFamily="66" charset="0"/>
                <a:ea typeface="华文中宋" panose="02010600040101010101" pitchFamily="2" charset="-122"/>
              </a:rPr>
              <a:t>. </a:t>
            </a:r>
            <a:endParaRPr lang="en-US" altLang="zh-CN" sz="2000" b="1">
              <a:latin typeface="Comic Sans MS" panose="030F0702030302020204" pitchFamily="66" charset="0"/>
              <a:ea typeface="华文中宋" panose="02010600040101010101" pitchFamily="2" charset="-122"/>
            </a:endParaRPr>
          </a:p>
          <a:p>
            <a:pPr>
              <a:lnSpc>
                <a:spcPct val="150000"/>
              </a:lnSpc>
              <a:buFont typeface="Wingdings" panose="05000000000000000000" pitchFamily="2" charset="2"/>
              <a:buNone/>
            </a:pPr>
            <a:r>
              <a:rPr lang="en-US" altLang="zh-CN" sz="2000" b="1">
                <a:solidFill>
                  <a:srgbClr val="FF0000"/>
                </a:solidFill>
                <a:latin typeface="Comic Sans MS" panose="030F0702030302020204" pitchFamily="66" charset="0"/>
                <a:ea typeface="华文中宋" panose="02010600040101010101" pitchFamily="2" charset="-122"/>
              </a:rPr>
              <a:t>   ρ is a lossless-join decomposition or a lossy one?</a:t>
            </a:r>
            <a:endParaRPr lang="en-US" altLang="zh-CN" sz="2000" b="1">
              <a:solidFill>
                <a:srgbClr val="FF0000"/>
              </a:solidFill>
              <a:latin typeface="Comic Sans MS" panose="030F0702030302020204" pitchFamily="66" charset="0"/>
              <a:ea typeface="华文中宋" panose="02010600040101010101" pitchFamily="2" charset="-122"/>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 for Lossless-join Decomposition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627534"/>
                <a:ext cx="9036496" cy="4464496"/>
              </a:xfrm>
            </p:spPr>
            <p:txBody>
              <a:bodyPr/>
              <a:lstStyle/>
              <a:p>
                <a:pPr>
                  <a:spcBef>
                    <a:spcPts val="600"/>
                  </a:spcBef>
                </a:pPr>
                <a:r>
                  <a:rPr lang="en-US" altLang="zh-CN" sz="1800" b="1" dirty="0">
                    <a:solidFill>
                      <a:srgbClr val="1F07CF"/>
                    </a:solidFill>
                    <a:latin typeface="Comic Sans MS" panose="030F0702030302020204" pitchFamily="66" charset="0"/>
                  </a:rPr>
                  <a:t>Input:</a:t>
                </a:r>
                <a:r>
                  <a:rPr lang="en-US" altLang="zh-CN" sz="1800" dirty="0">
                    <a:latin typeface="Comic Sans MS" panose="030F0702030302020204"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b="1" dirty="0">
                    <a:solidFill>
                      <a:srgbClr val="1F07CF"/>
                    </a:solidFill>
                    <a:latin typeface="Comic Sans MS" panose="030F0702030302020204" pitchFamily="66" charset="0"/>
                  </a:rPr>
                  <a:t>,</a:t>
                </a:r>
                <a:r>
                  <a:rPr lang="en-US" altLang="zh-CN" sz="1800" dirty="0">
                    <a:latin typeface="Comic Sans MS" panose="030F0702030302020204"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anose="030F0702030302020204"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anose="030F0702030302020204" pitchFamily="66" charset="0"/>
                </a:endParaRPr>
              </a:p>
              <a:p>
                <a:pPr>
                  <a:spcBef>
                    <a:spcPts val="600"/>
                  </a:spcBef>
                </a:pPr>
                <a:r>
                  <a:rPr lang="en-US" altLang="zh-CN" sz="1800" b="1" dirty="0">
                    <a:solidFill>
                      <a:srgbClr val="1F07CF"/>
                    </a:solidFill>
                    <a:latin typeface="Comic Sans MS" panose="030F0702030302020204" pitchFamily="66" charset="0"/>
                  </a:rPr>
                  <a:t>Output:</a:t>
                </a:r>
                <a:r>
                  <a:rPr lang="en-US" altLang="zh-CN" sz="1800" dirty="0">
                    <a:latin typeface="Comic Sans MS" panose="030F0702030302020204" pitchFamily="66" charset="0"/>
                  </a:rPr>
                  <a:t> </a:t>
                </a:r>
                <a14:m>
                  <m:oMath xmlns:m="http://schemas.openxmlformats.org/officeDocument/2006/math">
                    <m:r>
                      <a:rPr lang="zh-CN" altLang="en-US" sz="1800" i="1" smtClean="0">
                        <a:solidFill>
                          <a:srgbClr val="FF0000"/>
                        </a:solidFill>
                        <a:latin typeface="Cambria Math" panose="02040503050406030204" pitchFamily="18" charset="0"/>
                      </a:rPr>
                      <m:t>𝜌</m:t>
                    </m:r>
                  </m:oMath>
                </a14:m>
                <a:r>
                  <a:rPr lang="en-US" altLang="zh-CN" sz="1800" dirty="0">
                    <a:solidFill>
                      <a:srgbClr val="FF0000"/>
                    </a:solidFill>
                    <a:latin typeface="Comic Sans MS" panose="030F0702030302020204" pitchFamily="66" charset="0"/>
                  </a:rPr>
                  <a:t> is a lossless-join decomposition or a lossy one</a:t>
                </a:r>
                <a:endParaRPr lang="en-US" altLang="zh-CN" sz="1800"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(1)</a:t>
                </a:r>
                <a:r>
                  <a:rPr lang="en-US" altLang="zh-CN" sz="1600" b="1" dirty="0">
                    <a:solidFill>
                      <a:srgbClr val="1B06BA"/>
                    </a:solidFill>
                    <a:latin typeface="Comic Sans MS" panose="030F0702030302020204" pitchFamily="66" charset="0"/>
                  </a:rPr>
                  <a:t> </a:t>
                </a:r>
                <a:r>
                  <a:rPr lang="en-US" altLang="zh-CN" sz="1600" b="1" dirty="0">
                    <a:solidFill>
                      <a:srgbClr val="FF0000"/>
                    </a:solidFill>
                    <a:latin typeface="Comic Sans MS" panose="030F0702030302020204" pitchFamily="66" charset="0"/>
                  </a:rPr>
                  <a:t>Construct a table</a:t>
                </a:r>
                <a:r>
                  <a:rPr lang="en-US" altLang="zh-CN" sz="1600" dirty="0">
                    <a:solidFill>
                      <a:srgbClr val="FF0000"/>
                    </a:solidFill>
                    <a:latin typeface="Comic Sans MS" panose="030F0702030302020204" pitchFamily="66" charset="0"/>
                  </a:rPr>
                  <a:t> </a:t>
                </a:r>
                <a14:m>
                  <m:oMath xmlns:m="http://schemas.openxmlformats.org/officeDocument/2006/math">
                    <m:r>
                      <a:rPr lang="en-US" altLang="zh-CN" sz="1600" b="1" i="1" smtClean="0">
                        <a:solidFill>
                          <a:srgbClr val="FF0000"/>
                        </a:solidFill>
                        <a:latin typeface="Cambria Math" panose="02040503050406030204" pitchFamily="18" charset="0"/>
                      </a:rPr>
                      <m:t>𝑳</m:t>
                    </m:r>
                  </m:oMath>
                </a14:m>
                <a:r>
                  <a:rPr lang="en-US" altLang="zh-CN" sz="1600" dirty="0">
                    <a:solidFill>
                      <a:srgbClr val="FF0000"/>
                    </a:solidFill>
                    <a:latin typeface="Comic Sans MS" panose="030F0702030302020204" pitchFamily="66" charset="0"/>
                  </a:rPr>
                  <a:t> </a:t>
                </a:r>
                <a:r>
                  <a:rPr lang="en-US" altLang="zh-CN" sz="1600" dirty="0">
                    <a:latin typeface="Comic Sans MS" panose="030F0702030302020204" pitchFamily="66" charset="0"/>
                  </a:rPr>
                  <a:t>with </a:t>
                </a:r>
                <a14:m>
                  <m:oMath xmlns:m="http://schemas.openxmlformats.org/officeDocument/2006/math">
                    <m:r>
                      <a:rPr lang="en-US" altLang="zh-CN" sz="1600" b="1" i="1" smtClean="0">
                        <a:solidFill>
                          <a:srgbClr val="1F07CF"/>
                        </a:solidFill>
                        <a:latin typeface="Cambria Math" panose="02040503050406030204" pitchFamily="18" charset="0"/>
                      </a:rPr>
                      <m:t>𝒌</m:t>
                    </m:r>
                  </m:oMath>
                </a14:m>
                <a:r>
                  <a:rPr lang="en-US" altLang="zh-CN" sz="1600" dirty="0">
                    <a:latin typeface="Comic Sans MS" panose="030F0702030302020204" pitchFamily="66" charset="0"/>
                  </a:rPr>
                  <a:t> rows and </a:t>
                </a:r>
                <a14:m>
                  <m:oMath xmlns:m="http://schemas.openxmlformats.org/officeDocument/2006/math">
                    <m:r>
                      <a:rPr lang="en-US" altLang="zh-CN" sz="1600" b="1" i="1" smtClean="0">
                        <a:solidFill>
                          <a:srgbClr val="1F07CF"/>
                        </a:solidFill>
                        <a:latin typeface="Cambria Math" panose="02040503050406030204" pitchFamily="18" charset="0"/>
                      </a:rPr>
                      <m:t>𝒏</m:t>
                    </m:r>
                  </m:oMath>
                </a14:m>
                <a:r>
                  <a:rPr lang="en-US" altLang="zh-CN" sz="1600" dirty="0">
                    <a:latin typeface="Comic Sans MS" panose="030F0702030302020204" pitchFamily="66" charset="0"/>
                  </a:rPr>
                  <a:t> columns, and each column corresponds to an attribute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𝟏</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𝒋</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𝒏</m:t>
                    </m:r>
                    <m:r>
                      <a:rPr lang="en-US" altLang="zh-CN" sz="1600" b="1" i="1" smtClean="0">
                        <a:solidFill>
                          <a:srgbClr val="1F07CF"/>
                        </a:solidFill>
                        <a:latin typeface="Cambria Math" panose="02040503050406030204" pitchFamily="18" charset="0"/>
                      </a:rPr>
                      <m:t>)</m:t>
                    </m:r>
                  </m:oMath>
                </a14:m>
                <a:r>
                  <a:rPr lang="en-US" altLang="zh-CN" sz="1600" dirty="0">
                    <a:latin typeface="Comic Sans MS" panose="030F0702030302020204" pitchFamily="66" charset="0"/>
                  </a:rPr>
                  <a:t>, and each row corresponds to a schema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𝑹</m:t>
                        </m:r>
                      </m:e>
                      <m:sub>
                        <m:r>
                          <a:rPr lang="en-US" altLang="zh-CN" sz="1600" b="1" i="1" smtClean="0">
                            <a:solidFill>
                              <a:srgbClr val="1F07CF"/>
                            </a:solidFill>
                            <a:latin typeface="Cambria Math" panose="02040503050406030204" pitchFamily="18" charset="0"/>
                          </a:rPr>
                          <m:t>𝒊</m:t>
                        </m:r>
                      </m:sub>
                    </m:sSub>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𝟏</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𝒊</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𝒌</m:t>
                    </m:r>
                    <m:r>
                      <a:rPr lang="en-US" altLang="zh-CN" sz="1600" b="1" i="1">
                        <a:solidFill>
                          <a:srgbClr val="1F07CF"/>
                        </a:solidFill>
                        <a:latin typeface="Cambria Math" panose="02040503050406030204" pitchFamily="18" charset="0"/>
                      </a:rPr>
                      <m:t>)</m:t>
                    </m:r>
                  </m:oMath>
                </a14:m>
                <a:r>
                  <a:rPr lang="en-US" altLang="zh-CN" sz="1600" dirty="0">
                    <a:latin typeface="Comic Sans MS" panose="030F0702030302020204" pitchFamily="66" charset="0"/>
                  </a:rPr>
                  <a:t>. If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𝑨</m:t>
                        </m:r>
                      </m:e>
                      <m:sub>
                        <m:r>
                          <a:rPr lang="en-US" altLang="zh-CN" sz="1600" b="1" i="1">
                            <a:solidFill>
                              <a:srgbClr val="1F07CF"/>
                            </a:solidFill>
                            <a:latin typeface="Cambria Math" panose="02040503050406030204" pitchFamily="18" charset="0"/>
                          </a:rPr>
                          <m:t>𝒋</m:t>
                        </m:r>
                      </m:sub>
                    </m:sSub>
                  </m:oMath>
                </a14:m>
                <a:r>
                  <a:rPr lang="en-US" altLang="zh-CN" sz="1600" dirty="0">
                    <a:latin typeface="Comic Sans MS" panose="030F0702030302020204" pitchFamily="66" charset="0"/>
                  </a:rPr>
                  <a:t> is in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b="1" dirty="0">
                    <a:solidFill>
                      <a:srgbClr val="1F07CF"/>
                    </a:solidFill>
                    <a:latin typeface="Comic Sans MS" panose="030F0702030302020204" pitchFamily="66" charset="0"/>
                  </a:rPr>
                  <a:t>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b="1" dirty="0">
                    <a:solidFill>
                      <a:srgbClr val="1F07CF"/>
                    </a:solidFill>
                    <a:latin typeface="Comic Sans MS" panose="030F0702030302020204" pitchFamily="66" charset="0"/>
                  </a:rPr>
                  <a:t>)</a:t>
                </a:r>
                <a:r>
                  <a:rPr lang="en-US" altLang="zh-CN" sz="1600" dirty="0">
                    <a:latin typeface="Comic Sans MS" panose="030F0702030302020204" pitchFamily="66" charset="0"/>
                  </a:rPr>
                  <a:t>, then fill the form with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𝒂</m:t>
                        </m:r>
                      </m:e>
                      <m:sub>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anose="030F0702030302020204" pitchFamily="66" charset="0"/>
                  </a:rPr>
                  <a:t> at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𝑳</m:t>
                        </m:r>
                      </m:e>
                      <m:sub>
                        <m:r>
                          <a:rPr lang="en-US" altLang="zh-CN" sz="1600" b="1" i="1" smtClean="0">
                            <a:solidFill>
                              <a:srgbClr val="1F07CF"/>
                            </a:solidFill>
                            <a:latin typeface="Cambria Math" panose="02040503050406030204" pitchFamily="18" charset="0"/>
                          </a:rPr>
                          <m:t>𝒊</m:t>
                        </m:r>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anose="030F0702030302020204" pitchFamily="66" charset="0"/>
                  </a:rPr>
                  <a:t>, otherwise fill it with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𝒃</m:t>
                        </m:r>
                      </m:e>
                      <m:sub>
                        <m:r>
                          <a:rPr lang="en-US" altLang="zh-CN" sz="1600" b="1" i="1">
                            <a:solidFill>
                              <a:srgbClr val="1F07CF"/>
                            </a:solidFill>
                            <a:latin typeface="Cambria Math" panose="02040503050406030204" pitchFamily="18" charset="0"/>
                          </a:rPr>
                          <m:t>𝒊</m:t>
                        </m:r>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𝒋</m:t>
                        </m:r>
                      </m:sub>
                    </m:sSub>
                  </m:oMath>
                </a14:m>
                <a:r>
                  <a:rPr lang="en-US" altLang="zh-CN" sz="1600" dirty="0">
                    <a:latin typeface="Comic Sans MS" panose="030F0702030302020204" pitchFamily="66" charset="0"/>
                  </a:rPr>
                  <a:t>. </a:t>
                </a:r>
                <a:endParaRPr lang="en-US" altLang="zh-CN" sz="1600"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(2) Regard table </a:t>
                </a:r>
                <a:r>
                  <a:rPr lang="en-US" altLang="zh-CN" sz="1600" b="1" dirty="0">
                    <a:solidFill>
                      <a:srgbClr val="1F07CF"/>
                    </a:solidFill>
                    <a:latin typeface="Comic Sans MS" panose="030F0702030302020204" pitchFamily="66" charset="0"/>
                  </a:rPr>
                  <a:t>L</a:t>
                </a:r>
                <a:r>
                  <a:rPr lang="en-US" altLang="zh-CN" sz="1600" dirty="0">
                    <a:latin typeface="Comic Sans MS" panose="030F0702030302020204" pitchFamily="66" charset="0"/>
                  </a:rPr>
                  <a:t> as a relation on schema </a:t>
                </a:r>
                <a:r>
                  <a:rPr lang="en-US" altLang="zh-CN" sz="1600" b="1" dirty="0">
                    <a:solidFill>
                      <a:srgbClr val="1F07CF"/>
                    </a:solidFill>
                    <a:latin typeface="Comic Sans MS" panose="030F0702030302020204" pitchFamily="66" charset="0"/>
                  </a:rPr>
                  <a:t>R</a:t>
                </a:r>
                <a:r>
                  <a:rPr lang="en-US" altLang="zh-CN" sz="1600" dirty="0">
                    <a:latin typeface="Comic Sans MS" panose="030F0702030302020204" pitchFamily="66" charset="0"/>
                  </a:rPr>
                  <a:t>, and </a:t>
                </a:r>
                <a:r>
                  <a:rPr lang="en-US" altLang="zh-CN" sz="1600" b="1" dirty="0">
                    <a:solidFill>
                      <a:srgbClr val="FF0000"/>
                    </a:solidFill>
                    <a:latin typeface="Comic Sans MS" panose="030F0702030302020204" pitchFamily="66" charset="0"/>
                  </a:rPr>
                  <a:t>check for each FD</a:t>
                </a:r>
                <a:r>
                  <a:rPr lang="en-US" altLang="zh-CN" sz="1600" dirty="0">
                    <a:solidFill>
                      <a:srgbClr val="FF0000"/>
                    </a:solidFill>
                    <a:latin typeface="Comic Sans MS" panose="030F0702030302020204" pitchFamily="66" charset="0"/>
                  </a:rPr>
                  <a:t> in </a:t>
                </a:r>
                <a:r>
                  <a:rPr lang="en-US" altLang="zh-CN" sz="1600" b="1" dirty="0">
                    <a:solidFill>
                      <a:srgbClr val="FF0000"/>
                    </a:solidFill>
                    <a:latin typeface="Comic Sans MS" panose="030F0702030302020204" pitchFamily="66" charset="0"/>
                  </a:rPr>
                  <a:t>F</a:t>
                </a:r>
                <a:r>
                  <a:rPr lang="en-US" altLang="zh-CN" sz="1600" dirty="0">
                    <a:latin typeface="Comic Sans MS" panose="030F0702030302020204" pitchFamily="66" charset="0"/>
                  </a:rPr>
                  <a:t> whether the FD is satisfied or not. If the FD is not satisfied, </a:t>
                </a:r>
                <a:r>
                  <a:rPr lang="en-US" altLang="zh-CN" sz="1600" b="1" dirty="0">
                    <a:solidFill>
                      <a:srgbClr val="FF0000"/>
                    </a:solidFill>
                    <a:latin typeface="Comic Sans MS" panose="030F0702030302020204" pitchFamily="66" charset="0"/>
                  </a:rPr>
                  <a:t>rewrite the table</a:t>
                </a:r>
                <a:r>
                  <a:rPr lang="en-US" altLang="zh-CN" sz="1600" b="1" dirty="0">
                    <a:solidFill>
                      <a:srgbClr val="1F07CF"/>
                    </a:solidFill>
                    <a:latin typeface="Comic Sans MS" panose="030F0702030302020204" pitchFamily="66" charset="0"/>
                  </a:rPr>
                  <a:t> </a:t>
                </a:r>
                <a:r>
                  <a:rPr lang="en-US" altLang="zh-CN" sz="1600" dirty="0">
                    <a:latin typeface="Comic Sans MS" panose="030F0702030302020204" pitchFamily="66" charset="0"/>
                  </a:rPr>
                  <a:t>as:</a:t>
                </a:r>
                <a:endParaRPr lang="en-US" altLang="zh-CN" sz="1600" dirty="0">
                  <a:latin typeface="Comic Sans MS" panose="030F0702030302020204" pitchFamily="66" charset="0"/>
                </a:endParaRPr>
              </a:p>
              <a:p>
                <a:pPr lvl="1">
                  <a:spcBef>
                    <a:spcPts val="600"/>
                  </a:spcBef>
                </a:pPr>
                <a:r>
                  <a:rPr lang="en-US" altLang="zh-CN" sz="1600" dirty="0">
                    <a:latin typeface="Comic Sans MS" panose="030F0702030302020204" pitchFamily="66" charset="0"/>
                  </a:rPr>
                  <a:t>For a </a:t>
                </a:r>
                <a:r>
                  <a:rPr lang="en-US" altLang="zh-CN" sz="1600" b="1" dirty="0">
                    <a:solidFill>
                      <a:srgbClr val="1F07CF"/>
                    </a:solidFill>
                    <a:latin typeface="Comic Sans MS" panose="030F0702030302020204" pitchFamily="66" charset="0"/>
                  </a:rPr>
                  <a:t>FD</a:t>
                </a:r>
                <a:r>
                  <a:rPr lang="en-US" altLang="zh-CN" sz="1600" dirty="0">
                    <a:latin typeface="Comic Sans MS" panose="030F0702030302020204" pitchFamily="66" charset="0"/>
                  </a:rPr>
                  <a:t> in </a:t>
                </a:r>
                <a:r>
                  <a:rPr lang="en-US" altLang="zh-CN" sz="1600" b="1" dirty="0">
                    <a:solidFill>
                      <a:srgbClr val="1F07CF"/>
                    </a:solidFill>
                    <a:latin typeface="Comic Sans MS" panose="030F0702030302020204" pitchFamily="66" charset="0"/>
                  </a:rPr>
                  <a:t>F</a:t>
                </a:r>
                <a:r>
                  <a:rPr lang="zh-CN" altLang="en-US" sz="1600" dirty="0">
                    <a:latin typeface="Comic Sans MS" panose="030F0702030302020204" pitchFamily="66" charset="0"/>
                  </a:rPr>
                  <a:t>：</a:t>
                </a:r>
                <a:r>
                  <a:rPr lang="en-US" altLang="zh-CN" sz="1600" b="1" dirty="0">
                    <a:solidFill>
                      <a:srgbClr val="1F07CF"/>
                    </a:solidFill>
                    <a:latin typeface="Comic Sans MS" panose="030F0702030302020204" pitchFamily="66" charset="0"/>
                  </a:rPr>
                  <a:t>X→Y</a:t>
                </a:r>
                <a:r>
                  <a:rPr lang="en-US" altLang="zh-CN" sz="1600" dirty="0">
                    <a:latin typeface="Comic Sans MS" panose="030F0702030302020204" pitchFamily="66" charset="0"/>
                  </a:rPr>
                  <a:t>, if </a:t>
                </a:r>
                <a:r>
                  <a:rPr lang="en-US" altLang="zh-CN" sz="1600" b="1" dirty="0">
                    <a:solidFill>
                      <a:srgbClr val="1F07CF"/>
                    </a:solidFill>
                    <a:latin typeface="Comic Sans MS" panose="030F0702030302020204" pitchFamily="66" charset="0"/>
                  </a:rPr>
                  <a:t>t[x1]=t[x2]</a:t>
                </a:r>
                <a:r>
                  <a:rPr lang="en-US" altLang="zh-CN" sz="1600" dirty="0">
                    <a:latin typeface="Comic Sans MS" panose="030F0702030302020204" pitchFamily="66" charset="0"/>
                  </a:rPr>
                  <a:t>, and </a:t>
                </a:r>
                <a:r>
                  <a:rPr lang="en-US" altLang="zh-CN" sz="1600" b="1" dirty="0">
                    <a:solidFill>
                      <a:srgbClr val="1F07CF"/>
                    </a:solidFill>
                    <a:latin typeface="Comic Sans MS" panose="030F0702030302020204" pitchFamily="66" charset="0"/>
                  </a:rPr>
                  <a:t>t[y1]≠t[y2]</a:t>
                </a:r>
                <a:r>
                  <a:rPr lang="en-US" altLang="zh-CN" sz="1600" dirty="0">
                    <a:latin typeface="Comic Sans MS" panose="030F0702030302020204" pitchFamily="66" charset="0"/>
                  </a:rPr>
                  <a:t>, then </a:t>
                </a:r>
                <a:r>
                  <a:rPr lang="en-US" altLang="zh-CN" sz="1600" b="1" dirty="0">
                    <a:solidFill>
                      <a:srgbClr val="FF0000"/>
                    </a:solidFill>
                    <a:latin typeface="Comic Sans MS" panose="030F0702030302020204" pitchFamily="66" charset="0"/>
                  </a:rPr>
                  <a:t>rewrite</a:t>
                </a:r>
                <a:r>
                  <a:rPr lang="en-US" altLang="zh-CN" sz="1600" dirty="0">
                    <a:latin typeface="Comic Sans MS" panose="030F0702030302020204" pitchFamily="66" charset="0"/>
                  </a:rPr>
                  <a:t> </a:t>
                </a:r>
                <a:r>
                  <a:rPr lang="en-US" altLang="zh-CN" sz="1600" b="1" dirty="0">
                    <a:solidFill>
                      <a:srgbClr val="1F07CF"/>
                    </a:solidFill>
                    <a:latin typeface="Comic Sans MS" panose="030F0702030302020204" pitchFamily="66" charset="0"/>
                  </a:rPr>
                  <a:t>y</a:t>
                </a:r>
                <a:r>
                  <a:rPr lang="en-US" altLang="zh-CN" sz="1600" dirty="0">
                    <a:latin typeface="Comic Sans MS" panose="030F0702030302020204" pitchFamily="66" charset="0"/>
                  </a:rPr>
                  <a:t> with the same value;</a:t>
                </a:r>
                <a:endParaRPr lang="en-US" altLang="zh-CN" sz="1600" dirty="0">
                  <a:latin typeface="Comic Sans MS" panose="030F0702030302020204" pitchFamily="66" charset="0"/>
                </a:endParaRPr>
              </a:p>
              <a:p>
                <a:pPr lvl="2">
                  <a:spcBef>
                    <a:spcPts val="600"/>
                  </a:spcBef>
                </a:pPr>
                <a:r>
                  <a:rPr lang="en-US" altLang="zh-CN" sz="1400" dirty="0">
                    <a:latin typeface="Comic Sans MS" panose="030F0702030302020204" pitchFamily="66" charset="0"/>
                  </a:rPr>
                  <a:t>If there is an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anose="030F0702030302020204" pitchFamily="66" charset="0"/>
                  </a:rPr>
                  <a:t> for </a:t>
                </a:r>
                <a:r>
                  <a:rPr lang="en-US" altLang="zh-CN" sz="1400" b="1" dirty="0">
                    <a:solidFill>
                      <a:srgbClr val="1F07CF"/>
                    </a:solidFill>
                    <a:latin typeface="Comic Sans MS" panose="030F0702030302020204" pitchFamily="66" charset="0"/>
                  </a:rPr>
                  <a:t>y</a:t>
                </a:r>
                <a:r>
                  <a:rPr lang="en-US" altLang="zh-CN" sz="1400" dirty="0">
                    <a:latin typeface="Comic Sans MS" panose="030F0702030302020204" pitchFamily="66" charset="0"/>
                  </a:rPr>
                  <a:t>, then another </a:t>
                </a:r>
                <a:r>
                  <a:rPr lang="en-US" altLang="zh-CN" sz="1400" b="1" dirty="0">
                    <a:solidFill>
                      <a:srgbClr val="1F07CF"/>
                    </a:solidFill>
                    <a:latin typeface="Comic Sans MS" panose="030F0702030302020204" pitchFamily="66" charset="0"/>
                  </a:rPr>
                  <a:t>y</a:t>
                </a:r>
                <a:r>
                  <a:rPr lang="en-US" altLang="zh-CN" sz="1400" dirty="0">
                    <a:latin typeface="Comic Sans MS" panose="030F0702030302020204" pitchFamily="66" charset="0"/>
                  </a:rPr>
                  <a:t> is set to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anose="030F0702030302020204" pitchFamily="66" charset="0"/>
                  </a:rPr>
                  <a:t>;</a:t>
                </a:r>
                <a:endParaRPr lang="en-US" altLang="zh-CN" sz="1400" dirty="0">
                  <a:latin typeface="Comic Sans MS" panose="030F0702030302020204" pitchFamily="66" charset="0"/>
                </a:endParaRPr>
              </a:p>
              <a:p>
                <a:pPr lvl="2">
                  <a:spcBef>
                    <a:spcPts val="600"/>
                  </a:spcBef>
                </a:pPr>
                <a:r>
                  <a:rPr lang="en-US" altLang="zh-CN" sz="1400" dirty="0">
                    <a:latin typeface="Comic Sans MS" panose="030F0702030302020204" pitchFamily="66" charset="0"/>
                  </a:rPr>
                  <a:t>If there is not an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𝒂</m:t>
                        </m:r>
                      </m:e>
                      <m:sub>
                        <m:r>
                          <a:rPr lang="en-US" altLang="zh-CN" sz="1400" b="1" i="1">
                            <a:solidFill>
                              <a:srgbClr val="1F07CF"/>
                            </a:solidFill>
                            <a:latin typeface="Cambria Math" panose="02040503050406030204" pitchFamily="18" charset="0"/>
                          </a:rPr>
                          <m:t>𝒋</m:t>
                        </m:r>
                      </m:sub>
                    </m:sSub>
                  </m:oMath>
                </a14:m>
                <a:r>
                  <a:rPr lang="en-US" altLang="zh-CN" sz="1400" dirty="0">
                    <a:latin typeface="Comic Sans MS" panose="030F0702030302020204" pitchFamily="66" charset="0"/>
                  </a:rPr>
                  <a:t>, then use one </a:t>
                </a:r>
                <a14:m>
                  <m:oMath xmlns:m="http://schemas.openxmlformats.org/officeDocument/2006/math">
                    <m:sSub>
                      <m:sSubPr>
                        <m:ctrlPr>
                          <a:rPr lang="en-US" altLang="zh-CN" sz="1400" b="1" i="1" smtClean="0">
                            <a:solidFill>
                              <a:srgbClr val="1F07CF"/>
                            </a:solidFill>
                            <a:latin typeface="Cambria Math" panose="02040503050406030204" pitchFamily="18" charset="0"/>
                          </a:rPr>
                        </m:ctrlPr>
                      </m:sSubPr>
                      <m:e>
                        <m:r>
                          <a:rPr lang="en-US" altLang="zh-CN" sz="1400" b="1" i="1">
                            <a:solidFill>
                              <a:srgbClr val="1F07CF"/>
                            </a:solidFill>
                            <a:latin typeface="Cambria Math" panose="02040503050406030204" pitchFamily="18" charset="0"/>
                          </a:rPr>
                          <m:t>𝒃</m:t>
                        </m:r>
                      </m:e>
                      <m:sub>
                        <m:r>
                          <a:rPr lang="en-US" altLang="zh-CN" sz="1400" b="1" i="1">
                            <a:solidFill>
                              <a:srgbClr val="1F07CF"/>
                            </a:solidFill>
                            <a:latin typeface="Cambria Math" panose="02040503050406030204" pitchFamily="18" charset="0"/>
                          </a:rPr>
                          <m:t>𝒊𝒋</m:t>
                        </m:r>
                      </m:sub>
                    </m:sSub>
                  </m:oMath>
                </a14:m>
                <a:r>
                  <a:rPr lang="en-US" altLang="zh-CN" sz="1400" dirty="0">
                    <a:latin typeface="Comic Sans MS" panose="030F0702030302020204" pitchFamily="66" charset="0"/>
                  </a:rPr>
                  <a:t> to replace the other </a:t>
                </a:r>
                <a:r>
                  <a:rPr lang="en-US" altLang="zh-CN" sz="1400" b="1" dirty="0">
                    <a:solidFill>
                      <a:srgbClr val="1F07CF"/>
                    </a:solidFill>
                    <a:latin typeface="Comic Sans MS" panose="030F0702030302020204" pitchFamily="66" charset="0"/>
                  </a:rPr>
                  <a:t>y</a:t>
                </a:r>
                <a:r>
                  <a:rPr lang="en-US" altLang="zh-CN" sz="1400" dirty="0">
                    <a:latin typeface="Comic Sans MS" panose="030F0702030302020204" pitchFamily="66" charset="0"/>
                  </a:rPr>
                  <a:t>;</a:t>
                </a:r>
                <a:endParaRPr lang="en-US" altLang="zh-CN" sz="1400" dirty="0">
                  <a:latin typeface="Comic Sans MS" panose="030F0702030302020204" pitchFamily="66" charset="0"/>
                </a:endParaRPr>
              </a:p>
              <a:p>
                <a:pPr lvl="1">
                  <a:spcBef>
                    <a:spcPts val="600"/>
                  </a:spcBef>
                </a:pPr>
                <a:r>
                  <a:rPr lang="en-US" altLang="zh-CN" sz="1600" dirty="0">
                    <a:latin typeface="Comic Sans MS" panose="030F0702030302020204" pitchFamily="66" charset="0"/>
                  </a:rPr>
                  <a:t>Till no changes occur on form </a:t>
                </a:r>
                <a14:m>
                  <m:oMath xmlns:m="http://schemas.openxmlformats.org/officeDocument/2006/math">
                    <m:r>
                      <a:rPr lang="en-US" altLang="zh-CN" sz="1600" b="1" i="1" smtClean="0">
                        <a:solidFill>
                          <a:srgbClr val="1F07CF"/>
                        </a:solidFill>
                        <a:latin typeface="Cambria Math" panose="02040503050406030204" pitchFamily="18" charset="0"/>
                      </a:rPr>
                      <m:t>𝑳</m:t>
                    </m:r>
                  </m:oMath>
                </a14:m>
                <a:endParaRPr lang="en-US" altLang="zh-CN" sz="1600" b="1"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(3) If </a:t>
                </a:r>
                <a:r>
                  <a:rPr lang="en-US" altLang="zh-CN" sz="1600" b="1" dirty="0">
                    <a:solidFill>
                      <a:srgbClr val="FF0000"/>
                    </a:solidFill>
                    <a:latin typeface="Comic Sans MS" panose="030F0702030302020204" pitchFamily="66" charset="0"/>
                  </a:rPr>
                  <a:t>there is a row of all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𝐢</m:t>
                        </m:r>
                      </m:sub>
                    </m:sSub>
                  </m:oMath>
                </a14:m>
                <a:r>
                  <a:rPr lang="en-US" altLang="zh-CN" sz="1600" dirty="0">
                    <a:latin typeface="Comic Sans MS" panose="030F0702030302020204" pitchFamily="66" charset="0"/>
                  </a:rPr>
                  <a:t> (i.e.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𝟏</m:t>
                        </m:r>
                      </m:sub>
                    </m:sSub>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𝟐</m:t>
                        </m:r>
                      </m:sub>
                    </m:sSub>
                    <m:r>
                      <a:rPr lang="en-US" altLang="zh-CN" sz="1600" b="1">
                        <a:solidFill>
                          <a:srgbClr val="FF0000"/>
                        </a:solidFill>
                        <a:latin typeface="Cambria Math" panose="02040503050406030204" pitchFamily="18" charset="0"/>
                      </a:rPr>
                      <m:t>…</m:t>
                    </m:r>
                  </m:oMath>
                </a14:m>
                <a:r>
                  <a:rPr lang="en-US" altLang="zh-CN" sz="1600" b="1" dirty="0">
                    <a:solidFill>
                      <a:srgbClr val="FF0000"/>
                    </a:solidFill>
                    <a:latin typeface="Comic Sans MS" panose="030F0702030302020204" pitchFamily="66" charset="0"/>
                  </a:rPr>
                  <a:t>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𝐧</m:t>
                        </m:r>
                      </m:sub>
                    </m:sSub>
                  </m:oMath>
                </a14:m>
                <a:r>
                  <a:rPr lang="en-US" altLang="zh-CN" sz="1600" dirty="0">
                    <a:latin typeface="Comic Sans MS" panose="030F0702030302020204" pitchFamily="66" charset="0"/>
                  </a:rPr>
                  <a:t>), then</a:t>
                </a:r>
                <a:r>
                  <a:rPr lang="en-US" altLang="zh-CN" sz="1600" b="1" dirty="0">
                    <a:solidFill>
                      <a:srgbClr val="FF0000"/>
                    </a:solidFill>
                    <a:latin typeface="Comic Sans MS" panose="030F0702030302020204" pitchFamily="66" charset="0"/>
                  </a:rPr>
                  <a:t> ρ is a lossless-join decomposition. </a:t>
                </a:r>
                <a:r>
                  <a:rPr lang="en-US" altLang="zh-CN" sz="1600" dirty="0">
                    <a:latin typeface="Comic Sans MS" panose="030F0702030302020204" pitchFamily="66" charset="0"/>
                  </a:rPr>
                  <a:t>Otherwise, </a:t>
                </a:r>
                <a:r>
                  <a:rPr lang="en-US" altLang="zh-CN" sz="1600" b="1" dirty="0">
                    <a:solidFill>
                      <a:srgbClr val="1F07CF"/>
                    </a:solidFill>
                    <a:latin typeface="Comic Sans MS" panose="030F0702030302020204" pitchFamily="66" charset="0"/>
                  </a:rPr>
                  <a:t>ρ</a:t>
                </a:r>
                <a:r>
                  <a:rPr lang="en-US" altLang="zh-CN" sz="1600" dirty="0">
                    <a:latin typeface="Comic Sans MS" panose="030F0702030302020204" pitchFamily="66" charset="0"/>
                  </a:rPr>
                  <a:t> is a lossy decomposition.</a:t>
                </a:r>
                <a:endParaRPr lang="en-US" altLang="zh-CN" sz="1600" dirty="0">
                  <a:latin typeface="Comic Sans MS" panose="030F0702030302020204" pitchFamily="66" charset="0"/>
                </a:endParaRPr>
              </a:p>
              <a:p>
                <a:pPr marL="457200" lvl="1" indent="0">
                  <a:spcBef>
                    <a:spcPts val="600"/>
                  </a:spcBef>
                  <a:buNone/>
                </a:pPr>
                <a:endParaRPr lang="en-US" altLang="zh-CN" sz="1600" dirty="0">
                  <a:latin typeface="Comic Sans MS" panose="030F0702030302020204" pitchFamily="66" charset="0"/>
                </a:endParaRPr>
              </a:p>
              <a:p>
                <a:pPr>
                  <a:spcBef>
                    <a:spcPts val="600"/>
                  </a:spcBef>
                </a:pPr>
                <a:endParaRPr lang="zh-CN" altLang="en-US"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627534"/>
                <a:ext cx="9036496" cy="4464496"/>
              </a:xfrm>
              <a:blipFill rotWithShape="1">
                <a:blip r:embed="rId1"/>
                <a:stretch>
                  <a:fillRect l="-2" t="-3" b="-14679"/>
                </a:stretch>
              </a:blipFill>
            </p:spPr>
            <p:txBody>
              <a:bodyPr/>
              <a:lstStyle/>
              <a:p>
                <a:r>
                  <a:rPr lang="zh-CN" altLang="en-US">
                    <a:noFill/>
                  </a:rPr>
                  <a:t> </a:t>
                </a:r>
              </a:p>
            </p:txBody>
          </p:sp>
        </mc:Fallback>
      </mc:AlternateContent>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 for Lossless-join Decomposition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627534"/>
                <a:ext cx="9036496" cy="3805070"/>
              </a:xfrm>
            </p:spPr>
            <p:txBody>
              <a:bodyPr/>
              <a:lstStyle/>
              <a:p>
                <a:pPr>
                  <a:lnSpc>
                    <a:spcPct val="150000"/>
                  </a:lnSpc>
                  <a:spcBef>
                    <a:spcPts val="600"/>
                  </a:spcBef>
                </a:pPr>
                <a:r>
                  <a:rPr lang="en-US" altLang="zh-CN" sz="1800" b="1" dirty="0">
                    <a:latin typeface="Comic Sans MS" panose="030F0702030302020204" pitchFamily="66" charset="0"/>
                  </a:rPr>
                  <a:t>Input:</a:t>
                </a:r>
                <a:r>
                  <a:rPr lang="en-US" altLang="zh-CN" sz="1800" dirty="0">
                    <a:latin typeface="Comic Sans MS" panose="030F0702030302020204"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dirty="0">
                    <a:latin typeface="Comic Sans MS" panose="030F0702030302020204"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anose="030F0702030302020204"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anose="030F0702030302020204" pitchFamily="66" charset="0"/>
                </a:endParaRPr>
              </a:p>
              <a:p>
                <a:pPr>
                  <a:lnSpc>
                    <a:spcPct val="150000"/>
                  </a:lnSpc>
                  <a:spcBef>
                    <a:spcPts val="600"/>
                  </a:spcBef>
                </a:pPr>
                <a:r>
                  <a:rPr lang="en-US" altLang="zh-CN" sz="1800" b="1" dirty="0">
                    <a:latin typeface="Comic Sans MS" panose="030F0702030302020204" pitchFamily="66" charset="0"/>
                  </a:rPr>
                  <a:t>Output:</a:t>
                </a:r>
                <a:r>
                  <a:rPr lang="en-US" altLang="zh-CN" sz="1800" dirty="0">
                    <a:latin typeface="Comic Sans MS" panose="030F0702030302020204"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oMath>
                </a14:m>
                <a:r>
                  <a:rPr lang="en-US" altLang="zh-CN" sz="1800" dirty="0">
                    <a:latin typeface="Comic Sans MS" panose="030F0702030302020204" pitchFamily="66" charset="0"/>
                  </a:rPr>
                  <a:t> is a lossless-join decomposition or a lossy one</a:t>
                </a:r>
                <a:endParaRPr lang="en-US" altLang="zh-CN" sz="1800" dirty="0">
                  <a:latin typeface="Comic Sans MS" panose="030F0702030302020204" pitchFamily="66" charset="0"/>
                </a:endParaRPr>
              </a:p>
              <a:p>
                <a:pPr marL="800100" lvl="1" indent="-342900">
                  <a:lnSpc>
                    <a:spcPct val="150000"/>
                  </a:lnSpc>
                  <a:spcBef>
                    <a:spcPts val="600"/>
                  </a:spcBef>
                  <a:buAutoNum type="arabicParenBoth"/>
                </a:pPr>
                <a:r>
                  <a:rPr lang="en-US" altLang="zh-CN" sz="1600" b="1">
                    <a:solidFill>
                      <a:srgbClr val="1F07CF"/>
                    </a:solidFill>
                    <a:latin typeface="Comic Sans MS" panose="030F0702030302020204" pitchFamily="66" charset="0"/>
                  </a:rPr>
                  <a:t>Construct </a:t>
                </a:r>
                <a:r>
                  <a:rPr lang="en-US" altLang="zh-CN" sz="1600" b="1" dirty="0">
                    <a:solidFill>
                      <a:srgbClr val="1F07CF"/>
                    </a:solidFill>
                    <a:latin typeface="Comic Sans MS" panose="030F0702030302020204" pitchFamily="66" charset="0"/>
                  </a:rPr>
                  <a:t>a table </a:t>
                </a:r>
                <a14:m>
                  <m:oMath xmlns:m="http://schemas.openxmlformats.org/officeDocument/2006/math">
                    <m:r>
                      <a:rPr lang="en-US" altLang="zh-CN" sz="1600" b="1" i="1" smtClean="0">
                        <a:solidFill>
                          <a:srgbClr val="1F07CF"/>
                        </a:solidFill>
                        <a:latin typeface="Cambria Math" panose="02040503050406030204" pitchFamily="18" charset="0"/>
                      </a:rPr>
                      <m:t>𝑳</m:t>
                    </m:r>
                  </m:oMath>
                </a14:m>
                <a:r>
                  <a:rPr lang="en-US" altLang="zh-CN" sz="1600" b="1" dirty="0">
                    <a:solidFill>
                      <a:srgbClr val="1F07CF"/>
                    </a:solidFill>
                    <a:latin typeface="Comic Sans MS" panose="030F0702030302020204" pitchFamily="66" charset="0"/>
                  </a:rPr>
                  <a:t> with </a:t>
                </a:r>
                <a14:m>
                  <m:oMath xmlns:m="http://schemas.openxmlformats.org/officeDocument/2006/math">
                    <m:r>
                      <a:rPr lang="en-US" altLang="zh-CN" sz="1600" b="1" i="1" smtClean="0">
                        <a:solidFill>
                          <a:srgbClr val="1F07CF"/>
                        </a:solidFill>
                        <a:latin typeface="Cambria Math" panose="02040503050406030204" pitchFamily="18" charset="0"/>
                      </a:rPr>
                      <m:t>𝒌</m:t>
                    </m:r>
                  </m:oMath>
                </a14:m>
                <a:r>
                  <a:rPr lang="en-US" altLang="zh-CN" sz="1600" b="1" dirty="0">
                    <a:solidFill>
                      <a:srgbClr val="1F07CF"/>
                    </a:solidFill>
                    <a:latin typeface="Comic Sans MS" panose="030F0702030302020204" pitchFamily="66" charset="0"/>
                  </a:rPr>
                  <a:t> rows and </a:t>
                </a:r>
                <a14:m>
                  <m:oMath xmlns:m="http://schemas.openxmlformats.org/officeDocument/2006/math">
                    <m:r>
                      <a:rPr lang="en-US" altLang="zh-CN" sz="1600" b="1" i="1" smtClean="0">
                        <a:solidFill>
                          <a:srgbClr val="1F07CF"/>
                        </a:solidFill>
                        <a:latin typeface="Cambria Math" panose="02040503050406030204" pitchFamily="18" charset="0"/>
                      </a:rPr>
                      <m:t>𝒏</m:t>
                    </m:r>
                  </m:oMath>
                </a14:m>
                <a:r>
                  <a:rPr lang="en-US" altLang="zh-CN" sz="1600" b="1" dirty="0">
                    <a:solidFill>
                      <a:srgbClr val="1F07CF"/>
                    </a:solidFill>
                    <a:latin typeface="Comic Sans MS" panose="030F0702030302020204" pitchFamily="66" charset="0"/>
                  </a:rPr>
                  <a:t> columns</a:t>
                </a:r>
                <a:r>
                  <a:rPr lang="en-US" altLang="zh-CN" sz="1600">
                    <a:latin typeface="Comic Sans MS" panose="030F0702030302020204" pitchFamily="66" charset="0"/>
                  </a:rPr>
                  <a:t>, </a:t>
                </a:r>
                <a:endParaRPr lang="en-US" altLang="zh-CN" sz="1600">
                  <a:latin typeface="Comic Sans MS" panose="030F0702030302020204" pitchFamily="66" charset="0"/>
                </a:endParaRPr>
              </a:p>
              <a:p>
                <a:pPr marL="457200" lvl="1" indent="0">
                  <a:lnSpc>
                    <a:spcPct val="150000"/>
                  </a:lnSpc>
                  <a:spcBef>
                    <a:spcPts val="600"/>
                  </a:spcBef>
                  <a:buNone/>
                </a:pPr>
                <a:r>
                  <a:rPr lang="en-US" altLang="zh-CN" sz="1600">
                    <a:latin typeface="Comic Sans MS" panose="030F0702030302020204" pitchFamily="66" charset="0"/>
                  </a:rPr>
                  <a:t>  and </a:t>
                </a:r>
                <a:r>
                  <a:rPr lang="en-US" altLang="zh-CN" sz="1600" b="1" dirty="0">
                    <a:solidFill>
                      <a:srgbClr val="FF0000"/>
                    </a:solidFill>
                    <a:latin typeface="Comic Sans MS" panose="030F0702030302020204" pitchFamily="66" charset="0"/>
                  </a:rPr>
                  <a:t>each column </a:t>
                </a:r>
                <a:r>
                  <a:rPr lang="en-US" altLang="zh-CN" sz="1600" dirty="0">
                    <a:latin typeface="Comic Sans MS" panose="030F0702030302020204" pitchFamily="66" charset="0"/>
                  </a:rPr>
                  <a:t>corresponds to an attribute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rPr>
                      <m:t>(</m:t>
                    </m:r>
                    <m:r>
                      <a:rPr lang="en-US" altLang="zh-CN" sz="1600" b="1" i="1" smtClean="0">
                        <a:solidFill>
                          <a:srgbClr val="1F07CF"/>
                        </a:solidFill>
                        <a:latin typeface="Cambria Math" panose="02040503050406030204" pitchFamily="18" charset="0"/>
                      </a:rPr>
                      <m:t>𝟏</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𝒋</m:t>
                    </m:r>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rPr>
                      <m:t>𝒏</m:t>
                    </m:r>
                    <m:r>
                      <a:rPr lang="en-US" altLang="zh-CN" sz="1600" b="1" i="1" smtClean="0">
                        <a:solidFill>
                          <a:srgbClr val="1F07CF"/>
                        </a:solidFill>
                        <a:latin typeface="Cambria Math" panose="02040503050406030204" pitchFamily="18" charset="0"/>
                      </a:rPr>
                      <m:t>)</m:t>
                    </m:r>
                  </m:oMath>
                </a14:m>
                <a:r>
                  <a:rPr lang="en-US" altLang="zh-CN" sz="1600" b="1" dirty="0">
                    <a:solidFill>
                      <a:srgbClr val="1F07CF"/>
                    </a:solidFill>
                    <a:latin typeface="Comic Sans MS" panose="030F0702030302020204" pitchFamily="66" charset="0"/>
                  </a:rPr>
                  <a:t>,</a:t>
                </a:r>
                <a:endParaRPr lang="en-US" altLang="zh-CN" sz="1600" b="1" dirty="0">
                  <a:latin typeface="Comic Sans MS" panose="030F0702030302020204" pitchFamily="66" charset="0"/>
                </a:endParaRPr>
              </a:p>
              <a:p>
                <a:pPr marL="457200" lvl="1" indent="0">
                  <a:lnSpc>
                    <a:spcPct val="150000"/>
                  </a:lnSpc>
                  <a:spcBef>
                    <a:spcPts val="600"/>
                  </a:spcBef>
                  <a:buNone/>
                </a:pPr>
                <a:r>
                  <a:rPr lang="en-US" altLang="zh-CN" sz="1600">
                    <a:latin typeface="Comic Sans MS" panose="030F0702030302020204" pitchFamily="66" charset="0"/>
                  </a:rPr>
                  <a:t>  and </a:t>
                </a:r>
                <a:r>
                  <a:rPr lang="en-US" altLang="zh-CN" sz="1600" b="1" dirty="0">
                    <a:solidFill>
                      <a:srgbClr val="FF0000"/>
                    </a:solidFill>
                    <a:latin typeface="Comic Sans MS" panose="030F0702030302020204" pitchFamily="66" charset="0"/>
                  </a:rPr>
                  <a:t>each row </a:t>
                </a:r>
                <a:r>
                  <a:rPr lang="en-US" altLang="zh-CN" sz="1600" dirty="0">
                    <a:latin typeface="Comic Sans MS" panose="030F0702030302020204" pitchFamily="66" charset="0"/>
                  </a:rPr>
                  <a:t>corresponds to a schema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𝑹</m:t>
                        </m:r>
                      </m:e>
                      <m:sub>
                        <m:r>
                          <a:rPr lang="en-US" altLang="zh-CN" sz="1600" b="1" i="1" smtClean="0">
                            <a:solidFill>
                              <a:srgbClr val="1F07CF"/>
                            </a:solidFill>
                            <a:latin typeface="Cambria Math" panose="02040503050406030204" pitchFamily="18" charset="0"/>
                          </a:rPr>
                          <m:t>𝒊</m:t>
                        </m:r>
                      </m:sub>
                    </m:sSub>
                    <m:r>
                      <a:rPr lang="en-US" altLang="zh-CN" sz="1600" b="1" i="1">
                        <a:solidFill>
                          <a:srgbClr val="1F07CF"/>
                        </a:solidFill>
                        <a:latin typeface="Cambria Math" panose="02040503050406030204" pitchFamily="18" charset="0"/>
                      </a:rPr>
                      <m:t>(</m:t>
                    </m:r>
                    <m:r>
                      <a:rPr lang="en-US" altLang="zh-CN" sz="1600" b="1" i="1">
                        <a:solidFill>
                          <a:srgbClr val="1F07CF"/>
                        </a:solidFill>
                        <a:latin typeface="Cambria Math" panose="02040503050406030204" pitchFamily="18" charset="0"/>
                      </a:rPr>
                      <m:t>𝟏</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𝒊</m:t>
                    </m:r>
                    <m:r>
                      <a:rPr lang="en-US" altLang="zh-CN" sz="1600" b="1" i="1">
                        <a:solidFill>
                          <a:srgbClr val="1F07CF"/>
                        </a:solidFill>
                        <a:latin typeface="Cambria Math" panose="02040503050406030204" pitchFamily="18" charset="0"/>
                        <a:ea typeface="Cambria Math" panose="02040503050406030204" pitchFamily="18" charset="0"/>
                      </a:rPr>
                      <m:t>≤</m:t>
                    </m:r>
                    <m:r>
                      <a:rPr lang="en-US" altLang="zh-CN" sz="1600" b="1" i="1" smtClean="0">
                        <a:solidFill>
                          <a:srgbClr val="1F07CF"/>
                        </a:solidFill>
                        <a:latin typeface="Cambria Math" panose="02040503050406030204" pitchFamily="18" charset="0"/>
                        <a:ea typeface="Cambria Math" panose="02040503050406030204" pitchFamily="18" charset="0"/>
                      </a:rPr>
                      <m:t>𝒌</m:t>
                    </m:r>
                    <m:r>
                      <a:rPr lang="en-US" altLang="zh-CN" sz="1600" b="1" i="1">
                        <a:solidFill>
                          <a:srgbClr val="1F07CF"/>
                        </a:solidFill>
                        <a:latin typeface="Cambria Math" panose="02040503050406030204" pitchFamily="18" charset="0"/>
                      </a:rPr>
                      <m:t>)</m:t>
                    </m:r>
                  </m:oMath>
                </a14:m>
                <a:r>
                  <a:rPr lang="en-US" altLang="zh-CN" sz="1600" b="1" dirty="0">
                    <a:solidFill>
                      <a:srgbClr val="1F07CF"/>
                    </a:solidFill>
                    <a:latin typeface="Comic Sans MS" panose="030F0702030302020204" pitchFamily="66" charset="0"/>
                  </a:rPr>
                  <a:t>. </a:t>
                </a:r>
                <a:endParaRPr lang="en-US" altLang="zh-CN" sz="1600" b="1" dirty="0">
                  <a:latin typeface="Comic Sans MS" panose="030F0702030302020204" pitchFamily="66" charset="0"/>
                </a:endParaRPr>
              </a:p>
              <a:p>
                <a:pPr marL="457200" lvl="1" indent="0">
                  <a:lnSpc>
                    <a:spcPct val="150000"/>
                  </a:lnSpc>
                  <a:spcBef>
                    <a:spcPts val="600"/>
                  </a:spcBef>
                  <a:buNone/>
                </a:pPr>
                <a:r>
                  <a:rPr lang="en-US" altLang="zh-CN" sz="1600">
                    <a:latin typeface="Comic Sans MS" panose="030F0702030302020204" pitchFamily="66" charset="0"/>
                  </a:rPr>
                  <a:t>  </a:t>
                </a:r>
                <a:r>
                  <a:rPr lang="en-US" altLang="zh-CN" sz="1600" b="1">
                    <a:solidFill>
                      <a:srgbClr val="FF0000"/>
                    </a:solidFill>
                    <a:latin typeface="Comic Sans MS" panose="030F0702030302020204" pitchFamily="66" charset="0"/>
                  </a:rPr>
                  <a:t>If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𝑨</m:t>
                        </m:r>
                      </m:e>
                      <m:sub>
                        <m:r>
                          <a:rPr lang="en-US" altLang="zh-CN" sz="1600" b="1" i="1">
                            <a:solidFill>
                              <a:srgbClr val="FF0000"/>
                            </a:solidFill>
                            <a:latin typeface="Cambria Math" panose="02040503050406030204" pitchFamily="18" charset="0"/>
                          </a:rPr>
                          <m:t>𝒋</m:t>
                        </m:r>
                      </m:sub>
                    </m:sSub>
                  </m:oMath>
                </a14:m>
                <a:r>
                  <a:rPr lang="en-US" altLang="zh-CN" sz="1600" b="1" dirty="0">
                    <a:solidFill>
                      <a:srgbClr val="FF0000"/>
                    </a:solidFill>
                    <a:latin typeface="Comic Sans MS" panose="030F0702030302020204" pitchFamily="66" charset="0"/>
                  </a:rPr>
                  <a:t> is in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𝑹</m:t>
                        </m:r>
                      </m:e>
                      <m:sub>
                        <m:r>
                          <a:rPr lang="en-US" altLang="zh-CN" sz="1600" b="1" i="1">
                            <a:solidFill>
                              <a:srgbClr val="FF0000"/>
                            </a:solidFill>
                            <a:latin typeface="Cambria Math" panose="02040503050406030204" pitchFamily="18" charset="0"/>
                          </a:rPr>
                          <m:t>𝒊</m:t>
                        </m:r>
                      </m:sub>
                    </m:sSub>
                  </m:oMath>
                </a14:m>
                <a:r>
                  <a:rPr lang="en-US" altLang="zh-CN" sz="1600" dirty="0">
                    <a:latin typeface="Comic Sans MS" panose="030F0702030302020204" pitchFamily="66" charset="0"/>
                  </a:rPr>
                  <a:t> (</a:t>
                </a:r>
                <a14:m>
                  <m:oMath xmlns:m="http://schemas.openxmlformats.org/officeDocument/2006/math">
                    <m:sSub>
                      <m:sSubPr>
                        <m:ctrlPr>
                          <a:rPr lang="en-US" altLang="zh-CN" sz="1600" b="1" i="1" smtClean="0">
                            <a:solidFill>
                              <a:srgbClr val="1F07CF"/>
                            </a:solidFill>
                            <a:latin typeface="Cambria Math" panose="02040503050406030204" pitchFamily="18" charset="0"/>
                          </a:rPr>
                        </m:ctrlPr>
                      </m:sSubPr>
                      <m:e>
                        <m:sSub>
                          <m:sSubPr>
                            <m:ctrlPr>
                              <a:rPr lang="en-US" altLang="zh-CN" sz="1600" b="1" i="1" smtClean="0">
                                <a:solidFill>
                                  <a:srgbClr val="1F07CF"/>
                                </a:solidFill>
                                <a:latin typeface="Cambria Math" panose="02040503050406030204" pitchFamily="18" charset="0"/>
                              </a:rPr>
                            </m:ctrlPr>
                          </m:sSubPr>
                          <m:e>
                            <m:r>
                              <a:rPr lang="en-US" altLang="zh-CN" sz="1600" b="1" i="1" smtClean="0">
                                <a:solidFill>
                                  <a:srgbClr val="1F07CF"/>
                                </a:solidFill>
                                <a:latin typeface="Cambria Math" panose="02040503050406030204" pitchFamily="18" charset="0"/>
                              </a:rPr>
                              <m:t>𝑨</m:t>
                            </m:r>
                          </m:e>
                          <m:sub>
                            <m:r>
                              <a:rPr lang="en-US" altLang="zh-CN" sz="1600" b="1" i="1" smtClean="0">
                                <a:solidFill>
                                  <a:srgbClr val="1F07CF"/>
                                </a:solidFill>
                                <a:latin typeface="Cambria Math" panose="02040503050406030204" pitchFamily="18" charset="0"/>
                              </a:rPr>
                              <m:t>𝒋</m:t>
                            </m:r>
                          </m:sub>
                        </m:sSub>
                        <m:r>
                          <a:rPr lang="en-US" altLang="zh-CN" sz="1600" b="1" i="1" smtClean="0">
                            <a:solidFill>
                              <a:srgbClr val="1F07CF"/>
                            </a:solidFill>
                            <a:latin typeface="Cambria Math" panose="02040503050406030204" pitchFamily="18" charset="0"/>
                            <a:ea typeface="Cambria Math" panose="02040503050406030204" pitchFamily="18" charset="0"/>
                          </a:rPr>
                          <m:t>∈</m:t>
                        </m:r>
                        <m:r>
                          <a:rPr lang="en-US" altLang="zh-CN" sz="1600" b="1" i="1">
                            <a:solidFill>
                              <a:srgbClr val="1F07CF"/>
                            </a:solidFill>
                            <a:latin typeface="Cambria Math" panose="02040503050406030204" pitchFamily="18" charset="0"/>
                          </a:rPr>
                          <m:t>𝑹</m:t>
                        </m:r>
                      </m:e>
                      <m:sub>
                        <m:r>
                          <a:rPr lang="en-US" altLang="zh-CN" sz="1600" b="1" i="1">
                            <a:solidFill>
                              <a:srgbClr val="1F07CF"/>
                            </a:solidFill>
                            <a:latin typeface="Cambria Math" panose="02040503050406030204" pitchFamily="18" charset="0"/>
                          </a:rPr>
                          <m:t>𝒊</m:t>
                        </m:r>
                      </m:sub>
                    </m:sSub>
                  </m:oMath>
                </a14:m>
                <a:r>
                  <a:rPr lang="en-US" altLang="zh-CN" sz="1600" dirty="0">
                    <a:latin typeface="Comic Sans MS" panose="030F0702030302020204" pitchFamily="66" charset="0"/>
                  </a:rPr>
                  <a:t>), then </a:t>
                </a:r>
                <a:r>
                  <a:rPr lang="en-US" altLang="zh-CN" sz="1600" b="1" dirty="0">
                    <a:solidFill>
                      <a:srgbClr val="FF0000"/>
                    </a:solidFill>
                    <a:latin typeface="Comic Sans MS" panose="030F0702030302020204" pitchFamily="66" charset="0"/>
                  </a:rPr>
                  <a:t>fill the form with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𝒂</m:t>
                        </m:r>
                      </m:e>
                      <m:sub>
                        <m:r>
                          <a:rPr lang="en-US" altLang="zh-CN" sz="1600" b="1" i="1" smtClean="0">
                            <a:solidFill>
                              <a:srgbClr val="FF0000"/>
                            </a:solidFill>
                            <a:latin typeface="Cambria Math" panose="02040503050406030204" pitchFamily="18" charset="0"/>
                          </a:rPr>
                          <m:t>𝒋</m:t>
                        </m:r>
                      </m:sub>
                    </m:sSub>
                  </m:oMath>
                </a14:m>
                <a:r>
                  <a:rPr lang="en-US" altLang="zh-CN" sz="1600" b="1" dirty="0">
                    <a:solidFill>
                      <a:srgbClr val="FF0000"/>
                    </a:solidFill>
                    <a:latin typeface="Comic Sans MS" panose="030F0702030302020204" pitchFamily="66" charset="0"/>
                  </a:rPr>
                  <a:t> at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𝑳</m:t>
                        </m:r>
                      </m:e>
                      <m:sub>
                        <m:r>
                          <a:rPr lang="en-US" altLang="zh-CN" sz="1600" b="1" i="1" smtClean="0">
                            <a:solidFill>
                              <a:srgbClr val="FF0000"/>
                            </a:solidFill>
                            <a:latin typeface="Cambria Math" panose="02040503050406030204" pitchFamily="18" charset="0"/>
                          </a:rPr>
                          <m:t>𝒊</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𝒋</m:t>
                        </m:r>
                      </m:sub>
                    </m:sSub>
                  </m:oMath>
                </a14:m>
                <a:r>
                  <a:rPr lang="en-US" altLang="zh-CN" sz="1600" b="1" dirty="0">
                    <a:solidFill>
                      <a:srgbClr val="FF0000"/>
                    </a:solidFill>
                    <a:latin typeface="Comic Sans MS" panose="030F0702030302020204" pitchFamily="66" charset="0"/>
                  </a:rPr>
                  <a:t>, </a:t>
                </a:r>
                <a:r>
                  <a:rPr lang="en-US" altLang="zh-CN" sz="1600" b="1" dirty="0">
                    <a:solidFill>
                      <a:srgbClr val="1B06BA"/>
                    </a:solidFill>
                    <a:latin typeface="Comic Sans MS" panose="030F0702030302020204" pitchFamily="66" charset="0"/>
                  </a:rPr>
                  <a:t>otherwise</a:t>
                </a:r>
                <a:r>
                  <a:rPr lang="en-US" altLang="zh-CN" sz="1600" dirty="0">
                    <a:latin typeface="Comic Sans MS" panose="030F0702030302020204" pitchFamily="66" charset="0"/>
                  </a:rPr>
                  <a:t> fill it with </a:t>
                </a:r>
                <a14:m>
                  <m:oMath xmlns:m="http://schemas.openxmlformats.org/officeDocument/2006/math">
                    <m:sSub>
                      <m:sSubPr>
                        <m:ctrlPr>
                          <a:rPr lang="en-US" altLang="zh-CN" sz="1600" b="1" i="1" smtClean="0">
                            <a:solidFill>
                              <a:srgbClr val="1B06BA"/>
                            </a:solidFill>
                            <a:latin typeface="Cambria Math" panose="02040503050406030204" pitchFamily="18" charset="0"/>
                          </a:rPr>
                        </m:ctrlPr>
                      </m:sSubPr>
                      <m:e>
                        <m:r>
                          <a:rPr lang="en-US" altLang="zh-CN" sz="1600" b="1" i="1" smtClean="0">
                            <a:solidFill>
                              <a:srgbClr val="1B06BA"/>
                            </a:solidFill>
                            <a:latin typeface="Cambria Math" panose="02040503050406030204" pitchFamily="18" charset="0"/>
                          </a:rPr>
                          <m:t>𝒃</m:t>
                        </m:r>
                      </m:e>
                      <m:sub>
                        <m:r>
                          <a:rPr lang="en-US" altLang="zh-CN" sz="1600" b="1" i="1">
                            <a:solidFill>
                              <a:srgbClr val="1B06BA"/>
                            </a:solidFill>
                            <a:latin typeface="Cambria Math" panose="02040503050406030204" pitchFamily="18" charset="0"/>
                          </a:rPr>
                          <m:t>𝒊</m:t>
                        </m:r>
                        <m:r>
                          <a:rPr lang="en-US" altLang="zh-CN" sz="1600" b="1" i="1" smtClean="0">
                            <a:solidFill>
                              <a:srgbClr val="1B06BA"/>
                            </a:solidFill>
                            <a:latin typeface="Cambria Math" panose="02040503050406030204" pitchFamily="18" charset="0"/>
                          </a:rPr>
                          <m:t>,</m:t>
                        </m:r>
                        <m:r>
                          <a:rPr lang="en-US" altLang="zh-CN" sz="1600" b="1" i="1" smtClean="0">
                            <a:solidFill>
                              <a:srgbClr val="1B06BA"/>
                            </a:solidFill>
                            <a:latin typeface="Cambria Math" panose="02040503050406030204" pitchFamily="18" charset="0"/>
                          </a:rPr>
                          <m:t>𝒋</m:t>
                        </m:r>
                      </m:sub>
                    </m:sSub>
                  </m:oMath>
                </a14:m>
                <a:r>
                  <a:rPr lang="en-US" altLang="zh-CN" sz="1600" b="1" dirty="0">
                    <a:solidFill>
                      <a:srgbClr val="1B06BA"/>
                    </a:solidFill>
                    <a:latin typeface="Comic Sans MS" panose="030F0702030302020204" pitchFamily="66" charset="0"/>
                  </a:rPr>
                  <a:t>. </a:t>
                </a:r>
                <a:endParaRPr lang="en-US" altLang="zh-CN" sz="1600" b="1" dirty="0">
                  <a:solidFill>
                    <a:srgbClr val="1B06BA"/>
                  </a:solidFill>
                  <a:latin typeface="Comic Sans MS" panose="030F0702030302020204" pitchFamily="66" charset="0"/>
                </a:endParaRPr>
              </a:p>
              <a:p>
                <a:pPr marL="457200" lvl="1" indent="0">
                  <a:lnSpc>
                    <a:spcPct val="150000"/>
                  </a:lnSpc>
                  <a:spcBef>
                    <a:spcPts val="600"/>
                  </a:spcBef>
                  <a:buNone/>
                </a:pPr>
                <a:endParaRPr lang="en-US" altLang="zh-CN" sz="1600" dirty="0">
                  <a:latin typeface="Comic Sans MS" panose="030F0702030302020204" pitchFamily="66" charset="0"/>
                </a:endParaRPr>
              </a:p>
              <a:p>
                <a:pPr>
                  <a:lnSpc>
                    <a:spcPct val="150000"/>
                  </a:lnSpc>
                  <a:spcBef>
                    <a:spcPts val="600"/>
                  </a:spcBef>
                </a:pPr>
                <a:endParaRPr lang="zh-CN" altLang="en-US" sz="18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627534"/>
                <a:ext cx="9036496" cy="3805070"/>
              </a:xfrm>
              <a:blipFill rotWithShape="1">
                <a:blip r:embed="rId1"/>
                <a:stretch>
                  <a:fillRect l="-2" t="-4" b="-8470"/>
                </a:stretch>
              </a:blipFill>
            </p:spPr>
            <p:txBody>
              <a:bodyPr/>
              <a:lstStyle/>
              <a:p>
                <a:r>
                  <a:rPr lang="zh-CN" altLang="en-US">
                    <a:noFill/>
                  </a:rPr>
                  <a:t> </a:t>
                </a:r>
              </a:p>
            </p:txBody>
          </p:sp>
        </mc:Fallback>
      </mc:AlternateContent>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600"/>
              </a:spcBef>
            </a:pPr>
            <a:r>
              <a:rPr lang="en-US" altLang="zh-CN" sz="2000" dirty="0">
                <a:latin typeface="Comic Sans MS" panose="030F0702030302020204" pitchFamily="66" charset="0"/>
              </a:rPr>
              <a:t>Given </a:t>
            </a:r>
            <a:r>
              <a:rPr lang="en-US" altLang="zh-CN" sz="2000" b="1" dirty="0">
                <a:solidFill>
                  <a:srgbClr val="1F07CF"/>
                </a:solidFill>
                <a:latin typeface="Comic Sans MS" panose="030F0702030302020204" pitchFamily="66" charset="0"/>
              </a:rPr>
              <a:t>R&lt;U,F&gt;, U={A,B,C,D,E}, F={AB→C, C→D, D→E}</a:t>
            </a:r>
            <a:r>
              <a:rPr lang="en-US" altLang="zh-CN" sz="2000" dirty="0">
                <a:latin typeface="Comic Sans MS" panose="030F0702030302020204" pitchFamily="66" charset="0"/>
              </a:rPr>
              <a:t>, and a decomposition </a:t>
            </a:r>
            <a:r>
              <a:rPr lang="en-US" altLang="zh-CN" sz="2000" b="1" dirty="0">
                <a:solidFill>
                  <a:srgbClr val="1F07CF"/>
                </a:solidFill>
                <a:latin typeface="Comic Sans MS" panose="030F0702030302020204" pitchFamily="66" charset="0"/>
              </a:rPr>
              <a:t>ρ</a:t>
            </a:r>
            <a:r>
              <a:rPr lang="en-US" altLang="zh-CN" sz="2000" dirty="0">
                <a:latin typeface="Comic Sans MS" panose="030F0702030302020204" pitchFamily="66" charset="0"/>
              </a:rPr>
              <a:t> of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into: </a:t>
            </a:r>
            <a:r>
              <a:rPr lang="en-US" altLang="zh-CN" sz="2000" b="1" dirty="0">
                <a:solidFill>
                  <a:srgbClr val="1F07CF"/>
                </a:solidFill>
                <a:latin typeface="Comic Sans MS" panose="030F0702030302020204" pitchFamily="66" charset="0"/>
              </a:rPr>
              <a:t>R1(A, B, C), R2(C, D), R3(D, E)</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ρ is a lossless-join decomposition or a lossy one?</a:t>
            </a:r>
            <a:endParaRPr lang="en-US" altLang="zh-CN" sz="2000" b="1" dirty="0">
              <a:solidFill>
                <a:srgbClr val="FF0000"/>
              </a:solidFill>
              <a:latin typeface="Comic Sans MS" panose="030F0702030302020204" pitchFamily="66" charset="0"/>
            </a:endParaRPr>
          </a:p>
          <a:p>
            <a:pPr marL="0" indent="0">
              <a:spcBef>
                <a:spcPts val="600"/>
              </a:spcBef>
              <a:buNone/>
            </a:pPr>
            <a:r>
              <a:rPr lang="en-US" altLang="zh-CN" sz="2000" b="1" dirty="0">
                <a:solidFill>
                  <a:srgbClr val="1F07CF"/>
                </a:solidFill>
                <a:latin typeface="Comic Sans MS" panose="030F0702030302020204" pitchFamily="66" charset="0"/>
              </a:rPr>
              <a:t>    (1) First, construct a table</a:t>
            </a:r>
            <a:r>
              <a:rPr lang="en-US" altLang="zh-CN" sz="2000" dirty="0">
                <a:latin typeface="Comic Sans MS" panose="030F0702030302020204" pitchFamily="66" charset="0"/>
              </a:rPr>
              <a:t> as:</a:t>
            </a:r>
            <a:endParaRPr lang="en-US" altLang="zh-CN" sz="2000" dirty="0">
              <a:latin typeface="Comic Sans MS" panose="030F0702030302020204" pitchFamily="66" charset="0"/>
            </a:endParaRPr>
          </a:p>
          <a:p>
            <a:pPr>
              <a:spcBef>
                <a:spcPts val="600"/>
              </a:spcBef>
            </a:pPr>
            <a:endParaRPr lang="zh-CN" altLang="en-US" sz="2000" dirty="0">
              <a:latin typeface="Comic Sans MS" panose="030F0702030302020204" pitchFamily="66" charset="0"/>
            </a:endParaRPr>
          </a:p>
        </p:txBody>
      </p:sp>
      <p:graphicFrame>
        <p:nvGraphicFramePr>
          <p:cNvPr id="5" name="Group 54"/>
          <p:cNvGraphicFramePr/>
          <p:nvPr/>
        </p:nvGraphicFramePr>
        <p:xfrm>
          <a:off x="1763316" y="2776538"/>
          <a:ext cx="5562601" cy="1727597"/>
        </p:xfrm>
        <a:graphic>
          <a:graphicData uri="http://schemas.openxmlformats.org/drawingml/2006/table">
            <a:tbl>
              <a:tblPr/>
              <a:tblGrid>
                <a:gridCol w="1241822"/>
                <a:gridCol w="917972"/>
                <a:gridCol w="837009"/>
                <a:gridCol w="837010"/>
                <a:gridCol w="864394"/>
                <a:gridCol w="864394"/>
              </a:tblGrid>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C</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D</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E</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R1(</a:t>
                      </a:r>
                      <a:r>
                        <a:rPr kumimoji="0" lang="en-US" altLang="zh-CN" sz="1800" b="1" i="0" u="none" strike="noStrike" cap="none" normalizeH="0" baseline="0">
                          <a:ln>
                            <a:noFill/>
                          </a:ln>
                          <a:solidFill>
                            <a:srgbClr val="0000FF"/>
                          </a:solidFill>
                          <a:effectLst/>
                          <a:latin typeface="Comic Sans MS" panose="030F0702030302020204" pitchFamily="66" charset="0"/>
                          <a:ea typeface="华文中宋" panose="02010600040101010101" pitchFamily="2" charset="-122"/>
                        </a:rPr>
                        <a:t>A,B,C</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1</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2</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3</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14</a:t>
                      </a:r>
                      <a:endPar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15</a:t>
                      </a:r>
                      <a:endPar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2197">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R2(</a:t>
                      </a:r>
                      <a:r>
                        <a:rPr kumimoji="0" lang="en-US" altLang="zh-CN" sz="1800" b="1" i="0" u="none" strike="noStrike" cap="none" normalizeH="0" baseline="0">
                          <a:ln>
                            <a:noFill/>
                          </a:ln>
                          <a:solidFill>
                            <a:srgbClr val="FF0000"/>
                          </a:solidFill>
                          <a:effectLst/>
                          <a:latin typeface="Comic Sans MS" panose="030F0702030302020204" pitchFamily="66" charset="0"/>
                          <a:ea typeface="华文中宋" panose="02010600040101010101" pitchFamily="2" charset="-122"/>
                        </a:rPr>
                        <a:t>C,D</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21</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22</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3</a:t>
                      </a:r>
                      <a:endPar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4</a:t>
                      </a:r>
                      <a:endPar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B050"/>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25</a:t>
                      </a:r>
                      <a:endParaRPr kumimoji="0" lang="en-US" altLang="zh-CN" sz="20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1006">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R3(</a:t>
                      </a:r>
                      <a:r>
                        <a:rPr kumimoji="0" lang="en-US" altLang="zh-CN" sz="1800" b="1" i="0" u="none" strike="noStrike" cap="none" normalizeH="0" baseline="0">
                          <a:ln>
                            <a:noFill/>
                          </a:ln>
                          <a:solidFill>
                            <a:srgbClr val="FF00FF"/>
                          </a:solidFill>
                          <a:effectLst/>
                          <a:latin typeface="Comic Sans MS" panose="030F0702030302020204" pitchFamily="66" charset="0"/>
                          <a:ea typeface="华文中宋" panose="02010600040101010101" pitchFamily="2" charset="-122"/>
                        </a:rPr>
                        <a:t>D,E</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31</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32</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33</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4</a:t>
                      </a:r>
                      <a:endPar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 for Lossless-join Decomposition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0" y="627534"/>
                <a:ext cx="9144000" cy="4176464"/>
              </a:xfrm>
            </p:spPr>
            <p:txBody>
              <a:bodyPr/>
              <a:lstStyle/>
              <a:p>
                <a:pPr>
                  <a:spcBef>
                    <a:spcPts val="600"/>
                  </a:spcBef>
                </a:pPr>
                <a:r>
                  <a:rPr lang="en-US" altLang="zh-CN" sz="1800" b="1" dirty="0">
                    <a:latin typeface="Comic Sans MS" panose="030F0702030302020204" pitchFamily="66" charset="0"/>
                  </a:rPr>
                  <a:t>Input:</a:t>
                </a:r>
                <a:r>
                  <a:rPr lang="en-US" altLang="zh-CN" sz="1800" dirty="0">
                    <a:latin typeface="Comic Sans MS" panose="030F0702030302020204" pitchFamily="66" charset="0"/>
                  </a:rPr>
                  <a:t> </a:t>
                </a:r>
                <a14:m>
                  <m:oMath xmlns:m="http://schemas.openxmlformats.org/officeDocument/2006/math">
                    <m:r>
                      <a:rPr lang="en-US" altLang="zh-CN" sz="1800" b="1" i="1" smtClean="0">
                        <a:solidFill>
                          <a:srgbClr val="1F07CF"/>
                        </a:solidFill>
                        <a:latin typeface="Cambria Math" panose="02040503050406030204" pitchFamily="18" charset="0"/>
                      </a:rPr>
                      <m:t>𝑹</m:t>
                    </m:r>
                    <m:r>
                      <a:rPr lang="en-US" altLang="zh-CN" sz="1800" b="1" i="1" smtClean="0">
                        <a:solidFill>
                          <a:srgbClr val="1F07CF"/>
                        </a:solidFill>
                        <a:latin typeface="Cambria Math" panose="02040503050406030204" pitchFamily="18" charset="0"/>
                      </a:rPr>
                      <m:t>&lt;</m:t>
                    </m:r>
                    <m:r>
                      <a:rPr lang="en-US" altLang="zh-CN" sz="1800" b="1" i="1" smtClean="0">
                        <a:solidFill>
                          <a:srgbClr val="1F07CF"/>
                        </a:solidFill>
                        <a:latin typeface="Cambria Math" panose="02040503050406030204" pitchFamily="18" charset="0"/>
                      </a:rPr>
                      <m:t>𝑼</m:t>
                    </m:r>
                    <m:r>
                      <a:rPr lang="en-US" altLang="zh-CN" sz="1800" b="1" i="1" smtClean="0">
                        <a:solidFill>
                          <a:srgbClr val="1F07CF"/>
                        </a:solidFill>
                        <a:latin typeface="Cambria Math" panose="02040503050406030204" pitchFamily="18" charset="0"/>
                      </a:rPr>
                      <m:t>,</m:t>
                    </m:r>
                    <m:r>
                      <a:rPr lang="en-US" altLang="zh-CN" sz="1800" b="1" i="1" smtClean="0">
                        <a:solidFill>
                          <a:srgbClr val="1F07CF"/>
                        </a:solidFill>
                        <a:latin typeface="Cambria Math" panose="02040503050406030204" pitchFamily="18" charset="0"/>
                      </a:rPr>
                      <m:t>𝑭</m:t>
                    </m:r>
                    <m:r>
                      <a:rPr lang="en-US" altLang="zh-CN" sz="1800" b="1" i="1" smtClean="0">
                        <a:solidFill>
                          <a:srgbClr val="1F07CF"/>
                        </a:solidFill>
                        <a:latin typeface="Cambria Math" panose="02040503050406030204" pitchFamily="18" charset="0"/>
                      </a:rPr>
                      <m:t>&gt;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𝑼</m:t>
                    </m:r>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𝟏</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𝟐</m:t>
                        </m:r>
                      </m:sub>
                    </m:sSub>
                    <m:r>
                      <a:rPr lang="en-US" altLang="zh-CN" sz="1800" b="1" i="1" dirty="0" smtClean="0">
                        <a:solidFill>
                          <a:srgbClr val="1F07CF"/>
                        </a:solidFill>
                        <a:latin typeface="Cambria Math" panose="02040503050406030204" pitchFamily="18" charset="0"/>
                      </a:rPr>
                      <m:t>,…,</m:t>
                    </m:r>
                    <m:sSub>
                      <m:sSubPr>
                        <m:ctrlPr>
                          <a:rPr lang="en-US" altLang="zh-CN" sz="1800" b="1" i="1" dirty="0" smtClean="0">
                            <a:solidFill>
                              <a:srgbClr val="1F07CF"/>
                            </a:solidFill>
                            <a:latin typeface="Cambria Math" panose="02040503050406030204" pitchFamily="18" charset="0"/>
                          </a:rPr>
                        </m:ctrlPr>
                      </m:sSubPr>
                      <m:e>
                        <m:r>
                          <a:rPr lang="en-US" altLang="zh-CN" sz="1800" b="1" i="1" dirty="0" smtClean="0">
                            <a:solidFill>
                              <a:srgbClr val="1F07CF"/>
                            </a:solidFill>
                            <a:latin typeface="Cambria Math" panose="02040503050406030204" pitchFamily="18" charset="0"/>
                          </a:rPr>
                          <m:t>𝑨</m:t>
                        </m:r>
                      </m:e>
                      <m:sub>
                        <m:r>
                          <a:rPr lang="en-US" altLang="zh-CN" sz="1800" b="1" i="1" dirty="0" smtClean="0">
                            <a:solidFill>
                              <a:srgbClr val="1F07CF"/>
                            </a:solidFill>
                            <a:latin typeface="Cambria Math" panose="02040503050406030204" pitchFamily="18" charset="0"/>
                          </a:rPr>
                          <m:t>𝒏</m:t>
                        </m:r>
                      </m:sub>
                    </m:sSub>
                    <m:r>
                      <a:rPr lang="en-US" altLang="zh-CN" sz="1800" b="1" i="1" dirty="0" smtClean="0">
                        <a:solidFill>
                          <a:srgbClr val="1F07CF"/>
                        </a:solidFill>
                        <a:latin typeface="Cambria Math" panose="02040503050406030204" pitchFamily="18" charset="0"/>
                      </a:rPr>
                      <m:t>}</m:t>
                    </m:r>
                  </m:oMath>
                </a14:m>
                <a:r>
                  <a:rPr lang="en-US" altLang="zh-CN" sz="1800" b="1" dirty="0">
                    <a:solidFill>
                      <a:srgbClr val="1F07CF"/>
                    </a:solidFill>
                    <a:latin typeface="Comic Sans MS" panose="030F0702030302020204" pitchFamily="66" charset="0"/>
                  </a:rPr>
                  <a:t>, </a:t>
                </a:r>
                <a14:m>
                  <m:oMath xmlns:m="http://schemas.openxmlformats.org/officeDocument/2006/math">
                    <m:r>
                      <a:rPr lang="en-US" altLang="zh-CN" sz="1800" b="1" i="1" dirty="0" smtClean="0">
                        <a:solidFill>
                          <a:srgbClr val="1F07CF"/>
                        </a:solidFill>
                        <a:latin typeface="Cambria Math" panose="02040503050406030204" pitchFamily="18" charset="0"/>
                      </a:rPr>
                      <m:t>𝑭</m:t>
                    </m:r>
                  </m:oMath>
                </a14:m>
                <a:r>
                  <a:rPr lang="en-US" altLang="zh-CN" sz="1800" b="1" dirty="0">
                    <a:solidFill>
                      <a:srgbClr val="1F07CF"/>
                    </a:solidFill>
                    <a:latin typeface="Comic Sans MS" panose="030F0702030302020204" pitchFamily="66" charset="0"/>
                  </a:rPr>
                  <a:t>,</a:t>
                </a:r>
                <a:r>
                  <a:rPr lang="en-US" altLang="zh-CN" sz="1800" dirty="0">
                    <a:latin typeface="Comic Sans MS" panose="030F0702030302020204" pitchFamily="66" charset="0"/>
                  </a:rPr>
                  <a:t> a decomposition of </a:t>
                </a:r>
                <a14:m>
                  <m:oMath xmlns:m="http://schemas.openxmlformats.org/officeDocument/2006/math">
                    <m:r>
                      <a:rPr lang="en-US" altLang="zh-CN" sz="1800" b="0" i="1" smtClean="0">
                        <a:latin typeface="Cambria Math" panose="02040503050406030204" pitchFamily="18" charset="0"/>
                      </a:rPr>
                      <m:t>𝑅</m:t>
                    </m:r>
                  </m:oMath>
                </a14:m>
                <a:r>
                  <a:rPr lang="en-US" altLang="zh-CN" sz="1800" dirty="0">
                    <a:latin typeface="Comic Sans MS" panose="030F0702030302020204" pitchFamily="66" charset="0"/>
                  </a:rPr>
                  <a:t>: </a:t>
                </a:r>
                <a14:m>
                  <m:oMath xmlns:m="http://schemas.openxmlformats.org/officeDocument/2006/math">
                    <m:r>
                      <a:rPr lang="zh-CN" altLang="en-US" sz="1800" b="1" i="1" smtClean="0">
                        <a:solidFill>
                          <a:srgbClr val="1F07CF"/>
                        </a:solidFill>
                        <a:latin typeface="Cambria Math" panose="02040503050406030204" pitchFamily="18" charset="0"/>
                      </a:rPr>
                      <m:t>𝝆</m:t>
                    </m:r>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𝟐</m:t>
                        </m:r>
                      </m:sub>
                    </m:sSub>
                    <m:r>
                      <a:rPr lang="en-US" altLang="zh-CN" sz="1800" b="1" i="1" smtClean="0">
                        <a:solidFill>
                          <a:srgbClr val="1F07CF"/>
                        </a:solidFill>
                        <a:latin typeface="Cambria Math" panose="02040503050406030204" pitchFamily="18" charset="0"/>
                      </a:rPr>
                      <m:t>&gt;,…,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&lt;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𝑼</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m:t>
                    </m:r>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𝒌</m:t>
                        </m:r>
                      </m:sub>
                    </m:sSub>
                    <m:r>
                      <a:rPr lang="en-US" altLang="zh-CN" sz="1800" b="1" i="1" smtClean="0">
                        <a:solidFill>
                          <a:srgbClr val="1F07CF"/>
                        </a:solidFill>
                        <a:latin typeface="Cambria Math" panose="02040503050406030204" pitchFamily="18" charset="0"/>
                      </a:rPr>
                      <m:t>&gt;}</m:t>
                    </m:r>
                  </m:oMath>
                </a14:m>
                <a:endParaRPr lang="en-US" altLang="zh-CN" sz="1800" b="1" dirty="0">
                  <a:latin typeface="Comic Sans MS" panose="030F0702030302020204" pitchFamily="66" charset="0"/>
                </a:endParaRPr>
              </a:p>
              <a:p>
                <a:pPr>
                  <a:spcBef>
                    <a:spcPts val="600"/>
                  </a:spcBef>
                </a:pPr>
                <a:r>
                  <a:rPr lang="en-US" altLang="zh-CN" sz="1800" b="1" dirty="0">
                    <a:latin typeface="Comic Sans MS" panose="030F0702030302020204" pitchFamily="66" charset="0"/>
                  </a:rPr>
                  <a:t>Output:</a:t>
                </a:r>
                <a:r>
                  <a:rPr lang="en-US" altLang="zh-CN" sz="1800" dirty="0">
                    <a:latin typeface="Comic Sans MS" panose="030F0702030302020204" pitchFamily="66" charset="0"/>
                  </a:rPr>
                  <a:t> </a:t>
                </a:r>
                <a14:m>
                  <m:oMath xmlns:m="http://schemas.openxmlformats.org/officeDocument/2006/math">
                    <m:r>
                      <a:rPr lang="zh-CN" altLang="en-US" sz="1800" i="1" smtClean="0">
                        <a:latin typeface="Cambria Math" panose="02040503050406030204" pitchFamily="18" charset="0"/>
                      </a:rPr>
                      <m:t>𝜌</m:t>
                    </m:r>
                  </m:oMath>
                </a14:m>
                <a:r>
                  <a:rPr lang="en-US" altLang="zh-CN" sz="1800" dirty="0">
                    <a:latin typeface="Comic Sans MS" panose="030F0702030302020204" pitchFamily="66" charset="0"/>
                  </a:rPr>
                  <a:t> is a lossless-join decomposition or a lossy one</a:t>
                </a:r>
                <a:endParaRPr lang="en-US" altLang="zh-CN" sz="1800" dirty="0">
                  <a:latin typeface="Comic Sans MS" panose="030F0702030302020204" pitchFamily="66" charset="0"/>
                </a:endParaRPr>
              </a:p>
              <a:p>
                <a:pPr marL="457200" lvl="1" indent="0">
                  <a:spcBef>
                    <a:spcPts val="600"/>
                  </a:spcBef>
                  <a:buNone/>
                </a:pPr>
                <a:r>
                  <a:rPr lang="en-US" altLang="zh-CN" sz="1600">
                    <a:latin typeface="Comic Sans MS" panose="030F0702030302020204" pitchFamily="66" charset="0"/>
                  </a:rPr>
                  <a:t>(</a:t>
                </a:r>
                <a:r>
                  <a:rPr lang="en-US" altLang="zh-CN" sz="1600" dirty="0">
                    <a:latin typeface="Comic Sans MS" panose="030F0702030302020204" pitchFamily="66" charset="0"/>
                  </a:rPr>
                  <a:t>2) Regard table L as a relation on schema R, and </a:t>
                </a:r>
                <a:r>
                  <a:rPr lang="en-US" altLang="zh-CN" sz="1600" b="1" dirty="0">
                    <a:solidFill>
                      <a:srgbClr val="1F07CF"/>
                    </a:solidFill>
                    <a:latin typeface="Comic Sans MS" panose="030F0702030302020204" pitchFamily="66" charset="0"/>
                  </a:rPr>
                  <a:t>check for each FD in F </a:t>
                </a:r>
                <a:r>
                  <a:rPr lang="en-US" altLang="zh-CN" sz="1600" dirty="0">
                    <a:latin typeface="Comic Sans MS" panose="030F0702030302020204" pitchFamily="66" charset="0"/>
                  </a:rPr>
                  <a:t>whether the FD is satisfied or not. If the FD is </a:t>
                </a:r>
                <a:r>
                  <a:rPr lang="en-US" altLang="zh-CN" sz="1600" b="1" dirty="0">
                    <a:solidFill>
                      <a:srgbClr val="FF0000"/>
                    </a:solidFill>
                    <a:latin typeface="Comic Sans MS" panose="030F0702030302020204" pitchFamily="66" charset="0"/>
                  </a:rPr>
                  <a:t>not satisfied, rewrite the table</a:t>
                </a:r>
                <a:r>
                  <a:rPr lang="en-US" altLang="zh-CN" sz="1600" dirty="0">
                    <a:latin typeface="Comic Sans MS" panose="030F0702030302020204" pitchFamily="66" charset="0"/>
                  </a:rPr>
                  <a:t> as:</a:t>
                </a:r>
                <a:endParaRPr lang="en-US" altLang="zh-CN" sz="1600" dirty="0">
                  <a:latin typeface="Comic Sans MS" panose="030F0702030302020204" pitchFamily="66" charset="0"/>
                </a:endParaRPr>
              </a:p>
              <a:p>
                <a:pPr lvl="1">
                  <a:spcBef>
                    <a:spcPts val="600"/>
                  </a:spcBef>
                </a:pPr>
                <a:r>
                  <a:rPr lang="en-US" altLang="zh-CN" sz="1600" dirty="0">
                    <a:latin typeface="Comic Sans MS" panose="030F0702030302020204" pitchFamily="66" charset="0"/>
                  </a:rPr>
                  <a:t>For a FD in F</a:t>
                </a:r>
                <a:r>
                  <a:rPr lang="zh-CN" altLang="en-US" sz="1600" dirty="0">
                    <a:latin typeface="Comic Sans MS" panose="030F0702030302020204" pitchFamily="66" charset="0"/>
                  </a:rPr>
                  <a:t>：</a:t>
                </a:r>
                <a:r>
                  <a:rPr lang="en-US" altLang="zh-CN" sz="1600" b="1" dirty="0">
                    <a:solidFill>
                      <a:srgbClr val="1B06BA"/>
                    </a:solidFill>
                    <a:latin typeface="Comic Sans MS" panose="030F0702030302020204" pitchFamily="66" charset="0"/>
                  </a:rPr>
                  <a:t>X→Y</a:t>
                </a:r>
                <a:r>
                  <a:rPr lang="en-US" altLang="zh-CN" sz="1600" dirty="0">
                    <a:latin typeface="Comic Sans MS" panose="030F0702030302020204" pitchFamily="66" charset="0"/>
                  </a:rPr>
                  <a:t>, if </a:t>
                </a:r>
                <a:r>
                  <a:rPr lang="en-US" altLang="zh-CN" sz="1600" b="1" dirty="0">
                    <a:solidFill>
                      <a:srgbClr val="FF0000"/>
                    </a:solidFill>
                    <a:latin typeface="Comic Sans MS" panose="030F0702030302020204" pitchFamily="66" charset="0"/>
                  </a:rPr>
                  <a:t>t[x1]=t[x2], and t[y1]≠t[y2], </a:t>
                </a:r>
                <a:r>
                  <a:rPr lang="en-US" altLang="zh-CN" sz="1600" dirty="0">
                    <a:latin typeface="Comic Sans MS" panose="030F0702030302020204" pitchFamily="66" charset="0"/>
                  </a:rPr>
                  <a:t>then </a:t>
                </a:r>
                <a:r>
                  <a:rPr lang="en-US" altLang="zh-CN" sz="1600" b="1" dirty="0">
                    <a:solidFill>
                      <a:srgbClr val="FF0000"/>
                    </a:solidFill>
                    <a:latin typeface="Comic Sans MS" panose="030F0702030302020204" pitchFamily="66" charset="0"/>
                  </a:rPr>
                  <a:t>rewrite y with the same value</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2">
                  <a:spcBef>
                    <a:spcPts val="600"/>
                  </a:spcBef>
                </a:pPr>
                <a:r>
                  <a:rPr lang="en-US" altLang="zh-CN" sz="1600" dirty="0">
                    <a:latin typeface="Comic Sans MS" panose="030F0702030302020204" pitchFamily="66" charset="0"/>
                  </a:rPr>
                  <a:t>If there is </a:t>
                </a:r>
                <a:r>
                  <a:rPr lang="en-US" altLang="zh-CN" sz="1600" b="1" dirty="0">
                    <a:solidFill>
                      <a:srgbClr val="1F07CF"/>
                    </a:solidFill>
                    <a:latin typeface="Comic Sans MS" panose="030F0702030302020204" pitchFamily="66" charset="0"/>
                  </a:rPr>
                  <a:t>an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𝒂</m:t>
                        </m:r>
                      </m:e>
                      <m:sub>
                        <m:r>
                          <a:rPr lang="en-US" altLang="zh-CN" sz="1600" b="1" i="1">
                            <a:solidFill>
                              <a:srgbClr val="1F07CF"/>
                            </a:solidFill>
                            <a:latin typeface="Cambria Math" panose="02040503050406030204" pitchFamily="18" charset="0"/>
                          </a:rPr>
                          <m:t>𝒋</m:t>
                        </m:r>
                      </m:sub>
                    </m:sSub>
                  </m:oMath>
                </a14:m>
                <a:r>
                  <a:rPr lang="en-US" altLang="zh-CN" sz="1600" b="1" dirty="0">
                    <a:solidFill>
                      <a:srgbClr val="1F07CF"/>
                    </a:solidFill>
                    <a:latin typeface="Comic Sans MS" panose="030F0702030302020204" pitchFamily="66" charset="0"/>
                  </a:rPr>
                  <a:t> for y</a:t>
                </a:r>
                <a:r>
                  <a:rPr lang="en-US" altLang="zh-CN" sz="1600" dirty="0">
                    <a:latin typeface="Comic Sans MS" panose="030F0702030302020204" pitchFamily="66" charset="0"/>
                  </a:rPr>
                  <a:t>, </a:t>
                </a:r>
                <a:r>
                  <a:rPr lang="en-US" altLang="zh-CN" sz="1600" b="1" dirty="0">
                    <a:solidFill>
                      <a:srgbClr val="1F07CF"/>
                    </a:solidFill>
                    <a:latin typeface="Comic Sans MS" panose="030F0702030302020204" pitchFamily="66" charset="0"/>
                  </a:rPr>
                  <a:t>then another y is set to </a:t>
                </a:r>
                <a14:m>
                  <m:oMath xmlns:m="http://schemas.openxmlformats.org/officeDocument/2006/math">
                    <m:sSub>
                      <m:sSubPr>
                        <m:ctrlPr>
                          <a:rPr lang="en-US" altLang="zh-CN" sz="1600" b="1" i="1">
                            <a:solidFill>
                              <a:srgbClr val="1F07CF"/>
                            </a:solidFill>
                            <a:latin typeface="Cambria Math" panose="02040503050406030204" pitchFamily="18" charset="0"/>
                          </a:rPr>
                        </m:ctrlPr>
                      </m:sSubPr>
                      <m:e>
                        <m:r>
                          <a:rPr lang="en-US" altLang="zh-CN" sz="1600" b="1" i="1">
                            <a:solidFill>
                              <a:srgbClr val="1F07CF"/>
                            </a:solidFill>
                            <a:latin typeface="Cambria Math" panose="02040503050406030204" pitchFamily="18" charset="0"/>
                          </a:rPr>
                          <m:t>𝒂</m:t>
                        </m:r>
                      </m:e>
                      <m:sub>
                        <m:r>
                          <a:rPr lang="en-US" altLang="zh-CN" sz="1600" b="1" i="1">
                            <a:solidFill>
                              <a:srgbClr val="1F07CF"/>
                            </a:solidFill>
                            <a:latin typeface="Cambria Math" panose="02040503050406030204" pitchFamily="18" charset="0"/>
                          </a:rPr>
                          <m:t>𝒋</m:t>
                        </m:r>
                      </m:sub>
                    </m:sSub>
                  </m:oMath>
                </a14:m>
                <a:r>
                  <a:rPr lang="en-US" altLang="zh-CN" sz="1600" b="1" dirty="0">
                    <a:solidFill>
                      <a:srgbClr val="1F07CF"/>
                    </a:solidFill>
                    <a:latin typeface="Comic Sans MS" panose="030F0702030302020204" pitchFamily="66" charset="0"/>
                  </a:rPr>
                  <a:t>;</a:t>
                </a:r>
                <a:endParaRPr lang="en-US" altLang="zh-CN" sz="1600" b="1" dirty="0">
                  <a:latin typeface="Comic Sans MS" panose="030F0702030302020204" pitchFamily="66" charset="0"/>
                </a:endParaRPr>
              </a:p>
              <a:p>
                <a:pPr lvl="2">
                  <a:spcBef>
                    <a:spcPts val="600"/>
                  </a:spcBef>
                </a:pPr>
                <a:r>
                  <a:rPr lang="en-US" altLang="zh-CN" sz="1600" dirty="0">
                    <a:latin typeface="Comic Sans MS" panose="030F0702030302020204" pitchFamily="66" charset="0"/>
                  </a:rPr>
                  <a:t>If there is </a:t>
                </a:r>
                <a:r>
                  <a:rPr lang="en-US" altLang="zh-CN" sz="1600" b="1" dirty="0">
                    <a:solidFill>
                      <a:srgbClr val="1B06BA"/>
                    </a:solidFill>
                    <a:latin typeface="Comic Sans MS" panose="030F0702030302020204" pitchFamily="66" charset="0"/>
                  </a:rPr>
                  <a:t>not an </a:t>
                </a:r>
                <a14:m>
                  <m:oMath xmlns:m="http://schemas.openxmlformats.org/officeDocument/2006/math">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𝒂</m:t>
                        </m:r>
                      </m:e>
                      <m:sub>
                        <m:r>
                          <a:rPr lang="en-US" altLang="zh-CN" sz="1600" b="1" i="1">
                            <a:solidFill>
                              <a:srgbClr val="1B06BA"/>
                            </a:solidFill>
                            <a:latin typeface="Cambria Math" panose="02040503050406030204" pitchFamily="18" charset="0"/>
                          </a:rPr>
                          <m:t>𝒋</m:t>
                        </m:r>
                      </m:sub>
                    </m:sSub>
                  </m:oMath>
                </a14:m>
                <a:r>
                  <a:rPr lang="en-US" altLang="zh-CN" sz="1600" dirty="0">
                    <a:latin typeface="Comic Sans MS" panose="030F0702030302020204" pitchFamily="66" charset="0"/>
                  </a:rPr>
                  <a:t>, then </a:t>
                </a:r>
                <a:r>
                  <a:rPr lang="en-US" altLang="zh-CN" sz="1600" b="1" dirty="0">
                    <a:solidFill>
                      <a:srgbClr val="1B06BA"/>
                    </a:solidFill>
                    <a:latin typeface="Comic Sans MS" panose="030F0702030302020204" pitchFamily="66" charset="0"/>
                  </a:rPr>
                  <a:t>use one </a:t>
                </a:r>
                <a14:m>
                  <m:oMath xmlns:m="http://schemas.openxmlformats.org/officeDocument/2006/math">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𝒃</m:t>
                        </m:r>
                      </m:e>
                      <m:sub>
                        <m:r>
                          <a:rPr lang="en-US" altLang="zh-CN" sz="1600" b="1" i="1">
                            <a:solidFill>
                              <a:srgbClr val="1B06BA"/>
                            </a:solidFill>
                            <a:latin typeface="Cambria Math" panose="02040503050406030204" pitchFamily="18" charset="0"/>
                          </a:rPr>
                          <m:t>𝒊𝒋</m:t>
                        </m:r>
                      </m:sub>
                    </m:sSub>
                  </m:oMath>
                </a14:m>
                <a:r>
                  <a:rPr lang="en-US" altLang="zh-CN" sz="1600" b="1" dirty="0">
                    <a:solidFill>
                      <a:srgbClr val="1B06BA"/>
                    </a:solidFill>
                    <a:latin typeface="Comic Sans MS" panose="030F0702030302020204" pitchFamily="66" charset="0"/>
                  </a:rPr>
                  <a:t> to replace the other y;</a:t>
                </a:r>
                <a:endParaRPr lang="en-US" altLang="zh-CN" sz="1600" b="1" dirty="0">
                  <a:solidFill>
                    <a:srgbClr val="1B06BA"/>
                  </a:solidFill>
                  <a:latin typeface="Comic Sans MS" panose="030F0702030302020204" pitchFamily="66" charset="0"/>
                </a:endParaRPr>
              </a:p>
              <a:p>
                <a:pPr lvl="1">
                  <a:spcBef>
                    <a:spcPts val="600"/>
                  </a:spcBef>
                </a:pPr>
                <a:r>
                  <a:rPr lang="en-US" altLang="zh-CN" sz="1600" b="1" dirty="0">
                    <a:solidFill>
                      <a:srgbClr val="1B06BA"/>
                    </a:solidFill>
                    <a:latin typeface="Comic Sans MS" panose="030F0702030302020204" pitchFamily="66" charset="0"/>
                  </a:rPr>
                  <a:t>Till no changes </a:t>
                </a:r>
                <a:r>
                  <a:rPr lang="en-US" altLang="zh-CN" sz="1600" dirty="0">
                    <a:latin typeface="Comic Sans MS" panose="030F0702030302020204" pitchFamily="66" charset="0"/>
                  </a:rPr>
                  <a:t>occur on form </a:t>
                </a:r>
                <a14:m>
                  <m:oMath xmlns:m="http://schemas.openxmlformats.org/officeDocument/2006/math">
                    <m:r>
                      <a:rPr lang="en-US" altLang="zh-CN" sz="1600" i="1">
                        <a:latin typeface="Cambria Math" panose="02040503050406030204" pitchFamily="18" charset="0"/>
                      </a:rPr>
                      <m:t>𝐿</m:t>
                    </m:r>
                  </m:oMath>
                </a14:m>
                <a:endParaRPr lang="en-US" altLang="zh-CN" sz="1600" dirty="0">
                  <a:latin typeface="Comic Sans MS" panose="030F0702030302020204" pitchFamily="66" charset="0"/>
                </a:endParaRPr>
              </a:p>
              <a:p>
                <a:pPr lvl="1">
                  <a:spcBef>
                    <a:spcPts val="600"/>
                  </a:spcBef>
                </a:pPr>
                <a:endParaRPr lang="en-US" altLang="zh-CN" sz="1600" dirty="0">
                  <a:latin typeface="Comic Sans MS" panose="030F0702030302020204" pitchFamily="66" charset="0"/>
                </a:endParaRPr>
              </a:p>
              <a:p>
                <a:pPr marL="457200" lvl="1" indent="0">
                  <a:spcBef>
                    <a:spcPts val="600"/>
                  </a:spcBef>
                  <a:buNone/>
                </a:pPr>
                <a:r>
                  <a:rPr lang="en-US" altLang="zh-CN" sz="1600" dirty="0">
                    <a:latin typeface="Comic Sans MS" panose="030F0702030302020204" pitchFamily="66" charset="0"/>
                  </a:rPr>
                  <a:t>(3) </a:t>
                </a:r>
                <a:r>
                  <a:rPr lang="en-US" altLang="zh-CN" sz="1600" b="1" dirty="0">
                    <a:solidFill>
                      <a:srgbClr val="FF0000"/>
                    </a:solidFill>
                    <a:latin typeface="Comic Sans MS" panose="030F0702030302020204" pitchFamily="66" charset="0"/>
                  </a:rPr>
                  <a:t>If there is a row of all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𝐢</m:t>
                        </m:r>
                      </m:sub>
                    </m:sSub>
                  </m:oMath>
                </a14:m>
                <a:r>
                  <a:rPr lang="en-US" altLang="zh-CN" sz="1600" b="1" dirty="0">
                    <a:solidFill>
                      <a:srgbClr val="FF0000"/>
                    </a:solidFill>
                    <a:latin typeface="Comic Sans MS" panose="030F0702030302020204" pitchFamily="66" charset="0"/>
                  </a:rPr>
                  <a:t>(i.e.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𝟏</m:t>
                        </m:r>
                      </m:sub>
                    </m:sSub>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𝟐</m:t>
                        </m:r>
                      </m:sub>
                    </m:sSub>
                    <m:r>
                      <a:rPr lang="en-US" altLang="zh-CN" sz="1600" b="1">
                        <a:solidFill>
                          <a:srgbClr val="FF0000"/>
                        </a:solidFill>
                        <a:latin typeface="Cambria Math" panose="02040503050406030204" pitchFamily="18" charset="0"/>
                      </a:rPr>
                      <m:t>…</m:t>
                    </m:r>
                  </m:oMath>
                </a14:m>
                <a:r>
                  <a:rPr lang="en-US" altLang="zh-CN" sz="1600" b="1" dirty="0">
                    <a:solidFill>
                      <a:srgbClr val="FF0000"/>
                    </a:solidFill>
                    <a:latin typeface="Comic Sans MS" panose="030F0702030302020204" pitchFamily="66" charset="0"/>
                  </a:rPr>
                  <a:t> </a:t>
                </a:r>
                <a14:m>
                  <m:oMath xmlns:m="http://schemas.openxmlformats.org/officeDocument/2006/math">
                    <m:sSub>
                      <m:sSubPr>
                        <m:ctrlPr>
                          <a:rPr lang="en-US" altLang="zh-CN" sz="1600" b="1" i="1">
                            <a:solidFill>
                              <a:srgbClr val="FF0000"/>
                            </a:solidFill>
                            <a:latin typeface="Cambria Math" panose="02040503050406030204" pitchFamily="18" charset="0"/>
                          </a:rPr>
                        </m:ctrlPr>
                      </m:sSubPr>
                      <m:e>
                        <m:r>
                          <a:rPr lang="en-US" altLang="zh-CN" sz="1600" b="1" i="1">
                            <a:solidFill>
                              <a:srgbClr val="FF0000"/>
                            </a:solidFill>
                            <a:latin typeface="Cambria Math" panose="02040503050406030204" pitchFamily="18" charset="0"/>
                          </a:rPr>
                          <m:t>𝐚</m:t>
                        </m:r>
                      </m:e>
                      <m:sub>
                        <m:r>
                          <a:rPr lang="en-US" altLang="zh-CN" sz="1600" b="1" i="1">
                            <a:solidFill>
                              <a:srgbClr val="FF0000"/>
                            </a:solidFill>
                            <a:latin typeface="Cambria Math" panose="02040503050406030204" pitchFamily="18" charset="0"/>
                          </a:rPr>
                          <m:t>𝐧</m:t>
                        </m:r>
                      </m:sub>
                    </m:sSub>
                  </m:oMath>
                </a14:m>
                <a:r>
                  <a:rPr lang="en-US" altLang="zh-CN" sz="1600" b="1" dirty="0">
                    <a:solidFill>
                      <a:srgbClr val="FF0000"/>
                    </a:solidFill>
                    <a:latin typeface="Comic Sans MS" panose="030F0702030302020204" pitchFamily="66" charset="0"/>
                  </a:rPr>
                  <a:t>), then ρ is a lossless-join decomposition. </a:t>
                </a:r>
                <a:r>
                  <a:rPr lang="en-US" altLang="zh-CN" sz="1600" b="1" dirty="0">
                    <a:solidFill>
                      <a:srgbClr val="1F07CF"/>
                    </a:solidFill>
                    <a:latin typeface="Comic Sans MS" panose="030F0702030302020204" pitchFamily="66" charset="0"/>
                  </a:rPr>
                  <a:t>Otherwise</a:t>
                </a:r>
                <a:r>
                  <a:rPr lang="en-US" altLang="zh-CN" sz="1600" dirty="0">
                    <a:latin typeface="Comic Sans MS" panose="030F0702030302020204" pitchFamily="66" charset="0"/>
                  </a:rPr>
                  <a:t>, ρ is a </a:t>
                </a:r>
                <a:r>
                  <a:rPr lang="en-US" altLang="zh-CN" sz="1600" b="1" dirty="0">
                    <a:solidFill>
                      <a:srgbClr val="1F07CF"/>
                    </a:solidFill>
                    <a:latin typeface="Comic Sans MS" panose="030F0702030302020204" pitchFamily="66" charset="0"/>
                  </a:rPr>
                  <a:t>lossy </a:t>
                </a:r>
                <a:r>
                  <a:rPr lang="en-US" altLang="zh-CN" sz="1600" b="1">
                    <a:solidFill>
                      <a:srgbClr val="1F07CF"/>
                    </a:solidFill>
                    <a:latin typeface="Comic Sans MS" panose="030F0702030302020204" pitchFamily="66" charset="0"/>
                  </a:rPr>
                  <a:t>decomposition</a:t>
                </a:r>
                <a:r>
                  <a:rPr lang="en-US" altLang="zh-CN" sz="1600">
                    <a:latin typeface="Comic Sans MS" panose="030F0702030302020204" pitchFamily="66" charset="0"/>
                  </a:rPr>
                  <a:t>.</a:t>
                </a:r>
                <a:endParaRPr lang="en-US" altLang="zh-CN" sz="16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0" y="627534"/>
                <a:ext cx="9144000" cy="4176464"/>
              </a:xfrm>
              <a:blipFill rotWithShape="1">
                <a:blip r:embed="rId1"/>
                <a:stretch>
                  <a:fillRect t="-4" b="5"/>
                </a:stretch>
              </a:blipFill>
            </p:spPr>
            <p:txBody>
              <a:bodyPr/>
              <a:lstStyle/>
              <a:p>
                <a:r>
                  <a:rPr lang="zh-CN" altLang="en-US">
                    <a:noFill/>
                  </a:rPr>
                  <a:t> </a:t>
                </a:r>
              </a:p>
            </p:txBody>
          </p:sp>
        </mc:Fallback>
      </mc:AlternateContent>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(cont.)</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2000" dirty="0">
                    <a:latin typeface="Comic Sans MS" panose="030F0702030302020204" pitchFamily="66" charset="0"/>
                  </a:rPr>
                  <a:t>(2) For </a:t>
                </a:r>
                <a:r>
                  <a:rPr lang="en-US" altLang="zh-CN" sz="2000" b="1" dirty="0">
                    <a:solidFill>
                      <a:srgbClr val="1F07CF"/>
                    </a:solidFill>
                    <a:latin typeface="Comic Sans MS" panose="030F0702030302020204" pitchFamily="66" charset="0"/>
                  </a:rPr>
                  <a:t>AB→C</a:t>
                </a:r>
                <a:r>
                  <a:rPr lang="en-US" altLang="zh-CN" sz="2000" dirty="0">
                    <a:latin typeface="Comic Sans MS" panose="030F0702030302020204" pitchFamily="66" charset="0"/>
                  </a:rPr>
                  <a:t> in </a:t>
                </a:r>
                <a:r>
                  <a:rPr lang="en-US" altLang="zh-CN" sz="2000" b="1" dirty="0">
                    <a:solidFill>
                      <a:srgbClr val="1F07CF"/>
                    </a:solidFill>
                    <a:latin typeface="Comic Sans MS" panose="030F0702030302020204" pitchFamily="66" charset="0"/>
                  </a:rPr>
                  <a:t>F</a:t>
                </a:r>
                <a:r>
                  <a:rPr lang="en-US" altLang="zh-CN" sz="2000" dirty="0">
                    <a:latin typeface="Comic Sans MS" panose="030F0702030302020204" pitchFamily="66" charset="0"/>
                  </a:rPr>
                  <a:t>, no change occurs; for </a:t>
                </a:r>
                <a:r>
                  <a:rPr lang="en-US" altLang="zh-CN" sz="2000" b="1" dirty="0">
                    <a:solidFill>
                      <a:srgbClr val="1F07CF"/>
                    </a:solidFill>
                    <a:latin typeface="Comic Sans MS" panose="030F0702030302020204" pitchFamily="66" charset="0"/>
                  </a:rPr>
                  <a:t>C→D</a:t>
                </a:r>
                <a:r>
                  <a:rPr lang="en-US" altLang="zh-CN" sz="2000" dirty="0">
                    <a:latin typeface="Comic Sans MS" panose="030F0702030302020204" pitchFamily="66" charset="0"/>
                  </a:rPr>
                  <a:t>, rewrite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𝟏𝟒</m:t>
                        </m:r>
                      </m:sub>
                    </m:sSub>
                  </m:oMath>
                </a14:m>
                <a:r>
                  <a:rPr lang="en-US" altLang="zh-CN" sz="2000" dirty="0">
                    <a:latin typeface="Comic Sans MS" panose="030F0702030302020204" pitchFamily="66" charset="0"/>
                  </a:rPr>
                  <a:t> with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𝟒</m:t>
                        </m:r>
                      </m:sub>
                    </m:sSub>
                  </m:oMath>
                </a14:m>
                <a:r>
                  <a:rPr lang="en-US" altLang="zh-CN" sz="2000" dirty="0">
                    <a:latin typeface="Comic Sans MS" panose="030F0702030302020204" pitchFamily="66" charset="0"/>
                  </a:rPr>
                  <a:t>, and for </a:t>
                </a:r>
                <a:r>
                  <a:rPr lang="en-US" altLang="zh-CN" sz="2000" b="1" dirty="0">
                    <a:solidFill>
                      <a:srgbClr val="1F07CF"/>
                    </a:solidFill>
                    <a:latin typeface="Comic Sans MS" panose="030F0702030302020204" pitchFamily="66" charset="0"/>
                  </a:rPr>
                  <a:t>D→E</a:t>
                </a:r>
                <a:r>
                  <a:rPr lang="en-US" altLang="zh-CN" sz="2000" dirty="0">
                    <a:latin typeface="Comic Sans MS" panose="030F0702030302020204" pitchFamily="66" charset="0"/>
                  </a:rPr>
                  <a:t>, rewrite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𝟏𝟓</m:t>
                        </m:r>
                      </m:sub>
                    </m:sSub>
                  </m:oMath>
                </a14:m>
                <a:r>
                  <a:rPr lang="en-US" altLang="zh-CN" sz="2000" dirty="0">
                    <a:latin typeface="Comic Sans MS" panose="030F0702030302020204" pitchFamily="66" charset="0"/>
                  </a:rPr>
                  <a:t> and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𝒃</m:t>
                        </m:r>
                      </m:e>
                      <m:sub>
                        <m:r>
                          <a:rPr lang="en-US" altLang="zh-CN" sz="2000" b="1" i="1" smtClean="0">
                            <a:solidFill>
                              <a:srgbClr val="1F07CF"/>
                            </a:solidFill>
                            <a:latin typeface="Cambria Math" panose="02040503050406030204" pitchFamily="18" charset="0"/>
                          </a:rPr>
                          <m:t>𝟐𝟓</m:t>
                        </m:r>
                      </m:sub>
                    </m:sSub>
                  </m:oMath>
                </a14:m>
                <a:r>
                  <a:rPr lang="en-US" altLang="zh-CN" sz="2000" dirty="0">
                    <a:latin typeface="Comic Sans MS" panose="030F0702030302020204" pitchFamily="66" charset="0"/>
                  </a:rPr>
                  <a:t> as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𝟓</m:t>
                        </m:r>
                      </m:sub>
                    </m:sSub>
                  </m:oMath>
                </a14:m>
                <a:r>
                  <a:rPr lang="en-US" altLang="zh-CN" sz="2000" dirty="0">
                    <a:latin typeface="Comic Sans MS" panose="030F0702030302020204" pitchFamily="66" charset="0"/>
                  </a:rPr>
                  <a:t>. Then we have </a:t>
                </a:r>
                <a:r>
                  <a:rPr lang="en-US" altLang="zh-CN" sz="2000" b="1" dirty="0">
                    <a:solidFill>
                      <a:srgbClr val="FF0000"/>
                    </a:solidFill>
                    <a:latin typeface="Comic Sans MS" panose="030F0702030302020204" pitchFamily="66" charset="0"/>
                  </a:rPr>
                  <a:t>a row as: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𝟏</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𝟐</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𝟑</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𝟒</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𝟓</m:t>
                        </m:r>
                      </m:sub>
                    </m:sSub>
                  </m:oMath>
                </a14:m>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The decomposition of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into</a:t>
                </a:r>
                <a:r>
                  <a:rPr lang="en-US" altLang="zh-CN" sz="2000" b="1" dirty="0">
                    <a:solidFill>
                      <a:srgbClr val="1F07CF"/>
                    </a:solidFill>
                    <a:latin typeface="Comic Sans MS" panose="030F0702030302020204" pitchFamily="66" charset="0"/>
                  </a:rPr>
                  <a:t> R1, R2,</a:t>
                </a:r>
                <a:r>
                  <a:rPr lang="en-US" altLang="zh-CN" sz="2000" dirty="0">
                    <a:latin typeface="Comic Sans MS" panose="030F0702030302020204" pitchFamily="66" charset="0"/>
                  </a:rPr>
                  <a:t> and </a:t>
                </a:r>
                <a:r>
                  <a:rPr lang="en-US" altLang="zh-CN" sz="2000" b="1" dirty="0">
                    <a:solidFill>
                      <a:srgbClr val="1F07CF"/>
                    </a:solidFill>
                    <a:latin typeface="Comic Sans MS" panose="030F0702030302020204" pitchFamily="66" charset="0"/>
                  </a:rPr>
                  <a:t>R3</a:t>
                </a:r>
                <a:r>
                  <a:rPr lang="en-US" altLang="zh-CN" sz="2000" dirty="0">
                    <a:latin typeface="Comic Sans MS" panose="030F0702030302020204" pitchFamily="66" charset="0"/>
                  </a:rPr>
                  <a:t> is </a:t>
                </a:r>
                <a:r>
                  <a:rPr lang="en-US" altLang="zh-CN" sz="2000" b="1" dirty="0">
                    <a:solidFill>
                      <a:srgbClr val="FF0000"/>
                    </a:solidFill>
                    <a:latin typeface="Comic Sans MS" panose="030F0702030302020204" pitchFamily="66" charset="0"/>
                  </a:rPr>
                  <a:t>a lossless-join</a:t>
                </a:r>
                <a:r>
                  <a:rPr lang="en-US" altLang="zh-CN" sz="2000" dirty="0">
                    <a:latin typeface="Comic Sans MS" panose="030F0702030302020204" pitchFamily="66" charset="0"/>
                  </a:rPr>
                  <a:t> one. </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10"/>
                </a:stretch>
              </a:blipFill>
            </p:spPr>
            <p:txBody>
              <a:bodyPr/>
              <a:lstStyle/>
              <a:p>
                <a:r>
                  <a:rPr lang="zh-CN" altLang="en-US">
                    <a:noFill/>
                  </a:rPr>
                  <a:t> </a:t>
                </a:r>
              </a:p>
            </p:txBody>
          </p:sp>
        </mc:Fallback>
      </mc:AlternateContent>
      <p:graphicFrame>
        <p:nvGraphicFramePr>
          <p:cNvPr id="4" name="Group 44"/>
          <p:cNvGraphicFramePr/>
          <p:nvPr/>
        </p:nvGraphicFramePr>
        <p:xfrm>
          <a:off x="1259632" y="2211710"/>
          <a:ext cx="6525816" cy="1842850"/>
        </p:xfrm>
        <a:graphic>
          <a:graphicData uri="http://schemas.openxmlformats.org/drawingml/2006/table">
            <a:tbl>
              <a:tblPr/>
              <a:tblGrid>
                <a:gridCol w="1457325"/>
                <a:gridCol w="1076325"/>
                <a:gridCol w="982266"/>
                <a:gridCol w="982265"/>
                <a:gridCol w="1013222"/>
                <a:gridCol w="1014413"/>
              </a:tblGrid>
              <a:tr h="41910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A</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C</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D</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E</a:t>
                      </a:r>
                      <a:endPar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5072">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Comic Sans MS" panose="030F0702030302020204" pitchFamily="66" charset="0"/>
                          <a:ea typeface="华文中宋" panose="02010600040101010101" pitchFamily="2" charset="-122"/>
                        </a:rPr>
                        <a:t>R1(</a:t>
                      </a:r>
                      <a:r>
                        <a:rPr kumimoji="0" lang="en-US" altLang="zh-CN" sz="1800" b="1" i="0" u="none" strike="noStrike" cap="none" normalizeH="0" baseline="0" dirty="0">
                          <a:ln>
                            <a:noFill/>
                          </a:ln>
                          <a:solidFill>
                            <a:srgbClr val="0000FF"/>
                          </a:solidFill>
                          <a:effectLst/>
                          <a:latin typeface="Comic Sans MS" panose="030F0702030302020204" pitchFamily="66" charset="0"/>
                          <a:ea typeface="华文中宋" panose="02010600040101010101" pitchFamily="2" charset="-122"/>
                        </a:rPr>
                        <a:t>A,B,C</a:t>
                      </a:r>
                      <a:r>
                        <a:rPr kumimoji="0" lang="en-US" altLang="zh-CN" sz="1800" b="1" i="0" u="none" strike="noStrike" cap="none" normalizeH="0" baseline="0" dirty="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dirty="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1</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2</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rPr>
                        <a:t>3</a:t>
                      </a:r>
                      <a:endParaRPr kumimoji="0" lang="en-US" altLang="zh-CN" sz="2000" b="1" i="0" u="none" strike="noStrike" cap="none" normalizeH="0" baseline="-25000">
                        <a:ln>
                          <a:noFill/>
                        </a:ln>
                        <a:solidFill>
                          <a:srgbClr val="00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1" i="0" u="none" strike="noStrike" cap="none" normalizeH="0" baseline="-25000">
                          <a:ln>
                            <a:noFill/>
                          </a:ln>
                          <a:solidFill>
                            <a:srgbClr val="00B050"/>
                          </a:solidFill>
                          <a:effectLst/>
                          <a:latin typeface="Comic Sans MS" panose="030F0702030302020204" pitchFamily="66" charset="0"/>
                          <a:ea typeface="宋体" panose="02010600030101010101" pitchFamily="2" charset="-122"/>
                        </a:rPr>
                        <a:t>b14    </a:t>
                      </a: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4</a:t>
                      </a:r>
                      <a:endPar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b15   </a:t>
                      </a: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R2(</a:t>
                      </a:r>
                      <a:r>
                        <a:rPr kumimoji="0" lang="en-US" altLang="zh-CN" sz="1800" b="1" i="0" u="none" strike="noStrike" cap="none" normalizeH="0" baseline="0">
                          <a:ln>
                            <a:noFill/>
                          </a:ln>
                          <a:solidFill>
                            <a:srgbClr val="FF0000"/>
                          </a:solidFill>
                          <a:effectLst/>
                          <a:latin typeface="Comic Sans MS" panose="030F0702030302020204" pitchFamily="66" charset="0"/>
                          <a:ea typeface="华文中宋" panose="02010600040101010101" pitchFamily="2" charset="-122"/>
                        </a:rPr>
                        <a:t>C,D</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21</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22</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3</a:t>
                      </a:r>
                      <a:endPar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rPr>
                        <a:t>4</a:t>
                      </a:r>
                      <a:endParaRPr kumimoji="0" lang="en-US" altLang="zh-CN" sz="2000" b="1" i="0" u="none" strike="noStrike" cap="none" normalizeH="0" baseline="-25000">
                        <a:ln>
                          <a:noFill/>
                        </a:ln>
                        <a:solidFill>
                          <a:srgbClr val="FF0000"/>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b25   </a:t>
                      </a: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7910">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R3(</a:t>
                      </a:r>
                      <a:r>
                        <a:rPr kumimoji="0" lang="en-US" altLang="zh-CN" sz="1800" b="1" i="0" u="none" strike="noStrike" cap="none" normalizeH="0" baseline="0">
                          <a:ln>
                            <a:noFill/>
                          </a:ln>
                          <a:solidFill>
                            <a:srgbClr val="FF00FF"/>
                          </a:solidFill>
                          <a:effectLst/>
                          <a:latin typeface="Comic Sans MS" panose="030F0702030302020204" pitchFamily="66" charset="0"/>
                          <a:ea typeface="华文中宋" panose="02010600040101010101" pitchFamily="2" charset="-122"/>
                        </a:rPr>
                        <a:t>D,E</a:t>
                      </a:r>
                      <a:r>
                        <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rPr>
                        <a:t>)</a:t>
                      </a:r>
                      <a:endParaRPr kumimoji="0" lang="en-US" altLang="zh-CN" sz="1800" b="1" i="0" u="none" strike="noStrike" cap="none" normalizeH="0" baseline="0">
                        <a:ln>
                          <a:noFill/>
                        </a:ln>
                        <a:solidFill>
                          <a:schemeClr val="tx1"/>
                        </a:solidFill>
                        <a:effectLst/>
                        <a:latin typeface="Comic Sans MS" panose="030F0702030302020204" pitchFamily="66" charset="0"/>
                        <a:ea typeface="华文中宋" panose="02010600040101010101" pitchFamily="2" charset="-122"/>
                      </a:endParaRPr>
                    </a:p>
                  </a:txBody>
                  <a:tcPr marL="68580" marR="68580" marT="34290" marB="3429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31</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32</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Comic Sans MS" panose="030F0702030302020204" pitchFamily="66" charset="0"/>
                          <a:ea typeface="宋体" panose="02010600030101010101" pitchFamily="2" charset="-122"/>
                        </a:rPr>
                        <a:t>b</a:t>
                      </a:r>
                      <a:r>
                        <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rPr>
                        <a:t>33</a:t>
                      </a:r>
                      <a:endParaRPr kumimoji="0" lang="en-US" altLang="zh-CN" sz="2000" b="1" i="0" u="none" strike="noStrike" cap="none" normalizeH="0" baseline="-25000">
                        <a:ln>
                          <a:noFill/>
                        </a:ln>
                        <a:solidFill>
                          <a:schemeClr val="tx1"/>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rPr>
                        <a:t>4</a:t>
                      </a:r>
                      <a:endParaRPr kumimoji="0" lang="en-US" altLang="zh-CN" sz="2000" b="1" i="0" u="none" strike="noStrike" cap="none" normalizeH="0" baseline="-25000">
                        <a:ln>
                          <a:noFill/>
                        </a:ln>
                        <a:solidFill>
                          <a:srgbClr val="FF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35000"/>
                        </a:spcBef>
                        <a:buClr>
                          <a:srgbClr val="FF0000"/>
                        </a:buClr>
                        <a:buSzPct val="80000"/>
                        <a:buFont typeface="Wingdings" panose="05000000000000000000" pitchFamily="2" charset="2"/>
                        <a:defRPr kumimoji="1" sz="2400" kern="1200">
                          <a:solidFill>
                            <a:schemeClr val="tx1"/>
                          </a:solidFill>
                          <a:latin typeface="Comic Sans MS" panose="030F0702030302020204" pitchFamily="66" charset="0"/>
                        </a:defRPr>
                      </a:lvl1pPr>
                      <a:lvl2pPr marL="742950" indent="-285750" algn="l" defTabSz="914400" rtl="0" eaLnBrk="1" latinLnBrk="0" hangingPunct="1">
                        <a:spcBef>
                          <a:spcPct val="35000"/>
                        </a:spcBef>
                        <a:buClr>
                          <a:srgbClr val="0000FF"/>
                        </a:buClr>
                        <a:buSzPct val="80000"/>
                        <a:buFont typeface="Wingdings" panose="05000000000000000000" pitchFamily="2" charset="2"/>
                        <a:defRPr kumimoji="1" sz="2000" kern="1200">
                          <a:solidFill>
                            <a:schemeClr val="tx1"/>
                          </a:solidFill>
                          <a:latin typeface="Comic Sans MS" panose="030F0702030302020204" pitchFamily="66" charset="0"/>
                        </a:defRPr>
                      </a:lvl2pPr>
                      <a:lvl3pPr marL="1143000" indent="-228600" algn="l" defTabSz="914400" rtl="0" eaLnBrk="1" latinLnBrk="0" hangingPunct="1">
                        <a:spcBef>
                          <a:spcPct val="35000"/>
                        </a:spcBef>
                        <a:buClr>
                          <a:srgbClr val="00FF00"/>
                        </a:buClr>
                        <a:buSzPct val="80000"/>
                        <a:buFont typeface="Wingdings" panose="05000000000000000000" pitchFamily="2" charset="2"/>
                        <a:defRPr kumimoji="1" sz="1800" kern="1200">
                          <a:solidFill>
                            <a:schemeClr val="tx1"/>
                          </a:solidFill>
                          <a:latin typeface="Comic Sans MS" panose="030F0702030302020204" pitchFamily="66" charset="0"/>
                        </a:defRPr>
                      </a:lvl3pPr>
                      <a:lvl4pPr marL="1600200" indent="-228600" algn="l" defTabSz="914400" rtl="0" eaLnBrk="1" latinLnBrk="0" hangingPunct="1">
                        <a:spcBef>
                          <a:spcPct val="35000"/>
                        </a:spcBef>
                        <a:buClr>
                          <a:srgbClr val="CC0099"/>
                        </a:buClr>
                        <a:buSzPct val="80000"/>
                        <a:buFont typeface="Times New Roman" panose="02020603050405020304" pitchFamily="18" charset="0"/>
                        <a:defRPr kumimoji="1" sz="1800" kern="1200">
                          <a:solidFill>
                            <a:schemeClr val="tx1"/>
                          </a:solidFill>
                          <a:latin typeface="Comic Sans MS" panose="030F0702030302020204" pitchFamily="66" charset="0"/>
                        </a:defRPr>
                      </a:lvl4pPr>
                      <a:lvl5pPr marL="2057400" indent="-228600" algn="l" defTabSz="914400" rtl="0" eaLnBrk="1" latinLnBrk="0" hangingPunct="1">
                        <a:spcBef>
                          <a:spcPct val="35000"/>
                        </a:spcBef>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5pPr>
                      <a:lvl6pPr marL="25146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6pPr>
                      <a:lvl7pPr marL="29718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7pPr>
                      <a:lvl8pPr marL="34290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8pPr>
                      <a:lvl9pPr marL="3886200" indent="-228600" algn="l" defTabSz="914400" rtl="0" eaLnBrk="0" fontAlgn="base" latinLnBrk="0" hangingPunct="0">
                        <a:spcBef>
                          <a:spcPct val="35000"/>
                        </a:spcBef>
                        <a:spcAft>
                          <a:spcPct val="0"/>
                        </a:spcAft>
                        <a:buClr>
                          <a:srgbClr val="000000"/>
                        </a:buClr>
                        <a:buSzPct val="80000"/>
                        <a:buFont typeface="Times New Roman" panose="02020603050405020304" pitchFamily="18" charset="0"/>
                        <a:defRPr kumimoji="1" sz="1800" kern="1200">
                          <a:solidFill>
                            <a:schemeClr val="tx1"/>
                          </a:solidFill>
                          <a:latin typeface="Comic Sans MS" panose="030F0702030302020204" pitchFamily="66"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FF"/>
                          </a:solidFill>
                          <a:effectLst/>
                          <a:latin typeface="Comic Sans MS" panose="030F0702030302020204" pitchFamily="66" charset="0"/>
                          <a:ea typeface="宋体" panose="02010600030101010101" pitchFamily="2" charset="-122"/>
                        </a:rPr>
                        <a:t>a</a:t>
                      </a:r>
                      <a:r>
                        <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rPr>
                        <a:t>5</a:t>
                      </a:r>
                      <a:endParaRPr kumimoji="0" lang="en-US" altLang="zh-CN" sz="2000" b="1" i="0" u="none" strike="noStrike" cap="none" normalizeH="0" baseline="-25000" dirty="0">
                        <a:ln>
                          <a:noFill/>
                        </a:ln>
                        <a:solidFill>
                          <a:srgbClr val="FF00FF"/>
                        </a:solidFill>
                        <a:effectLst/>
                        <a:latin typeface="Comic Sans MS" panose="030F0702030302020204" pitchFamily="66"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Rectangle 45"/>
          <p:cNvSpPr>
            <a:spLocks noChangeArrowheads="1"/>
          </p:cNvSpPr>
          <p:nvPr/>
        </p:nvSpPr>
        <p:spPr bwMode="auto">
          <a:xfrm>
            <a:off x="1292969" y="2642716"/>
            <a:ext cx="6492479" cy="564356"/>
          </a:xfrm>
          <a:prstGeom prst="rect">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b="1">
              <a:solidFill>
                <a:srgbClr val="000000"/>
              </a:solidFill>
              <a:latin typeface="Helvetica" pitchFamily="34" charset="0"/>
              <a:ea typeface="宋体" panose="02010600030101010101" pitchFamily="2" charset="-122"/>
            </a:endParaRPr>
          </a:p>
        </p:txBody>
      </p:sp>
      <p:cxnSp>
        <p:nvCxnSpPr>
          <p:cNvPr id="6" name="Curved Connector 12"/>
          <p:cNvCxnSpPr>
            <a:cxnSpLocks noChangeShapeType="1"/>
          </p:cNvCxnSpPr>
          <p:nvPr/>
        </p:nvCxnSpPr>
        <p:spPr bwMode="auto">
          <a:xfrm flipV="1">
            <a:off x="6181675" y="2841550"/>
            <a:ext cx="244079" cy="55959"/>
          </a:xfrm>
          <a:prstGeom prst="curvedConnector3">
            <a:avLst>
              <a:gd name="adj1" fmla="val 50000"/>
            </a:avLst>
          </a:prstGeom>
          <a:noFill/>
          <a:ln w="9525" algn="ctr">
            <a:solidFill>
              <a:srgbClr val="000000"/>
            </a:solidFill>
            <a:round/>
            <a:tailEnd type="arrow" w="med" len="med"/>
          </a:ln>
          <a:extLst>
            <a:ext uri="{909E8E84-426E-40DD-AFC4-6F175D3DCCD1}">
              <a14:hiddenFill xmlns:a14="http://schemas.microsoft.com/office/drawing/2010/main">
                <a:noFill/>
              </a14:hiddenFill>
            </a:ext>
          </a:extLst>
        </p:spPr>
      </p:cxnSp>
      <p:cxnSp>
        <p:nvCxnSpPr>
          <p:cNvPr id="7" name="Curved Connector 15"/>
          <p:cNvCxnSpPr>
            <a:cxnSpLocks noChangeShapeType="1"/>
          </p:cNvCxnSpPr>
          <p:nvPr/>
        </p:nvCxnSpPr>
        <p:spPr bwMode="auto">
          <a:xfrm flipV="1">
            <a:off x="7224663" y="2834407"/>
            <a:ext cx="244079" cy="55959"/>
          </a:xfrm>
          <a:prstGeom prst="curvedConnector3">
            <a:avLst>
              <a:gd name="adj1" fmla="val 50000"/>
            </a:avLst>
          </a:prstGeom>
          <a:noFill/>
          <a:ln w="9525" algn="ctr">
            <a:solidFill>
              <a:srgbClr val="000000"/>
            </a:solidFill>
            <a:round/>
            <a:tailEnd type="arrow" w="med" len="med"/>
          </a:ln>
          <a:extLst>
            <a:ext uri="{909E8E84-426E-40DD-AFC4-6F175D3DCCD1}">
              <a14:hiddenFill xmlns:a14="http://schemas.microsoft.com/office/drawing/2010/main">
                <a:noFill/>
              </a14:hiddenFill>
            </a:ext>
          </a:extLst>
        </p:spPr>
      </p:cxnSp>
      <p:cxnSp>
        <p:nvCxnSpPr>
          <p:cNvPr id="8" name="Curved Connector 16"/>
          <p:cNvCxnSpPr>
            <a:cxnSpLocks noChangeShapeType="1"/>
          </p:cNvCxnSpPr>
          <p:nvPr/>
        </p:nvCxnSpPr>
        <p:spPr bwMode="auto">
          <a:xfrm flipV="1">
            <a:off x="7203232" y="3432101"/>
            <a:ext cx="242888" cy="54769"/>
          </a:xfrm>
          <a:prstGeom prst="curvedConnector3">
            <a:avLst>
              <a:gd name="adj1" fmla="val 50000"/>
            </a:avLst>
          </a:prstGeom>
          <a:noFill/>
          <a:ln w="9525" algn="ctr">
            <a:solidFill>
              <a:srgbClr val="0000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More Examples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89553"/>
            <a:ext cx="8928992" cy="3805070"/>
          </a:xfrm>
        </p:spPr>
        <p:txBody>
          <a:bodyPr/>
          <a:lstStyle/>
          <a:p>
            <a:pPr>
              <a:lnSpc>
                <a:spcPct val="150000"/>
              </a:lnSpc>
              <a:spcBef>
                <a:spcPts val="600"/>
              </a:spcBef>
            </a:pPr>
            <a:r>
              <a:rPr lang="en-US" altLang="zh-CN" sz="1800" b="1" dirty="0">
                <a:solidFill>
                  <a:srgbClr val="1F07CF"/>
                </a:solidFill>
                <a:latin typeface="Comic Sans MS" panose="030F0702030302020204" pitchFamily="66" charset="0"/>
              </a:rPr>
              <a:t>R&lt;U,F&gt;, U={A,B,C,D,E}, F={A→C, B→C, C→D, DE→C, CE→A}, </a:t>
            </a:r>
            <a:r>
              <a:rPr lang="en-US" altLang="zh-CN" sz="1800" dirty="0">
                <a:latin typeface="Comic Sans MS" panose="030F0702030302020204" pitchFamily="66" charset="0"/>
              </a:rPr>
              <a:t>and a decomposition of </a:t>
            </a:r>
            <a:r>
              <a:rPr lang="en-US" altLang="zh-CN" sz="1800" b="1" dirty="0">
                <a:solidFill>
                  <a:srgbClr val="1F07CF"/>
                </a:solidFill>
                <a:latin typeface="Comic Sans MS" panose="030F0702030302020204" pitchFamily="66" charset="0"/>
              </a:rPr>
              <a:t>R: </a:t>
            </a:r>
            <a:r>
              <a:rPr lang="el-GR" altLang="zh-CN" sz="1800" b="1" dirty="0">
                <a:solidFill>
                  <a:srgbClr val="1F07CF"/>
                </a:solidFill>
                <a:latin typeface="Comic Sans MS" panose="030F0702030302020204" pitchFamily="66" charset="0"/>
              </a:rPr>
              <a:t>ρ={</a:t>
            </a:r>
            <a:r>
              <a:rPr lang="en-US" altLang="zh-CN" sz="1800" b="1" dirty="0">
                <a:solidFill>
                  <a:srgbClr val="1F07CF"/>
                </a:solidFill>
                <a:latin typeface="Comic Sans MS" panose="030F0702030302020204" pitchFamily="66" charset="0"/>
              </a:rPr>
              <a:t>R1(A,D), R2(A,B), R3(B,E), R4(C,D,E), R5(A,E)}</a:t>
            </a:r>
            <a:r>
              <a:rPr lang="en-US" altLang="zh-CN" sz="1800" dirty="0">
                <a:latin typeface="Comic Sans MS" panose="030F0702030302020204" pitchFamily="66" charset="0"/>
              </a:rPr>
              <a:t>. </a:t>
            </a:r>
            <a:r>
              <a:rPr lang="el-GR" altLang="zh-CN" sz="1800" b="1" dirty="0">
                <a:solidFill>
                  <a:srgbClr val="FF0000"/>
                </a:solidFill>
                <a:latin typeface="Comic Sans MS" panose="030F0702030302020204" pitchFamily="66" charset="0"/>
              </a:rPr>
              <a:t>ρ </a:t>
            </a:r>
            <a:r>
              <a:rPr lang="en-US" altLang="zh-CN" sz="1800" b="1" dirty="0">
                <a:solidFill>
                  <a:srgbClr val="FF0000"/>
                </a:solidFill>
                <a:latin typeface="Comic Sans MS" panose="030F0702030302020204" pitchFamily="66" charset="0"/>
              </a:rPr>
              <a:t>is a lossless-join decomposition or a lossy one ?</a:t>
            </a:r>
            <a:endParaRPr lang="en-US" altLang="zh-CN" sz="1800" b="1" dirty="0">
              <a:solidFill>
                <a:srgbClr val="FF0000"/>
              </a:solidFill>
              <a:latin typeface="Comic Sans MS" panose="030F0702030302020204" pitchFamily="66" charset="0"/>
            </a:endParaRPr>
          </a:p>
          <a:p>
            <a:pPr lvl="1">
              <a:lnSpc>
                <a:spcPct val="150000"/>
              </a:lnSpc>
              <a:spcBef>
                <a:spcPts val="600"/>
              </a:spcBef>
            </a:pPr>
            <a:r>
              <a:rPr lang="el-GR" altLang="zh-CN" sz="1600" dirty="0">
                <a:latin typeface="Comic Sans MS" panose="030F0702030302020204" pitchFamily="66" charset="0"/>
              </a:rPr>
              <a:t>ρ </a:t>
            </a:r>
            <a:r>
              <a:rPr lang="en-US" altLang="zh-CN" sz="1600" dirty="0">
                <a:latin typeface="Comic Sans MS" panose="030F0702030302020204" pitchFamily="66" charset="0"/>
              </a:rPr>
              <a:t>is a lossless-join decomposition</a:t>
            </a:r>
            <a:endParaRPr lang="en-US" altLang="zh-CN" sz="1600" dirty="0">
              <a:latin typeface="Comic Sans MS" panose="030F0702030302020204" pitchFamily="66" charset="0"/>
            </a:endParaRPr>
          </a:p>
          <a:p>
            <a:pPr>
              <a:lnSpc>
                <a:spcPct val="150000"/>
              </a:lnSpc>
              <a:spcBef>
                <a:spcPts val="600"/>
              </a:spcBef>
            </a:pPr>
            <a:r>
              <a:rPr lang="en-US" altLang="zh-CN" sz="1800" b="1" dirty="0">
                <a:solidFill>
                  <a:srgbClr val="1F07CF"/>
                </a:solidFill>
                <a:latin typeface="Comic Sans MS" panose="030F0702030302020204" pitchFamily="66" charset="0"/>
              </a:rPr>
              <a:t>R&lt;U,F&gt;, U={A,B,C,D}, F={A→B, A→C, C→D}, </a:t>
            </a:r>
            <a:r>
              <a:rPr lang="el-GR" altLang="zh-CN" sz="1800" b="1" dirty="0">
                <a:solidFill>
                  <a:srgbClr val="1F07CF"/>
                </a:solidFill>
                <a:latin typeface="Comic Sans MS" panose="030F0702030302020204" pitchFamily="66" charset="0"/>
              </a:rPr>
              <a:t>ρ={</a:t>
            </a:r>
            <a:r>
              <a:rPr lang="en-US" altLang="zh-CN" sz="1800" b="1" dirty="0">
                <a:solidFill>
                  <a:srgbClr val="1F07CF"/>
                </a:solidFill>
                <a:latin typeface="Comic Sans MS" panose="030F0702030302020204" pitchFamily="66" charset="0"/>
              </a:rPr>
              <a:t>R1(A,B), R2(B,C), R3(C,D)}</a:t>
            </a:r>
            <a:r>
              <a:rPr lang="en-US" altLang="zh-CN" sz="1800" dirty="0">
                <a:latin typeface="Comic Sans MS" panose="030F0702030302020204" pitchFamily="66" charset="0"/>
              </a:rPr>
              <a:t>. </a:t>
            </a:r>
            <a:r>
              <a:rPr lang="el-GR" altLang="zh-CN" sz="1800" b="1" dirty="0">
                <a:solidFill>
                  <a:srgbClr val="FF0000"/>
                </a:solidFill>
                <a:latin typeface="Comic Sans MS" panose="030F0702030302020204" pitchFamily="66" charset="0"/>
              </a:rPr>
              <a:t>ρ </a:t>
            </a:r>
            <a:r>
              <a:rPr lang="en-US" altLang="zh-CN" sz="1800" b="1" dirty="0">
                <a:solidFill>
                  <a:srgbClr val="FF0000"/>
                </a:solidFill>
                <a:latin typeface="Comic Sans MS" panose="030F0702030302020204" pitchFamily="66" charset="0"/>
              </a:rPr>
              <a:t>is a lossless-join decomposition or a lossy one?</a:t>
            </a:r>
            <a:endParaRPr lang="en-US" altLang="zh-CN" sz="1800" b="1" dirty="0">
              <a:solidFill>
                <a:srgbClr val="FF0000"/>
              </a:solidFill>
              <a:latin typeface="Comic Sans MS" panose="030F0702030302020204" pitchFamily="66" charset="0"/>
            </a:endParaRPr>
          </a:p>
          <a:p>
            <a:pPr lvl="1">
              <a:lnSpc>
                <a:spcPct val="150000"/>
              </a:lnSpc>
              <a:spcBef>
                <a:spcPts val="600"/>
              </a:spcBef>
            </a:pPr>
            <a:r>
              <a:rPr lang="el-GR" altLang="zh-CN" sz="1600" dirty="0">
                <a:latin typeface="Comic Sans MS" panose="030F0702030302020204" pitchFamily="66" charset="0"/>
              </a:rPr>
              <a:t>ρ </a:t>
            </a:r>
            <a:r>
              <a:rPr lang="en-US" altLang="zh-CN" sz="1600" dirty="0">
                <a:latin typeface="Comic Sans MS" panose="030F0702030302020204" pitchFamily="66" charset="0"/>
              </a:rPr>
              <a:t>is a lossy-join decomposition</a:t>
            </a:r>
            <a:endParaRPr lang="zh-CN" altLang="en-US" sz="1400" dirty="0">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Functional </a:t>
            </a:r>
            <a:r>
              <a:rPr lang="en-US" altLang="zh-CN" sz="2000" b="1" dirty="0">
                <a:solidFill>
                  <a:srgbClr val="FF0000"/>
                </a:solidFill>
                <a:latin typeface="Comic Sans MS" panose="030F0702030302020204" pitchFamily="66" charset="0"/>
              </a:rPr>
              <a:t>Dependencies</a:t>
            </a:r>
            <a:endParaRPr lang="en-US" altLang="zh-CN" sz="2000" b="1" dirty="0">
              <a:solidFill>
                <a:srgbClr val="FF0000"/>
              </a:solidFill>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marL="457200" lvl="1" indent="0">
              <a:spcBef>
                <a:spcPts val="400"/>
              </a:spcBef>
              <a:buNone/>
            </a:pPr>
            <a:r>
              <a:rPr lang="zh-CN" altLang="en-US"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b="1">
                <a:solidFill>
                  <a:srgbClr val="FF0000"/>
                </a:solidFill>
                <a:latin typeface="Comic Sans MS" panose="030F0702030302020204" pitchFamily="66" charset="0"/>
              </a:rPr>
              <a:t>Dependency </a:t>
            </a:r>
            <a:r>
              <a:rPr lang="en-US" altLang="zh-CN" b="1" dirty="0">
                <a:solidFill>
                  <a:srgbClr val="FF0000"/>
                </a:solidFill>
                <a:latin typeface="Comic Sans MS" panose="030F0702030302020204" pitchFamily="66" charset="0"/>
              </a:rPr>
              <a:t>Preservation</a:t>
            </a:r>
            <a:endParaRPr lang="en-US" altLang="zh-CN" b="1" dirty="0">
              <a:solidFill>
                <a:srgbClr val="FF0000"/>
              </a:solidFill>
              <a:latin typeface="Comic Sans MS" panose="030F0702030302020204" pitchFamily="66" charset="0"/>
            </a:endParaRPr>
          </a:p>
          <a:p>
            <a:pPr>
              <a:spcBef>
                <a:spcPts val="400"/>
              </a:spcBef>
            </a:pPr>
            <a:r>
              <a:rPr lang="en-US" altLang="zh-CN" sz="2000" dirty="0">
                <a:latin typeface="Comic Sans MS" panose="030F0702030302020204" pitchFamily="66" charset="0"/>
              </a:rPr>
              <a:t>Normalization &amp; Normal Forms (</a:t>
            </a:r>
            <a:r>
              <a:rPr lang="zh-CN" altLang="en-US" sz="2000" dirty="0">
                <a:latin typeface="Comic Sans MS" panose="030F0702030302020204" pitchFamily="66" charset="0"/>
              </a:rPr>
              <a:t>范式</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The Banking Schema</a:t>
            </a:r>
            <a:endParaRPr lang="en-US" altLang="zh-CN">
              <a:effectLst/>
              <a:latin typeface="Comic Sans MS" panose="030F0702030302020204" pitchFamily="66" charset="0"/>
              <a:ea typeface="宋体" panose="02010600030101010101" pitchFamily="2" charset="-122"/>
            </a:endParaRPr>
          </a:p>
        </p:txBody>
      </p:sp>
      <p:sp>
        <p:nvSpPr>
          <p:cNvPr id="100355" name="Rectangle 3"/>
          <p:cNvSpPr>
            <a:spLocks noGrp="1" noChangeArrowheads="1"/>
          </p:cNvSpPr>
          <p:nvPr>
            <p:ph type="body" idx="1"/>
          </p:nvPr>
        </p:nvSpPr>
        <p:spPr>
          <a:xfrm>
            <a:off x="63500" y="673173"/>
            <a:ext cx="9037638" cy="4202833"/>
          </a:xfrm>
        </p:spPr>
        <p:txBody>
          <a:bodyPr/>
          <a:lstStyle/>
          <a:p>
            <a:pPr>
              <a:spcBef>
                <a:spcPts val="0"/>
              </a:spcBef>
              <a:defRPr/>
            </a:pPr>
            <a:r>
              <a:rPr lang="en-US" altLang="zh-CN" sz="1400" b="1" i="1" dirty="0">
                <a:latin typeface="Comic Sans MS" panose="030F0702030302020204" pitchFamily="66" charset="0"/>
                <a:ea typeface="宋体" panose="02010600030101010101" pitchFamily="2" charset="-122"/>
              </a:rPr>
              <a:t>branch</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branch_name</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branch_city</a:t>
            </a:r>
            <a:r>
              <a:rPr lang="en-US" altLang="zh-CN" sz="1400" b="1" dirty="0">
                <a:latin typeface="Comic Sans MS" panose="030F0702030302020204" pitchFamily="66" charset="0"/>
                <a:ea typeface="宋体" panose="02010600030101010101" pitchFamily="2" charset="-122"/>
              </a:rPr>
              <a:t>, </a:t>
            </a:r>
            <a:r>
              <a:rPr lang="en-US" altLang="zh-CN" sz="1400" b="1" i="1" dirty="0">
                <a:latin typeface="Comic Sans MS" panose="030F0702030302020204" pitchFamily="66" charset="0"/>
                <a:ea typeface="宋体" panose="02010600030101010101" pitchFamily="2" charset="-122"/>
              </a:rPr>
              <a:t>assets</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latin typeface="Comic Sans MS" panose="030F0702030302020204" pitchFamily="66" charset="0"/>
                <a:ea typeface="宋体" panose="02010600030101010101" pitchFamily="2" charset="-122"/>
              </a:rPr>
              <a:t>customer</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customer_id</a:t>
            </a:r>
            <a:r>
              <a:rPr lang="en-US" altLang="zh-CN" sz="1400" b="1" dirty="0">
                <a:solidFill>
                  <a:srgbClr val="0000FF"/>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customer_name</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customer_street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customer_city</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latin typeface="Comic Sans MS" panose="030F0702030302020204" pitchFamily="66" charset="0"/>
                <a:ea typeface="宋体" panose="02010600030101010101" pitchFamily="2" charset="-122"/>
              </a:rPr>
              <a:t>loan</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loan_number</a:t>
            </a:r>
            <a:r>
              <a:rPr lang="en-US" altLang="zh-CN" sz="1400" b="1" dirty="0">
                <a:latin typeface="Comic Sans MS" panose="030F0702030302020204" pitchFamily="66" charset="0"/>
                <a:ea typeface="宋体" panose="02010600030101010101" pitchFamily="2" charset="-122"/>
              </a:rPr>
              <a:t>, </a:t>
            </a:r>
            <a:r>
              <a:rPr lang="en-US" altLang="zh-CN" sz="1400" b="1" i="1" dirty="0">
                <a:latin typeface="Comic Sans MS" panose="030F0702030302020204" pitchFamily="66" charset="0"/>
                <a:ea typeface="宋体" panose="02010600030101010101" pitchFamily="2" charset="-122"/>
              </a:rPr>
              <a:t>amount</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latin typeface="Comic Sans MS" panose="030F0702030302020204" pitchFamily="66" charset="0"/>
                <a:ea typeface="宋体" panose="02010600030101010101" pitchFamily="2" charset="-122"/>
              </a:rPr>
              <a:t>account</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account_number</a:t>
            </a:r>
            <a:r>
              <a:rPr lang="en-US" altLang="zh-CN" sz="1400" b="1" dirty="0">
                <a:solidFill>
                  <a:srgbClr val="0000FF"/>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a:latin typeface="Comic Sans MS" panose="030F0702030302020204" pitchFamily="66" charset="0"/>
                <a:ea typeface="宋体" panose="02010600030101010101" pitchFamily="2" charset="-122"/>
              </a:rPr>
              <a:t>balance</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latin typeface="Comic Sans MS" panose="030F0702030302020204" pitchFamily="66" charset="0"/>
                <a:ea typeface="宋体" panose="02010600030101010101" pitchFamily="2" charset="-122"/>
              </a:rPr>
              <a:t>employee</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employee_id</a:t>
            </a:r>
            <a:r>
              <a:rPr lang="en-US" altLang="zh-CN" sz="1400" b="1" dirty="0">
                <a:solidFill>
                  <a:srgbClr val="0000FF"/>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employee_name</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telephone_number</a:t>
            </a:r>
            <a:r>
              <a:rPr lang="en-US" altLang="zh-CN" sz="1400" b="1" dirty="0">
                <a:latin typeface="Comic Sans MS" panose="030F0702030302020204" pitchFamily="66" charset="0"/>
                <a:ea typeface="宋体" panose="02010600030101010101" pitchFamily="2" charset="-122"/>
              </a:rPr>
              <a:t>, </a:t>
            </a:r>
            <a:r>
              <a:rPr lang="en-US" altLang="zh-CN" sz="1400" b="1" i="1" err="1">
                <a:latin typeface="Comic Sans MS" panose="030F0702030302020204" pitchFamily="66" charset="0"/>
                <a:ea typeface="宋体" panose="02010600030101010101" pitchFamily="2" charset="-122"/>
              </a:rPr>
              <a:t>start_date</a:t>
            </a:r>
            <a:r>
              <a:rPr lang="en-US" altLang="zh-CN" sz="1400" b="1">
                <a:latin typeface="Comic Sans MS" panose="030F0702030302020204" pitchFamily="66" charset="0"/>
                <a:ea typeface="宋体" panose="02010600030101010101" pitchFamily="2" charset="-122"/>
              </a:rPr>
              <a:t>)</a:t>
            </a:r>
            <a:endParaRPr lang="en-US" altLang="zh-CN" sz="1400" b="1">
              <a:latin typeface="Comic Sans MS" panose="030F0702030302020204" pitchFamily="66" charset="0"/>
              <a:ea typeface="宋体" panose="02010600030101010101" pitchFamily="2" charset="-122"/>
            </a:endParaRPr>
          </a:p>
          <a:p>
            <a:pPr>
              <a:spcBef>
                <a:spcPts val="0"/>
              </a:spcBef>
              <a:defRPr/>
            </a:pP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rgbClr val="CC0099"/>
                </a:solidFill>
                <a:latin typeface="Comic Sans MS" panose="030F0702030302020204" pitchFamily="66" charset="0"/>
                <a:ea typeface="宋体" panose="02010600030101010101" pitchFamily="2" charset="-122"/>
              </a:rPr>
              <a:t>dependent_name</a:t>
            </a:r>
            <a:r>
              <a:rPr lang="en-US" altLang="zh-CN" sz="1400" b="1" dirty="0">
                <a:solidFill>
                  <a:srgbClr val="CC0099"/>
                </a:solidFill>
                <a:latin typeface="Comic Sans MS" panose="030F0702030302020204" pitchFamily="66" charset="0"/>
                <a:ea typeface="宋体" panose="02010600030101010101" pitchFamily="2" charset="-122"/>
              </a:rPr>
              <a:t> </a:t>
            </a:r>
            <a:r>
              <a:rPr lang="en-US" altLang="zh-CN" sz="1400" b="1" dirty="0">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employee_id</a:t>
            </a:r>
            <a:r>
              <a:rPr lang="en-US" altLang="zh-CN" sz="1400" b="1" u="sng" dirty="0">
                <a:solidFill>
                  <a:srgbClr val="0000FF"/>
                </a:solidFill>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dname</a:t>
            </a:r>
            <a:r>
              <a:rPr lang="en-US" altLang="zh-CN" sz="1400" b="1" dirty="0">
                <a:latin typeface="Comic Sans MS" panose="030F0702030302020204" pitchFamily="66" charset="0"/>
                <a:ea typeface="宋体" panose="02010600030101010101" pitchFamily="2" charset="-122"/>
              </a:rPr>
              <a:t>) (derived from a  </a:t>
            </a:r>
            <a:r>
              <a:rPr lang="en-US" altLang="zh-CN" sz="1400" b="1" dirty="0" err="1">
                <a:latin typeface="Comic Sans MS" panose="030F0702030302020204" pitchFamily="66" charset="0"/>
                <a:ea typeface="宋体" panose="02010600030101010101" pitchFamily="2" charset="-122"/>
              </a:rPr>
              <a:t>multivalued</a:t>
            </a:r>
            <a:r>
              <a:rPr lang="en-US" altLang="zh-CN" sz="1400" b="1" dirty="0">
                <a:latin typeface="Comic Sans MS" panose="030F0702030302020204" pitchFamily="66" charset="0"/>
                <a:ea typeface="宋体" panose="02010600030101010101" pitchFamily="2" charset="-122"/>
              </a:rPr>
              <a:t> </a:t>
            </a:r>
            <a:r>
              <a:rPr lang="en-US" altLang="zh-CN" sz="1400" b="1">
                <a:latin typeface="Comic Sans MS" panose="030F0702030302020204" pitchFamily="66" charset="0"/>
                <a:ea typeface="宋体" panose="02010600030101010101" pitchFamily="2" charset="-122"/>
              </a:rPr>
              <a:t>attribute)</a:t>
            </a:r>
            <a:endParaRPr lang="en-US" altLang="zh-CN" sz="1400" b="1">
              <a:latin typeface="Comic Sans MS" panose="030F0702030302020204" pitchFamily="66" charset="0"/>
              <a:ea typeface="宋体" panose="02010600030101010101" pitchFamily="2" charset="-122"/>
            </a:endParaRPr>
          </a:p>
          <a:p>
            <a:pPr>
              <a:spcBef>
                <a:spcPts val="0"/>
              </a:spcBef>
              <a:defRPr/>
            </a:pP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rgbClr val="0070C0"/>
                </a:solidFill>
                <a:latin typeface="Comic Sans MS" panose="030F0702030302020204" pitchFamily="66" charset="0"/>
                <a:ea typeface="宋体" panose="02010600030101010101" pitchFamily="2" charset="-122"/>
              </a:rPr>
              <a:t>account_branch</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7030A0"/>
                </a:solidFill>
                <a:latin typeface="Comic Sans MS" panose="030F0702030302020204" pitchFamily="66" charset="0"/>
                <a:ea typeface="宋体" panose="02010600030101010101" pitchFamily="2" charset="-122"/>
              </a:rPr>
              <a:t>account_number</a:t>
            </a:r>
            <a:r>
              <a:rPr lang="en-US" altLang="zh-CN" sz="1400" b="1" dirty="0">
                <a:solidFill>
                  <a:srgbClr val="7030A0"/>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branch_name</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rgbClr val="0070C0"/>
                </a:solidFill>
                <a:latin typeface="Comic Sans MS" panose="030F0702030302020204" pitchFamily="66" charset="0"/>
                <a:ea typeface="宋体" panose="02010600030101010101" pitchFamily="2" charset="-122"/>
              </a:rPr>
              <a:t>loan_branch</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7030A0"/>
                </a:solidFill>
                <a:latin typeface="Comic Sans MS" panose="030F0702030302020204" pitchFamily="66" charset="0"/>
                <a:ea typeface="宋体" panose="02010600030101010101" pitchFamily="2" charset="-122"/>
              </a:rPr>
              <a:t>loan_number</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branch_name</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solidFill>
                  <a:schemeClr val="accent6">
                    <a:lumMod val="75000"/>
                  </a:schemeClr>
                </a:solidFill>
                <a:latin typeface="Comic Sans MS" panose="030F0702030302020204" pitchFamily="66" charset="0"/>
                <a:ea typeface="宋体" panose="02010600030101010101" pitchFamily="2" charset="-122"/>
              </a:rPr>
              <a:t>borrower</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customer_id</a:t>
            </a:r>
            <a:r>
              <a:rPr lang="en-US" altLang="zh-CN" sz="1400" b="1" u="sng" dirty="0">
                <a:solidFill>
                  <a:srgbClr val="0000FF"/>
                </a:solidFill>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loan_number</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a:solidFill>
                  <a:schemeClr val="accent6">
                    <a:lumMod val="75000"/>
                  </a:schemeClr>
                </a:solidFill>
                <a:latin typeface="Comic Sans MS" panose="030F0702030302020204" pitchFamily="66" charset="0"/>
                <a:ea typeface="宋体" panose="02010600030101010101" pitchFamily="2" charset="-122"/>
              </a:rPr>
              <a:t>depositor</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customer_id</a:t>
            </a:r>
            <a:r>
              <a:rPr lang="en-US" altLang="zh-CN" sz="1400" b="1" u="sng" dirty="0">
                <a:solidFill>
                  <a:srgbClr val="0000FF"/>
                </a:solidFill>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account_number</a:t>
            </a:r>
            <a:r>
              <a:rPr lang="en-US" altLang="zh-CN" sz="1400" b="1" i="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access_date</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chemeClr val="accent6">
                    <a:lumMod val="75000"/>
                  </a:schemeClr>
                </a:solidFill>
                <a:latin typeface="Comic Sans MS" panose="030F0702030302020204" pitchFamily="66" charset="0"/>
                <a:ea typeface="宋体" panose="02010600030101010101" pitchFamily="2" charset="-122"/>
              </a:rPr>
              <a:t>cust_banker</a:t>
            </a:r>
            <a:r>
              <a:rPr lang="en-US" altLang="zh-CN" sz="1400" b="1" dirty="0">
                <a:solidFill>
                  <a:schemeClr val="accent6">
                    <a:lumMod val="75000"/>
                  </a:schemeClr>
                </a:solidFill>
                <a:latin typeface="Comic Sans MS" panose="030F0702030302020204" pitchFamily="66" charset="0"/>
                <a:ea typeface="宋体" panose="02010600030101010101" pitchFamily="2" charset="-122"/>
              </a:rPr>
              <a:t> </a:t>
            </a:r>
            <a:r>
              <a:rPr lang="en-US" altLang="zh-CN" sz="1400" b="1" dirty="0">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customer_id</a:t>
            </a:r>
            <a:r>
              <a:rPr lang="en-US" altLang="zh-CN" sz="1400" b="1" u="sng" dirty="0">
                <a:solidFill>
                  <a:srgbClr val="0000FF"/>
                </a:solidFill>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employee_id</a:t>
            </a:r>
            <a:r>
              <a:rPr lang="en-US" altLang="zh-CN" sz="1400" b="1" dirty="0">
                <a:latin typeface="Comic Sans MS" panose="030F0702030302020204" pitchFamily="66" charset="0"/>
                <a:ea typeface="宋体" panose="02010600030101010101" pitchFamily="2" charset="-122"/>
              </a:rPr>
              <a:t>, </a:t>
            </a:r>
            <a:r>
              <a:rPr lang="en-US" altLang="zh-CN" sz="1400" b="1" i="1">
                <a:latin typeface="Comic Sans MS" panose="030F0702030302020204" pitchFamily="66" charset="0"/>
                <a:ea typeface="宋体" panose="02010600030101010101" pitchFamily="2" charset="-122"/>
              </a:rPr>
              <a:t>type</a:t>
            </a:r>
            <a:r>
              <a:rPr lang="en-US" altLang="zh-CN" sz="1400" b="1">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rgbClr val="00FF00"/>
                </a:solidFill>
                <a:latin typeface="Comic Sans MS" panose="030F0702030302020204" pitchFamily="66" charset="0"/>
                <a:ea typeface="宋体" panose="02010600030101010101" pitchFamily="2" charset="-122"/>
              </a:rPr>
              <a:t>works_for</a:t>
            </a:r>
            <a:r>
              <a:rPr lang="en-US" altLang="zh-CN" sz="1400" b="1" dirty="0">
                <a:solidFill>
                  <a:srgbClr val="00FF00"/>
                </a:solidFill>
                <a:latin typeface="Comic Sans MS" panose="030F0702030302020204" pitchFamily="66" charset="0"/>
                <a:ea typeface="宋体" panose="02010600030101010101" pitchFamily="2" charset="-122"/>
              </a:rPr>
              <a:t> </a:t>
            </a:r>
            <a:r>
              <a:rPr lang="en-US" altLang="zh-CN" sz="1400" b="1" dirty="0">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worker_employee_id</a:t>
            </a:r>
            <a:r>
              <a:rPr lang="en-US" altLang="zh-CN" sz="1400" b="1" dirty="0">
                <a:solidFill>
                  <a:srgbClr val="0000FF"/>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manager_employee_id</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endParaRPr lang="en-US" altLang="zh-CN" sz="1400" b="1" i="1">
              <a:solidFill>
                <a:srgbClr val="FF0000"/>
              </a:solidFill>
              <a:latin typeface="Comic Sans MS" panose="030F0702030302020204" pitchFamily="66" charset="0"/>
              <a:ea typeface="宋体" panose="02010600030101010101" pitchFamily="2" charset="-122"/>
            </a:endParaRPr>
          </a:p>
          <a:p>
            <a:pPr>
              <a:spcBef>
                <a:spcPts val="0"/>
              </a:spcBef>
              <a:defRPr/>
            </a:pPr>
            <a:r>
              <a:rPr lang="en-US" altLang="zh-CN" sz="1400" b="1" i="1">
                <a:solidFill>
                  <a:srgbClr val="FF0000"/>
                </a:solidFill>
                <a:latin typeface="Comic Sans MS" panose="030F0702030302020204" pitchFamily="66" charset="0"/>
                <a:ea typeface="宋体" panose="02010600030101010101" pitchFamily="2" charset="-122"/>
              </a:rPr>
              <a:t>payment</a:t>
            </a:r>
            <a:r>
              <a:rPr lang="en-US" altLang="zh-CN" sz="1400" b="1">
                <a:solidFill>
                  <a:srgbClr val="FF0000"/>
                </a:solidFill>
                <a:latin typeface="Comic Sans MS" panose="030F0702030302020204" pitchFamily="66" charset="0"/>
                <a:ea typeface="宋体" panose="02010600030101010101" pitchFamily="2" charset="-122"/>
              </a:rPr>
              <a:t> </a:t>
            </a:r>
            <a:r>
              <a:rPr lang="en-US" altLang="zh-CN" sz="1400" b="1" dirty="0">
                <a:latin typeface="Comic Sans MS" panose="030F0702030302020204" pitchFamily="66" charset="0"/>
                <a:ea typeface="宋体" panose="02010600030101010101" pitchFamily="2" charset="-122"/>
              </a:rPr>
              <a:t>=(</a:t>
            </a:r>
            <a:r>
              <a:rPr lang="en-US" altLang="zh-CN" sz="1400" b="1" i="1" u="sng" err="1">
                <a:solidFill>
                  <a:srgbClr val="FF0000"/>
                </a:solidFill>
                <a:latin typeface="Comic Sans MS" panose="030F0702030302020204" pitchFamily="66" charset="0"/>
                <a:ea typeface="宋体" panose="02010600030101010101" pitchFamily="2" charset="-122"/>
              </a:rPr>
              <a:t>loan_number</a:t>
            </a:r>
            <a:r>
              <a:rPr lang="en-US" altLang="zh-CN" sz="1400" b="1" u="sng" err="1">
                <a:solidFill>
                  <a:srgbClr val="FF0000"/>
                </a:solidFill>
                <a:latin typeface="Comic Sans MS" panose="030F0702030302020204" pitchFamily="66" charset="0"/>
                <a:ea typeface="宋体" panose="02010600030101010101" pitchFamily="2" charset="-122"/>
              </a:rPr>
              <a:t>,</a:t>
            </a:r>
            <a:r>
              <a:rPr lang="en-US" altLang="zh-CN" sz="1400" b="1" i="1" u="sng" err="1">
                <a:solidFill>
                  <a:srgbClr val="0000FF"/>
                </a:solidFill>
                <a:latin typeface="Comic Sans MS" panose="030F0702030302020204" pitchFamily="66" charset="0"/>
                <a:ea typeface="宋体" panose="02010600030101010101" pitchFamily="2" charset="-122"/>
              </a:rPr>
              <a:t>payment_number</a:t>
            </a:r>
            <a:r>
              <a:rPr lang="en-US" altLang="zh-CN" sz="1400" b="1" err="1">
                <a:solidFill>
                  <a:srgbClr val="0000FF"/>
                </a:solidFill>
                <a:latin typeface="Comic Sans MS" panose="030F0702030302020204" pitchFamily="66" charset="0"/>
                <a:ea typeface="宋体" panose="02010600030101010101" pitchFamily="2" charset="-122"/>
              </a:rPr>
              <a:t>,</a:t>
            </a:r>
            <a:r>
              <a:rPr lang="en-US" altLang="zh-CN" sz="1400" b="1" i="1" err="1">
                <a:latin typeface="Comic Sans MS" panose="030F0702030302020204" pitchFamily="66" charset="0"/>
                <a:ea typeface="宋体" panose="02010600030101010101" pitchFamily="2" charset="-122"/>
              </a:rPr>
              <a:t>payment_date</a:t>
            </a:r>
            <a:r>
              <a:rPr lang="en-US" altLang="zh-CN" sz="1400" b="1" err="1">
                <a:latin typeface="Comic Sans MS" panose="030F0702030302020204" pitchFamily="66" charset="0"/>
                <a:ea typeface="宋体" panose="02010600030101010101" pitchFamily="2" charset="-122"/>
              </a:rPr>
              <a:t>,</a:t>
            </a:r>
            <a:r>
              <a:rPr lang="en-US" altLang="zh-CN" sz="1400" b="1" i="1" err="1">
                <a:latin typeface="Comic Sans MS" panose="030F0702030302020204" pitchFamily="66" charset="0"/>
                <a:ea typeface="宋体" panose="02010600030101010101" pitchFamily="2" charset="-122"/>
              </a:rPr>
              <a:t>payment_amount</a:t>
            </a:r>
            <a:r>
              <a:rPr lang="en-US" altLang="zh-CN" sz="1400" b="1">
                <a:latin typeface="Comic Sans MS" panose="030F0702030302020204" pitchFamily="66" charset="0"/>
                <a:ea typeface="宋体" panose="02010600030101010101" pitchFamily="2" charset="-122"/>
              </a:rPr>
              <a:t>)</a:t>
            </a:r>
            <a:endParaRPr lang="en-US" altLang="zh-CN" sz="1400" b="1">
              <a:latin typeface="Comic Sans MS" panose="030F0702030302020204" pitchFamily="66" charset="0"/>
              <a:ea typeface="宋体" panose="02010600030101010101" pitchFamily="2" charset="-122"/>
            </a:endParaRPr>
          </a:p>
          <a:p>
            <a:pPr>
              <a:spcBef>
                <a:spcPts val="0"/>
              </a:spcBef>
              <a:defRPr/>
            </a:pPr>
            <a:endParaRPr lang="en-US" altLang="zh-CN" sz="1400" b="1" i="1">
              <a:solidFill>
                <a:schemeClr val="tx2">
                  <a:lumMod val="75000"/>
                </a:schemeClr>
              </a:solidFill>
              <a:latin typeface="Comic Sans MS" panose="030F0702030302020204" pitchFamily="66" charset="0"/>
              <a:ea typeface="宋体" panose="02010600030101010101" pitchFamily="2" charset="-122"/>
            </a:endParaRPr>
          </a:p>
          <a:p>
            <a:pPr>
              <a:spcBef>
                <a:spcPts val="0"/>
              </a:spcBef>
              <a:defRPr/>
            </a:pPr>
            <a:r>
              <a:rPr lang="en-US" altLang="zh-CN" sz="1400" b="1" i="1">
                <a:solidFill>
                  <a:schemeClr val="tx2">
                    <a:lumMod val="75000"/>
                  </a:schemeClr>
                </a:solidFill>
                <a:latin typeface="Comic Sans MS" panose="030F0702030302020204" pitchFamily="66" charset="0"/>
                <a:ea typeface="宋体" panose="02010600030101010101" pitchFamily="2" charset="-122"/>
              </a:rPr>
              <a:t>savings_account</a:t>
            </a:r>
            <a:r>
              <a:rPr lang="en-US" altLang="zh-CN" sz="1400" b="1">
                <a:latin typeface="Comic Sans MS" panose="030F0702030302020204" pitchFamily="66" charset="0"/>
                <a:ea typeface="宋体" panose="02010600030101010101" pitchFamily="2" charset="-122"/>
              </a:rPr>
              <a:t> </a:t>
            </a:r>
            <a:r>
              <a:rPr lang="en-US" altLang="zh-CN" sz="1400" b="1" dirty="0">
                <a:latin typeface="Comic Sans MS" panose="030F0702030302020204" pitchFamily="66" charset="0"/>
                <a:ea typeface="宋体" panose="02010600030101010101" pitchFamily="2" charset="-122"/>
              </a:rPr>
              <a:t>= (</a:t>
            </a:r>
            <a:r>
              <a:rPr lang="en-US" altLang="zh-CN" sz="1400" b="1" i="1" u="sng" dirty="0" err="1">
                <a:solidFill>
                  <a:srgbClr val="0000FF"/>
                </a:solidFill>
                <a:latin typeface="Comic Sans MS" panose="030F0702030302020204" pitchFamily="66" charset="0"/>
                <a:ea typeface="宋体" panose="02010600030101010101" pitchFamily="2" charset="-122"/>
              </a:rPr>
              <a:t>account_number</a:t>
            </a:r>
            <a:r>
              <a:rPr lang="en-US" altLang="zh-CN" sz="1400" b="1" dirty="0">
                <a:solidFill>
                  <a:srgbClr val="0000FF"/>
                </a:solidFill>
                <a:latin typeface="Comic Sans MS" panose="030F0702030302020204" pitchFamily="66" charset="0"/>
                <a:ea typeface="宋体" panose="02010600030101010101" pitchFamily="2" charset="-122"/>
              </a:rPr>
              <a:t>,</a:t>
            </a:r>
            <a:r>
              <a:rPr lang="en-US" altLang="zh-CN" sz="1400" b="1" dirty="0">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interest_rate</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a:p>
            <a:pPr>
              <a:spcBef>
                <a:spcPts val="0"/>
              </a:spcBef>
              <a:defRPr/>
            </a:pPr>
            <a:r>
              <a:rPr lang="en-US" altLang="zh-CN" sz="1400" b="1" i="1" dirty="0" err="1">
                <a:solidFill>
                  <a:schemeClr val="tx2">
                    <a:lumMod val="75000"/>
                  </a:schemeClr>
                </a:solidFill>
                <a:latin typeface="Comic Sans MS" panose="030F0702030302020204" pitchFamily="66" charset="0"/>
                <a:ea typeface="宋体" panose="02010600030101010101" pitchFamily="2" charset="-122"/>
              </a:rPr>
              <a:t>checking_account</a:t>
            </a:r>
            <a:r>
              <a:rPr lang="en-US" altLang="zh-CN" sz="1400" b="1" dirty="0">
                <a:latin typeface="Comic Sans MS" panose="030F0702030302020204" pitchFamily="66" charset="0"/>
                <a:ea typeface="宋体" panose="02010600030101010101" pitchFamily="2" charset="-122"/>
              </a:rPr>
              <a:t> = (</a:t>
            </a:r>
            <a:r>
              <a:rPr lang="en-US" altLang="zh-CN" sz="1400" b="1" i="1" u="sng" dirty="0" err="1">
                <a:solidFill>
                  <a:srgbClr val="0000FF"/>
                </a:solidFill>
                <a:latin typeface="Comic Sans MS" panose="030F0702030302020204" pitchFamily="66" charset="0"/>
                <a:ea typeface="宋体" panose="02010600030101010101" pitchFamily="2" charset="-122"/>
              </a:rPr>
              <a:t>account_number</a:t>
            </a:r>
            <a:r>
              <a:rPr lang="en-US" altLang="zh-CN" sz="1400" b="1" dirty="0">
                <a:solidFill>
                  <a:srgbClr val="0000FF"/>
                </a:solidFill>
                <a:latin typeface="Comic Sans MS" panose="030F0702030302020204" pitchFamily="66" charset="0"/>
                <a:ea typeface="宋体" panose="02010600030101010101" pitchFamily="2" charset="-122"/>
              </a:rPr>
              <a:t>, </a:t>
            </a:r>
            <a:r>
              <a:rPr lang="en-US" altLang="zh-CN" sz="1400" b="1" i="1" dirty="0" err="1">
                <a:latin typeface="Comic Sans MS" panose="030F0702030302020204" pitchFamily="66" charset="0"/>
                <a:ea typeface="宋体" panose="02010600030101010101" pitchFamily="2" charset="-122"/>
              </a:rPr>
              <a:t>overdraft_amount</a:t>
            </a:r>
            <a:r>
              <a:rPr lang="en-US" altLang="zh-CN" sz="1400" b="1" dirty="0">
                <a:latin typeface="Comic Sans MS" panose="030F0702030302020204" pitchFamily="66" charset="0"/>
                <a:ea typeface="宋体" panose="02010600030101010101" pitchFamily="2" charset="-122"/>
              </a:rPr>
              <a:t>)</a:t>
            </a:r>
            <a:endParaRPr lang="en-US" altLang="zh-CN" sz="1400" b="1" dirty="0">
              <a:latin typeface="Comic Sans MS" panose="030F0702030302020204" pitchFamily="66" charset="0"/>
              <a:ea typeface="宋体" panose="02010600030101010101" pitchFamily="2" charset="-122"/>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Normalization using Functional Dependencies</a:t>
            </a:r>
            <a:endParaRPr lang="zh-CN" altLang="en-US" sz="2800"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87524" y="771550"/>
                <a:ext cx="8568952" cy="3805070"/>
              </a:xfrm>
            </p:spPr>
            <p:txBody>
              <a:bodyPr/>
              <a:lstStyle/>
              <a:p>
                <a:r>
                  <a:rPr lang="en-US" altLang="zh-CN" sz="2000" dirty="0">
                    <a:latin typeface="Comic Sans MS" panose="030F0702030302020204" pitchFamily="66" charset="0"/>
                  </a:rPr>
                  <a:t>When we decompose a relation schema </a:t>
                </a:r>
                <a14:m>
                  <m:oMath xmlns:m="http://schemas.openxmlformats.org/officeDocument/2006/math">
                    <m:r>
                      <a:rPr lang="en-US" altLang="zh-CN" sz="2000" b="1" i="1" dirty="0" smtClean="0">
                        <a:solidFill>
                          <a:srgbClr val="1F07CF"/>
                        </a:solidFill>
                        <a:latin typeface="Cambria Math" panose="02040503050406030204" pitchFamily="18" charset="0"/>
                      </a:rPr>
                      <m:t>𝑹</m:t>
                    </m:r>
                  </m:oMath>
                </a14:m>
                <a:r>
                  <a:rPr lang="en-US" altLang="zh-CN" sz="2000" dirty="0">
                    <a:latin typeface="Comic Sans MS" panose="030F0702030302020204" pitchFamily="66" charset="0"/>
                  </a:rPr>
                  <a:t> with a set of FDs </a:t>
                </a:r>
                <a:r>
                  <a:rPr lang="en-US" altLang="zh-CN" sz="2000" b="1" dirty="0">
                    <a:solidFill>
                      <a:srgbClr val="1F07CF"/>
                    </a:solidFill>
                    <a:latin typeface="Comic Sans MS" panose="030F0702030302020204" pitchFamily="66" charset="0"/>
                  </a:rPr>
                  <a:t>F</a:t>
                </a:r>
                <a:r>
                  <a:rPr lang="en-US" altLang="zh-CN" sz="2000" dirty="0">
                    <a:latin typeface="Comic Sans MS" panose="030F0702030302020204" pitchFamily="66" charset="0"/>
                  </a:rPr>
                  <a:t> into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𝟏</m:t>
                        </m:r>
                      </m:sub>
                    </m:sSub>
                  </m:oMath>
                </a14:m>
                <a:r>
                  <a:rPr lang="en-US" altLang="zh-CN" sz="2000" b="1" dirty="0">
                    <a:solidFill>
                      <a:srgbClr val="1F07CF"/>
                    </a:solidFill>
                    <a:latin typeface="Comic Sans MS" panose="030F0702030302020204" pitchFamily="66" charset="0"/>
                  </a:rPr>
                  <a: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𝟐</m:t>
                        </m:r>
                      </m:sub>
                    </m:sSub>
                  </m:oMath>
                </a14:m>
                <a:r>
                  <a:rPr lang="en-US" altLang="zh-CN" sz="2000" b="1" dirty="0">
                    <a:solidFill>
                      <a:srgbClr val="1F07CF"/>
                    </a:solidFill>
                    <a:latin typeface="Comic Sans MS" panose="030F0702030302020204" pitchFamily="66" charset="0"/>
                  </a:rPr>
                  <a:t>,.., </a:t>
                </a:r>
                <a14:m>
                  <m:oMath xmlns:m="http://schemas.openxmlformats.org/officeDocument/2006/math">
                    <m:sSub>
                      <m:sSubPr>
                        <m:ctrlPr>
                          <a:rPr lang="en-US" altLang="zh-CN" sz="2000" b="1" i="1" smtClean="0">
                            <a:solidFill>
                              <a:srgbClr val="1F07CF"/>
                            </a:solidFill>
                            <a:latin typeface="Cambria Math" panose="02040503050406030204" pitchFamily="18" charset="0"/>
                          </a:rPr>
                        </m:ctrlPr>
                      </m:sSubPr>
                      <m:e>
                        <m:r>
                          <a:rPr lang="en-US" altLang="zh-CN" sz="2000" b="1" i="1" smtClean="0">
                            <a:solidFill>
                              <a:srgbClr val="1F07CF"/>
                            </a:solidFill>
                            <a:latin typeface="Cambria Math" panose="02040503050406030204" pitchFamily="18" charset="0"/>
                          </a:rPr>
                          <m:t>𝑹</m:t>
                        </m:r>
                      </m:e>
                      <m:sub>
                        <m:r>
                          <a:rPr lang="en-US" altLang="zh-CN" sz="2000" b="1" i="1" smtClean="0">
                            <a:solidFill>
                              <a:srgbClr val="1F07CF"/>
                            </a:solidFill>
                            <a:latin typeface="Cambria Math" panose="02040503050406030204" pitchFamily="18" charset="0"/>
                          </a:rPr>
                          <m:t>𝒏</m:t>
                        </m:r>
                      </m:sub>
                    </m:sSub>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we want</a:t>
                </a:r>
                <a:endParaRPr lang="en-US" altLang="zh-CN" sz="2000"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Lossless-join decomposition: </a:t>
                </a:r>
                <a:r>
                  <a:rPr lang="en-US" altLang="zh-CN" sz="1800" dirty="0">
                    <a:latin typeface="Comic Sans MS" panose="030F0702030302020204" pitchFamily="66" charset="0"/>
                  </a:rPr>
                  <a:t>Otherwise decomposition would result in information loss</a:t>
                </a:r>
                <a:endParaRPr lang="en-US" altLang="zh-CN" sz="1800"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No redundancy: </a:t>
                </a:r>
                <a:r>
                  <a:rPr lang="en-US" altLang="zh-CN" sz="1800" dirty="0">
                    <a:latin typeface="Comic Sans MS" panose="030F0702030302020204" pitchFamily="66" charset="0"/>
                  </a:rPr>
                  <a:t>The relations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preferably should be in either </a:t>
                </a:r>
                <a:r>
                  <a:rPr lang="en-US" altLang="zh-CN" sz="1800" b="1" dirty="0">
                    <a:solidFill>
                      <a:srgbClr val="1F07CF"/>
                    </a:solidFill>
                    <a:latin typeface="Comic Sans MS" panose="030F0702030302020204" pitchFamily="66" charset="0"/>
                  </a:rPr>
                  <a:t>BCNF</a:t>
                </a:r>
                <a:r>
                  <a:rPr lang="en-US" altLang="zh-CN" sz="1800" dirty="0">
                    <a:latin typeface="Comic Sans MS" panose="030F0702030302020204" pitchFamily="66" charset="0"/>
                  </a:rPr>
                  <a:t> or </a:t>
                </a:r>
                <a:r>
                  <a:rPr lang="en-US" altLang="zh-CN" sz="1800" b="1" dirty="0">
                    <a:solidFill>
                      <a:srgbClr val="1F07CF"/>
                    </a:solidFill>
                    <a:latin typeface="Comic Sans MS" panose="030F0702030302020204" pitchFamily="66" charset="0"/>
                  </a:rPr>
                  <a:t>3NF</a:t>
                </a:r>
                <a:endParaRPr lang="en-US" altLang="zh-CN" sz="1800" b="1" dirty="0">
                  <a:solidFill>
                    <a:srgbClr val="1F07CF"/>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Dependency preservation:</a:t>
                </a:r>
                <a:r>
                  <a:rPr lang="en-US" altLang="zh-CN" sz="1800" dirty="0">
                    <a:solidFill>
                      <a:srgbClr val="FF0000"/>
                    </a:solidFill>
                    <a:latin typeface="Comic Sans MS" panose="030F0702030302020204" pitchFamily="66" charset="0"/>
                  </a:rPr>
                  <a:t> </a:t>
                </a:r>
                <a:r>
                  <a:rPr lang="en-US" altLang="zh-CN" sz="1800" dirty="0">
                    <a:latin typeface="Comic Sans MS" panose="030F0702030302020204" pitchFamily="66" charset="0"/>
                  </a:rPr>
                  <a:t>Let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𝑭</m:t>
                        </m:r>
                      </m:e>
                      <m:sub>
                        <m:r>
                          <a:rPr lang="en-US" altLang="zh-CN" sz="1800" b="1" i="1" smtClean="0">
                            <a:solidFill>
                              <a:srgbClr val="1F07CF"/>
                            </a:solidFill>
                            <a:latin typeface="Cambria Math" panose="02040503050406030204" pitchFamily="18" charset="0"/>
                          </a:rPr>
                          <m:t>𝒊</m:t>
                        </m:r>
                      </m:sub>
                    </m:sSub>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be the subset of dependencies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en-US" altLang="zh-CN" sz="1800" b="1" i="1" smtClean="0">
                            <a:solidFill>
                              <a:srgbClr val="1F07CF"/>
                            </a:solidFill>
                            <a:latin typeface="Cambria Math" panose="02040503050406030204" pitchFamily="18" charset="0"/>
                          </a:rPr>
                          <m:t>𝑭</m:t>
                        </m:r>
                      </m:e>
                      <m:sup>
                        <m:r>
                          <a:rPr lang="en-US" altLang="zh-CN" sz="1800" b="1" i="1">
                            <a:solidFill>
                              <a:srgbClr val="1F07CF"/>
                            </a:solidFill>
                            <a:latin typeface="Cambria Math" panose="02040503050406030204" pitchFamily="18" charset="0"/>
                          </a:rPr>
                          <m:t>+</m:t>
                        </m:r>
                      </m:sup>
                    </m:sSup>
                  </m:oMath>
                </a14:m>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that include only attributes in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smtClean="0">
                            <a:solidFill>
                              <a:srgbClr val="1F07CF"/>
                            </a:solidFill>
                            <a:latin typeface="Cambria Math" panose="02040503050406030204" pitchFamily="18" charset="0"/>
                          </a:rPr>
                          <m:t>𝑹</m:t>
                        </m:r>
                      </m:e>
                      <m:sub>
                        <m:r>
                          <a:rPr lang="en-US" altLang="zh-CN" sz="1800" b="1" i="1" smtClean="0">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14:m>
                  <m:oMath xmlns:m="http://schemas.openxmlformats.org/officeDocument/2006/math">
                    <m:sSup>
                      <m:sSupPr>
                        <m:ctrlPr>
                          <a:rPr lang="en-US" altLang="zh-CN" sz="1600" b="1" i="1" smtClean="0">
                            <a:solidFill>
                              <a:srgbClr val="1B06BA"/>
                            </a:solidFill>
                            <a:latin typeface="Cambria Math" panose="02040503050406030204" pitchFamily="18" charset="0"/>
                          </a:rPr>
                        </m:ctrlPr>
                      </m:sSupPr>
                      <m:e>
                        <m:r>
                          <a:rPr lang="en-US" altLang="zh-CN" sz="1600" b="1" i="1" smtClean="0">
                            <a:solidFill>
                              <a:srgbClr val="1B06BA"/>
                            </a:solidFill>
                            <a:latin typeface="Cambria Math" panose="02040503050406030204" pitchFamily="18" charset="0"/>
                          </a:rPr>
                          <m:t>(</m:t>
                        </m:r>
                        <m:sSub>
                          <m:sSubPr>
                            <m:ctrlPr>
                              <a:rPr lang="en-US" altLang="zh-CN" sz="1600" b="1" i="1">
                                <a:solidFill>
                                  <a:srgbClr val="1B06BA"/>
                                </a:solidFill>
                                <a:latin typeface="Cambria Math" panose="02040503050406030204" pitchFamily="18" charset="0"/>
                              </a:rPr>
                            </m:ctrlPr>
                          </m:sSubPr>
                          <m:e>
                            <m:r>
                              <a:rPr lang="en-US" altLang="zh-CN" sz="1600" b="1" i="1">
                                <a:solidFill>
                                  <a:srgbClr val="1B06BA"/>
                                </a:solidFill>
                                <a:latin typeface="Cambria Math" panose="02040503050406030204" pitchFamily="18" charset="0"/>
                              </a:rPr>
                              <m:t>𝑭</m:t>
                            </m:r>
                          </m:e>
                          <m:sub>
                            <m:r>
                              <a:rPr lang="en-US" altLang="zh-CN" sz="1600" b="1" i="1">
                                <a:solidFill>
                                  <a:srgbClr val="1B06BA"/>
                                </a:solidFill>
                                <a:latin typeface="Cambria Math" panose="02040503050406030204" pitchFamily="18" charset="0"/>
                              </a:rPr>
                              <m:t>𝟏</m:t>
                            </m:r>
                          </m:sub>
                        </m:sSub>
                        <m:r>
                          <a:rPr lang="en-US" altLang="zh-CN" sz="1600" b="1" i="1">
                            <a:solidFill>
                              <a:srgbClr val="1B06BA"/>
                            </a:solidFill>
                            <a:latin typeface="Cambria Math" panose="02040503050406030204" pitchFamily="18" charset="0"/>
                            <a:ea typeface="Cambria Math" panose="02040503050406030204" pitchFamily="18" charset="0"/>
                          </a:rPr>
                          <m:t>∪</m:t>
                        </m:r>
                        <m:sSub>
                          <m:sSubPr>
                            <m:ctrlPr>
                              <a:rPr lang="en-US" altLang="zh-CN" sz="1600" b="1" i="1">
                                <a:solidFill>
                                  <a:srgbClr val="1B06BA"/>
                                </a:solidFill>
                                <a:latin typeface="Cambria Math" panose="02040503050406030204" pitchFamily="18" charset="0"/>
                                <a:ea typeface="Cambria Math" panose="02040503050406030204" pitchFamily="18" charset="0"/>
                              </a:rPr>
                            </m:ctrlPr>
                          </m:sSubPr>
                          <m:e>
                            <m:r>
                              <a:rPr lang="en-US" altLang="zh-CN" sz="1600" b="1" i="1">
                                <a:solidFill>
                                  <a:srgbClr val="1B06BA"/>
                                </a:solidFill>
                                <a:latin typeface="Cambria Math" panose="02040503050406030204" pitchFamily="18" charset="0"/>
                                <a:ea typeface="Cambria Math" panose="02040503050406030204" pitchFamily="18" charset="0"/>
                              </a:rPr>
                              <m:t>𝑭</m:t>
                            </m:r>
                          </m:e>
                          <m:sub>
                            <m:r>
                              <a:rPr lang="en-US" altLang="zh-CN" sz="1600" b="1" i="1">
                                <a:solidFill>
                                  <a:srgbClr val="1B06BA"/>
                                </a:solidFill>
                                <a:latin typeface="Cambria Math" panose="02040503050406030204" pitchFamily="18" charset="0"/>
                                <a:ea typeface="Cambria Math" panose="02040503050406030204" pitchFamily="18" charset="0"/>
                              </a:rPr>
                              <m:t>𝟐</m:t>
                            </m:r>
                          </m:sub>
                        </m:sSub>
                        <m:r>
                          <a:rPr lang="en-US" altLang="zh-CN" sz="1600" b="1" i="1">
                            <a:solidFill>
                              <a:srgbClr val="1B06BA"/>
                            </a:solidFill>
                            <a:latin typeface="Cambria Math" panose="02040503050406030204" pitchFamily="18" charset="0"/>
                            <a:ea typeface="Cambria Math" panose="02040503050406030204" pitchFamily="18" charset="0"/>
                          </a:rPr>
                          <m:t>∪…∪</m:t>
                        </m:r>
                        <m:sSub>
                          <m:sSubPr>
                            <m:ctrlPr>
                              <a:rPr lang="en-US" altLang="zh-CN" sz="1600" b="1" i="1">
                                <a:solidFill>
                                  <a:srgbClr val="1B06BA"/>
                                </a:solidFill>
                                <a:latin typeface="Cambria Math" panose="02040503050406030204" pitchFamily="18" charset="0"/>
                                <a:ea typeface="Cambria Math" panose="02040503050406030204" pitchFamily="18" charset="0"/>
                              </a:rPr>
                            </m:ctrlPr>
                          </m:sSubPr>
                          <m:e>
                            <m:r>
                              <a:rPr lang="en-US" altLang="zh-CN" sz="1600" b="1" i="1">
                                <a:solidFill>
                                  <a:srgbClr val="1B06BA"/>
                                </a:solidFill>
                                <a:latin typeface="Cambria Math" panose="02040503050406030204" pitchFamily="18" charset="0"/>
                                <a:ea typeface="Cambria Math" panose="02040503050406030204" pitchFamily="18" charset="0"/>
                              </a:rPr>
                              <m:t>𝑭</m:t>
                            </m:r>
                          </m:e>
                          <m:sub>
                            <m:r>
                              <a:rPr lang="en-US" altLang="zh-CN" sz="1600" b="1" i="1">
                                <a:solidFill>
                                  <a:srgbClr val="1B06BA"/>
                                </a:solidFill>
                                <a:latin typeface="Cambria Math" panose="02040503050406030204" pitchFamily="18" charset="0"/>
                                <a:ea typeface="Cambria Math" panose="02040503050406030204" pitchFamily="18" charset="0"/>
                              </a:rPr>
                              <m:t>𝒏</m:t>
                            </m:r>
                          </m:sub>
                        </m:sSub>
                        <m:r>
                          <a:rPr lang="en-US" altLang="zh-CN" sz="1600" b="1" i="1" smtClean="0">
                            <a:solidFill>
                              <a:srgbClr val="1B06BA"/>
                            </a:solidFill>
                            <a:latin typeface="Cambria Math" panose="02040503050406030204" pitchFamily="18" charset="0"/>
                          </a:rPr>
                          <m:t>)</m:t>
                        </m:r>
                      </m:e>
                      <m:sup>
                        <m:r>
                          <a:rPr lang="en-US" altLang="zh-CN" sz="1600" b="1" i="1" smtClean="0">
                            <a:solidFill>
                              <a:srgbClr val="1B06BA"/>
                            </a:solidFill>
                            <a:latin typeface="Cambria Math" panose="02040503050406030204" pitchFamily="18" charset="0"/>
                          </a:rPr>
                          <m:t>+</m:t>
                        </m:r>
                      </m:sup>
                    </m:sSup>
                    <m:r>
                      <a:rPr lang="en-US" altLang="zh-CN" sz="1600" b="1" i="1" smtClean="0">
                        <a:solidFill>
                          <a:srgbClr val="1B06BA"/>
                        </a:solidFill>
                        <a:latin typeface="Cambria Math" panose="02040503050406030204" pitchFamily="18" charset="0"/>
                      </a:rPr>
                      <m:t>=</m:t>
                    </m:r>
                    <m:sSup>
                      <m:sSupPr>
                        <m:ctrlPr>
                          <a:rPr lang="en-US" altLang="zh-CN" sz="1600" b="1" i="1" smtClean="0">
                            <a:solidFill>
                              <a:srgbClr val="1B06BA"/>
                            </a:solidFill>
                            <a:latin typeface="Cambria Math" panose="02040503050406030204" pitchFamily="18" charset="0"/>
                          </a:rPr>
                        </m:ctrlPr>
                      </m:sSupPr>
                      <m:e>
                        <m:r>
                          <a:rPr lang="en-US" altLang="zh-CN" sz="1600" b="1" i="1" smtClean="0">
                            <a:solidFill>
                              <a:srgbClr val="1B06BA"/>
                            </a:solidFill>
                            <a:latin typeface="Cambria Math" panose="02040503050406030204" pitchFamily="18" charset="0"/>
                          </a:rPr>
                          <m:t>𝑭</m:t>
                        </m:r>
                      </m:e>
                      <m:sup>
                        <m:r>
                          <a:rPr lang="en-US" altLang="zh-CN" sz="1600" b="1" i="1" smtClean="0">
                            <a:solidFill>
                              <a:srgbClr val="1B06BA"/>
                            </a:solidFill>
                            <a:latin typeface="Cambria Math" panose="02040503050406030204" pitchFamily="18" charset="0"/>
                          </a:rPr>
                          <m:t>+</m:t>
                        </m:r>
                      </m:sup>
                    </m:sSup>
                  </m:oMath>
                </a14:m>
                <a:endParaRPr lang="en-US" altLang="zh-CN" sz="1600" b="1" dirty="0">
                  <a:solidFill>
                    <a:srgbClr val="1B06BA"/>
                  </a:solidFill>
                  <a:latin typeface="Comic Sans MS" panose="030F0702030302020204" pitchFamily="66" charset="0"/>
                </a:endParaRPr>
              </a:p>
              <a:p>
                <a:pPr lvl="2"/>
                <a:r>
                  <a:rPr lang="en-US" altLang="zh-CN" sz="1600" dirty="0">
                    <a:latin typeface="Comic Sans MS" panose="030F0702030302020204" pitchFamily="66" charset="0"/>
                  </a:rPr>
                  <a:t>Otherwise, checking updates for violation of FDs may require computing joins, which is expensive</a:t>
                </a:r>
                <a:endParaRPr lang="en-US" altLang="zh-CN" sz="16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87524" y="771550"/>
                <a:ext cx="8568952" cy="3805070"/>
              </a:xfrm>
              <a:blipFill rotWithShape="1">
                <a:blip r:embed="rId1"/>
                <a:stretch>
                  <a:fillRect l="-6" t="-1" r="2" b="5"/>
                </a:stretch>
              </a:blipFill>
            </p:spPr>
            <p:txBody>
              <a:bodyPr/>
              <a:lstStyle/>
              <a:p>
                <a:r>
                  <a:rPr lang="zh-CN" altLang="en-US">
                    <a:noFill/>
                  </a:rPr>
                  <a:t> </a:t>
                </a:r>
              </a:p>
            </p:txBody>
          </p:sp>
        </mc:Fallback>
      </mc:AlternateContent>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Dependency Preservation</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699542"/>
                <a:ext cx="8892480" cy="4248472"/>
              </a:xfrm>
            </p:spPr>
            <p:txBody>
              <a:bodyPr/>
              <a:lstStyle/>
              <a:p>
                <a:r>
                  <a:rPr lang="en-US" altLang="zh-CN" sz="2000" dirty="0">
                    <a:latin typeface="Comic Sans MS" panose="030F0702030302020204" pitchFamily="66" charset="0"/>
                  </a:rPr>
                  <a:t>To check if FD </a:t>
                </a:r>
                <a14:m>
                  <m:oMath xmlns:m="http://schemas.openxmlformats.org/officeDocument/2006/math">
                    <m:r>
                      <a:rPr lang="zh-CN" altLang="en-US" sz="2000" b="1" i="1" smtClean="0">
                        <a:solidFill>
                          <a:srgbClr val="FF0000"/>
                        </a:solidFill>
                        <a:latin typeface="Cambria Math" panose="02040503050406030204" pitchFamily="18" charset="0"/>
                      </a:rPr>
                      <m:t>𝜶</m:t>
                    </m:r>
                    <m:r>
                      <a:rPr lang="zh-CN" altLang="en-US" sz="2000" b="1" i="1" smtClean="0">
                        <a:solidFill>
                          <a:srgbClr val="FF0000"/>
                        </a:solidFill>
                        <a:latin typeface="Cambria Math" panose="02040503050406030204" pitchFamily="18" charset="0"/>
                      </a:rPr>
                      <m:t>→</m:t>
                    </m:r>
                    <m:r>
                      <a:rPr lang="zh-CN" altLang="en-US" sz="2000" b="1" i="1" smtClean="0">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is preserved in a decomposition of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dirty="0">
                    <a:latin typeface="Comic Sans MS" panose="030F0702030302020204" pitchFamily="66" charset="0"/>
                  </a:rPr>
                  <a:t> into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𝟏</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𝟐</m:t>
                        </m:r>
                      </m:sub>
                    </m:sSub>
                  </m:oMath>
                </a14:m>
                <a:r>
                  <a:rPr lang="en-US" altLang="zh-CN" sz="2000" b="1" dirty="0">
                    <a:solidFill>
                      <a:srgbClr val="FF0000"/>
                    </a:solidFill>
                    <a:latin typeface="Comic Sans MS" panose="030F0702030302020204" pitchFamily="66" charset="0"/>
                  </a:rPr>
                  <a:t>,…, </a:t>
                </a:r>
                <a14:m>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𝒏</m:t>
                        </m:r>
                      </m:sub>
                    </m:sSub>
                  </m:oMath>
                </a14:m>
                <a:r>
                  <a:rPr lang="en-US" altLang="zh-CN" sz="2000" dirty="0">
                    <a:latin typeface="Comic Sans MS" panose="030F0702030302020204" pitchFamily="66" charset="0"/>
                  </a:rPr>
                  <a:t>, we apply the following simplified test</a:t>
                </a:r>
                <a:endParaRPr lang="en-US" altLang="zh-CN" sz="2000" dirty="0">
                  <a:latin typeface="Comic Sans MS" panose="030F0702030302020204" pitchFamily="66" charset="0"/>
                </a:endParaRPr>
              </a:p>
              <a:p>
                <a:pPr marL="0" indent="0">
                  <a:buNone/>
                </a:pPr>
                <a:r>
                  <a:rPr lang="en-US" altLang="zh-CN" sz="2000" dirty="0">
                    <a:latin typeface="Comic Sans MS" panose="030F0702030302020204" pitchFamily="66" charset="0"/>
                  </a:rPr>
                  <a:t>         </a:t>
                </a:r>
                <a:r>
                  <a:rPr lang="en-US" altLang="zh-CN" sz="2000" i="1" dirty="0">
                    <a:solidFill>
                      <a:srgbClr val="1F07CF"/>
                    </a:solidFill>
                    <a:latin typeface="Comic Sans MS" panose="030F0702030302020204" pitchFamily="66" charset="0"/>
                    <a:cs typeface="Times New Roman" panose="02020603050405020304" pitchFamily="18" charset="0"/>
                  </a:rPr>
                  <a:t>result = </a:t>
                </a:r>
                <a14:m>
                  <m:oMath xmlns:m="http://schemas.openxmlformats.org/officeDocument/2006/math">
                    <m:r>
                      <a:rPr lang="zh-CN" altLang="en-US" sz="2000" i="1" smtClean="0">
                        <a:solidFill>
                          <a:srgbClr val="1F07CF"/>
                        </a:solidFill>
                        <a:latin typeface="Cambria Math" panose="02040503050406030204" pitchFamily="18" charset="0"/>
                      </a:rPr>
                      <m:t>𝛼</m:t>
                    </m:r>
                  </m:oMath>
                </a14:m>
                <a:br>
                  <a:rPr lang="en-US" altLang="zh-CN" sz="2000" i="1" dirty="0">
                    <a:solidFill>
                      <a:srgbClr val="1F07CF"/>
                    </a:solidFill>
                    <a:latin typeface="Comic Sans MS" panose="030F0702030302020204" pitchFamily="66" charset="0"/>
                    <a:cs typeface="Times New Roman" panose="02020603050405020304" pitchFamily="18" charset="0"/>
                  </a:rPr>
                </a:br>
                <a:r>
                  <a:rPr lang="en-US" altLang="zh-CN" sz="2000" i="1" dirty="0">
                    <a:solidFill>
                      <a:srgbClr val="1F07CF"/>
                    </a:solidFill>
                    <a:latin typeface="Comic Sans MS" panose="030F0702030302020204" pitchFamily="66" charset="0"/>
                    <a:cs typeface="Times New Roman" panose="02020603050405020304" pitchFamily="18" charset="0"/>
                  </a:rPr>
                  <a:t>         while (changes to result) do</a:t>
                </a:r>
                <a:br>
                  <a:rPr lang="en-US" altLang="zh-CN" sz="2000" i="1" dirty="0">
                    <a:solidFill>
                      <a:srgbClr val="1F07CF"/>
                    </a:solidFill>
                    <a:latin typeface="Comic Sans MS" panose="030F0702030302020204" pitchFamily="66" charset="0"/>
                    <a:cs typeface="Times New Roman" panose="02020603050405020304" pitchFamily="18" charset="0"/>
                  </a:rPr>
                </a:br>
                <a:r>
                  <a:rPr lang="en-US" altLang="zh-CN" sz="2000" i="1" dirty="0">
                    <a:solidFill>
                      <a:srgbClr val="1F07CF"/>
                    </a:solidFill>
                    <a:latin typeface="Comic Sans MS" panose="030F0702030302020204" pitchFamily="66" charset="0"/>
                    <a:cs typeface="Times New Roman" panose="02020603050405020304" pitchFamily="18" charset="0"/>
                  </a:rPr>
                  <a:t>	for each </a:t>
                </a:r>
                <a14:m>
                  <m:oMath xmlns:m="http://schemas.openxmlformats.org/officeDocument/2006/math">
                    <m:sSub>
                      <m:sSubPr>
                        <m:ctrlPr>
                          <a:rPr lang="en-US" altLang="zh-CN" sz="2000" i="1" smtClean="0">
                            <a:solidFill>
                              <a:srgbClr val="1F07CF"/>
                            </a:solidFill>
                            <a:latin typeface="Cambria Math" panose="02040503050406030204" pitchFamily="18" charset="0"/>
                          </a:rPr>
                        </m:ctrlPr>
                      </m:sSubPr>
                      <m:e>
                        <m:r>
                          <a:rPr lang="en-US" altLang="zh-CN" sz="2000" b="0" i="1" smtClean="0">
                            <a:solidFill>
                              <a:srgbClr val="1F07CF"/>
                            </a:solidFill>
                            <a:latin typeface="Cambria Math" panose="02040503050406030204" pitchFamily="18" charset="0"/>
                          </a:rPr>
                          <m:t>𝑅</m:t>
                        </m:r>
                      </m:e>
                      <m:sub>
                        <m:r>
                          <a:rPr lang="en-US" altLang="zh-CN" sz="2000" b="0" i="1" smtClean="0">
                            <a:solidFill>
                              <a:srgbClr val="1F07CF"/>
                            </a:solidFill>
                            <a:latin typeface="Cambria Math" panose="02040503050406030204" pitchFamily="18" charset="0"/>
                          </a:rPr>
                          <m:t>𝑖</m:t>
                        </m:r>
                      </m:sub>
                    </m:sSub>
                  </m:oMath>
                </a14:m>
                <a:r>
                  <a:rPr lang="en-US" altLang="zh-CN" sz="2000" i="1" dirty="0">
                    <a:solidFill>
                      <a:srgbClr val="1F07CF"/>
                    </a:solidFill>
                    <a:latin typeface="Comic Sans MS" panose="030F0702030302020204" pitchFamily="66" charset="0"/>
                    <a:cs typeface="Times New Roman" panose="02020603050405020304" pitchFamily="18" charset="0"/>
                  </a:rPr>
                  <a:t> in the decomposition</a:t>
                </a:r>
                <a:br>
                  <a:rPr lang="en-US" altLang="zh-CN" sz="2000" i="1" dirty="0">
                    <a:solidFill>
                      <a:srgbClr val="1F07CF"/>
                    </a:solidFill>
                    <a:latin typeface="Comic Sans MS" panose="030F0702030302020204" pitchFamily="66" charset="0"/>
                    <a:cs typeface="Times New Roman" panose="02020603050405020304" pitchFamily="18" charset="0"/>
                  </a:rPr>
                </a:br>
                <a:r>
                  <a:rPr lang="en-US" altLang="zh-CN" sz="2000"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sz="2000" b="0" i="1" smtClean="0">
                        <a:solidFill>
                          <a:srgbClr val="1F07CF"/>
                        </a:solidFill>
                        <a:latin typeface="Cambria Math" panose="02040503050406030204" pitchFamily="18" charset="0"/>
                      </a:rPr>
                      <m:t>𝑡</m:t>
                    </m:r>
                  </m:oMath>
                </a14:m>
                <a:r>
                  <a:rPr lang="en-US" altLang="zh-CN" sz="2000" i="1" dirty="0">
                    <a:solidFill>
                      <a:srgbClr val="1F07CF"/>
                    </a:solidFill>
                    <a:latin typeface="Comic Sans MS" panose="030F0702030302020204" pitchFamily="66" charset="0"/>
                    <a:cs typeface="Times New Roman" panose="02020603050405020304" pitchFamily="18" charset="0"/>
                  </a:rPr>
                  <a:t> = (result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r>
                      <a:rPr lang="en-US" altLang="zh-CN" sz="2000" b="0" i="1" smtClean="0">
                        <a:solidFill>
                          <a:srgbClr val="1F07CF"/>
                        </a:solidFill>
                        <a:latin typeface="Cambria Math" panose="02040503050406030204" pitchFamily="18" charset="0"/>
                        <a:ea typeface="Cambria Math" panose="02040503050406030204" pitchFamily="18" charset="0"/>
                      </a:rPr>
                      <m:t> </m:t>
                    </m:r>
                    <m:sSub>
                      <m:sSubPr>
                        <m:ctrlPr>
                          <a:rPr lang="en-US" altLang="zh-CN" sz="2000" b="0" i="1" smtClean="0">
                            <a:solidFill>
                              <a:srgbClr val="1F07CF"/>
                            </a:solidFill>
                            <a:latin typeface="Cambria Math" panose="02040503050406030204" pitchFamily="18" charset="0"/>
                            <a:ea typeface="Cambria Math" panose="02040503050406030204" pitchFamily="18" charset="0"/>
                          </a:rPr>
                        </m:ctrlPr>
                      </m:sSubPr>
                      <m:e>
                        <m:r>
                          <a:rPr lang="en-US" altLang="zh-CN" sz="2000" b="0" i="1" smtClean="0">
                            <a:solidFill>
                              <a:srgbClr val="1F07CF"/>
                            </a:solidFill>
                            <a:latin typeface="Cambria Math" panose="02040503050406030204" pitchFamily="18" charset="0"/>
                            <a:ea typeface="Cambria Math" panose="02040503050406030204" pitchFamily="18" charset="0"/>
                          </a:rPr>
                          <m:t>𝑅</m:t>
                        </m:r>
                      </m:e>
                      <m:sub>
                        <m:r>
                          <a:rPr lang="en-US" altLang="zh-CN" sz="2000" b="0" i="1" smtClean="0">
                            <a:solidFill>
                              <a:srgbClr val="1F07CF"/>
                            </a:solidFill>
                            <a:latin typeface="Cambria Math" panose="02040503050406030204" pitchFamily="18" charset="0"/>
                            <a:ea typeface="Cambria Math" panose="02040503050406030204" pitchFamily="18" charset="0"/>
                          </a:rPr>
                          <m:t>𝑖</m:t>
                        </m:r>
                      </m:sub>
                    </m:sSub>
                  </m:oMath>
                </a14:m>
                <a:r>
                  <a:rPr lang="en-US" altLang="zh-CN" sz="2000" i="1" dirty="0">
                    <a:solidFill>
                      <a:srgbClr val="1F07CF"/>
                    </a:solidFill>
                    <a:latin typeface="Comic Sans MS" panose="030F0702030302020204" pitchFamily="66" charset="0"/>
                    <a:cs typeface="Times New Roman" panose="02020603050405020304" pitchFamily="18" charset="0"/>
                  </a:rPr>
                  <a:t>)</a:t>
                </a:r>
                <a:r>
                  <a:rPr lang="en-US" altLang="zh-CN" sz="2000" i="1" baseline="30000" dirty="0">
                    <a:solidFill>
                      <a:srgbClr val="1F07CF"/>
                    </a:solidFill>
                    <a:latin typeface="Comic Sans MS" panose="030F0702030302020204" pitchFamily="66" charset="0"/>
                    <a:cs typeface="Times New Roman" panose="02020603050405020304" pitchFamily="18" charset="0"/>
                  </a:rPr>
                  <a:t>+</a:t>
                </a:r>
                <a:r>
                  <a:rPr lang="en-US" altLang="zh-CN" sz="2000" i="1" dirty="0">
                    <a:solidFill>
                      <a:srgbClr val="1F07CF"/>
                    </a:solidFill>
                    <a:latin typeface="Comic Sans MS" panose="030F0702030302020204" pitchFamily="66" charset="0"/>
                    <a:cs typeface="Times New Roman" panose="02020603050405020304" pitchFamily="18" charset="0"/>
                  </a:rPr>
                  <a: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sSub>
                      <m:sSubPr>
                        <m:ctrlPr>
                          <a:rPr lang="en-US" altLang="zh-CN" sz="2000" i="1" smtClean="0">
                            <a:solidFill>
                              <a:srgbClr val="1F07CF"/>
                            </a:solidFill>
                            <a:latin typeface="Cambria Math" panose="02040503050406030204" pitchFamily="18" charset="0"/>
                            <a:ea typeface="Cambria Math" panose="02040503050406030204" pitchFamily="18" charset="0"/>
                          </a:rPr>
                        </m:ctrlPr>
                      </m:sSubPr>
                      <m:e>
                        <m:r>
                          <a:rPr lang="en-US" altLang="zh-CN" sz="2000" b="0" i="1" smtClean="0">
                            <a:solidFill>
                              <a:srgbClr val="1F07CF"/>
                            </a:solidFill>
                            <a:latin typeface="Cambria Math" panose="02040503050406030204" pitchFamily="18" charset="0"/>
                            <a:ea typeface="Cambria Math" panose="02040503050406030204" pitchFamily="18" charset="0"/>
                          </a:rPr>
                          <m:t>𝑅</m:t>
                        </m:r>
                      </m:e>
                      <m:sub>
                        <m:r>
                          <a:rPr lang="en-US" altLang="zh-CN" sz="2000" b="0" i="1" smtClean="0">
                            <a:solidFill>
                              <a:srgbClr val="1F07CF"/>
                            </a:solidFill>
                            <a:latin typeface="Cambria Math" panose="02040503050406030204" pitchFamily="18" charset="0"/>
                            <a:ea typeface="Cambria Math" panose="02040503050406030204" pitchFamily="18" charset="0"/>
                          </a:rPr>
                          <m:t>𝑖</m:t>
                        </m:r>
                      </m:sub>
                    </m:sSub>
                  </m:oMath>
                </a14:m>
                <a:br>
                  <a:rPr lang="en-US" altLang="zh-CN" sz="2000" i="1" dirty="0">
                    <a:solidFill>
                      <a:srgbClr val="1F07CF"/>
                    </a:solidFill>
                    <a:latin typeface="Comic Sans MS" panose="030F0702030302020204" pitchFamily="66" charset="0"/>
                    <a:cs typeface="Times New Roman" panose="02020603050405020304" pitchFamily="18" charset="0"/>
                  </a:rPr>
                </a:br>
                <a:r>
                  <a:rPr lang="en-US" altLang="zh-CN" sz="2000" i="1" dirty="0">
                    <a:solidFill>
                      <a:srgbClr val="1F07CF"/>
                    </a:solidFill>
                    <a:latin typeface="Comic Sans MS" panose="030F0702030302020204" pitchFamily="66" charset="0"/>
                    <a:cs typeface="Times New Roman" panose="02020603050405020304" pitchFamily="18" charset="0"/>
                  </a:rPr>
                  <a:t>	     result = result </a:t>
                </a:r>
                <a14:m>
                  <m:oMath xmlns:m="http://schemas.openxmlformats.org/officeDocument/2006/math">
                    <m:r>
                      <a:rPr lang="en-US" altLang="zh-CN" sz="2000" i="1" smtClean="0">
                        <a:solidFill>
                          <a:srgbClr val="1F07CF"/>
                        </a:solidFill>
                        <a:latin typeface="Cambria Math" panose="02040503050406030204" pitchFamily="18" charset="0"/>
                        <a:ea typeface="Cambria Math" panose="02040503050406030204" pitchFamily="18" charset="0"/>
                      </a:rPr>
                      <m:t>∪</m:t>
                    </m:r>
                    <m:r>
                      <a:rPr lang="en-US" altLang="zh-CN" sz="2000" b="0" i="1" smtClean="0">
                        <a:solidFill>
                          <a:srgbClr val="1F07CF"/>
                        </a:solidFill>
                        <a:latin typeface="Cambria Math" panose="02040503050406030204" pitchFamily="18" charset="0"/>
                        <a:ea typeface="Cambria Math" panose="02040503050406030204" pitchFamily="18" charset="0"/>
                      </a:rPr>
                      <m:t>𝑡</m:t>
                    </m:r>
                  </m:oMath>
                </a14:m>
                <a:endParaRPr lang="en-US" altLang="zh-CN" sz="2000" i="1" dirty="0">
                  <a:solidFill>
                    <a:srgbClr val="1F07CF"/>
                  </a:solidFill>
                  <a:latin typeface="Comic Sans MS" panose="030F0702030302020204" pitchFamily="66" charset="0"/>
                  <a:cs typeface="Times New Roman" panose="02020603050405020304" pitchFamily="18" charset="0"/>
                </a:endParaRPr>
              </a:p>
              <a:p>
                <a:pPr lvl="1"/>
                <a:r>
                  <a:rPr lang="en-US" altLang="zh-CN" sz="1600" b="1" dirty="0">
                    <a:solidFill>
                      <a:srgbClr val="FF0000"/>
                    </a:solidFill>
                    <a:latin typeface="Comic Sans MS" panose="030F0702030302020204" pitchFamily="66" charset="0"/>
                  </a:rPr>
                  <a:t>If result contains all attributes in </a:t>
                </a:r>
                <a14:m>
                  <m:oMath xmlns:m="http://schemas.openxmlformats.org/officeDocument/2006/math">
                    <m:r>
                      <a:rPr lang="zh-CN" altLang="en-US" sz="1600" b="1" i="1">
                        <a:solidFill>
                          <a:srgbClr val="FF0000"/>
                        </a:solidFill>
                        <a:latin typeface="Cambria Math" panose="02040503050406030204" pitchFamily="18" charset="0"/>
                      </a:rPr>
                      <m:t>𝜷</m:t>
                    </m:r>
                  </m:oMath>
                </a14:m>
                <a:r>
                  <a:rPr lang="en-US" altLang="zh-CN" sz="1600" b="1" dirty="0">
                    <a:solidFill>
                      <a:srgbClr val="FF0000"/>
                    </a:solidFill>
                    <a:latin typeface="Comic Sans MS" panose="030F0702030302020204" pitchFamily="66" charset="0"/>
                  </a:rPr>
                  <a:t>, then the functional dependency </a:t>
                </a:r>
                <a14:m>
                  <m:oMath xmlns:m="http://schemas.openxmlformats.org/officeDocument/2006/math">
                    <m:r>
                      <a:rPr lang="zh-CN" altLang="en-US" sz="1600" b="1" i="1">
                        <a:solidFill>
                          <a:srgbClr val="FF0000"/>
                        </a:solidFill>
                        <a:latin typeface="Cambria Math" panose="02040503050406030204" pitchFamily="18" charset="0"/>
                      </a:rPr>
                      <m:t>𝜶</m:t>
                    </m:r>
                    <m:r>
                      <a:rPr lang="zh-CN" altLang="en-US" sz="1600" b="1" i="1">
                        <a:solidFill>
                          <a:srgbClr val="FF0000"/>
                        </a:solidFill>
                        <a:latin typeface="Cambria Math" panose="02040503050406030204" pitchFamily="18" charset="0"/>
                      </a:rPr>
                      <m:t>→</m:t>
                    </m:r>
                    <m:r>
                      <a:rPr lang="zh-CN" altLang="en-US" sz="1600" b="1" i="1">
                        <a:solidFill>
                          <a:srgbClr val="FF0000"/>
                        </a:solidFill>
                        <a:latin typeface="Cambria Math" panose="02040503050406030204" pitchFamily="18" charset="0"/>
                      </a:rPr>
                      <m:t>𝜷</m:t>
                    </m:r>
                  </m:oMath>
                </a14:m>
                <a:r>
                  <a:rPr lang="en-US" altLang="zh-CN" sz="1600" b="1" dirty="0">
                    <a:solidFill>
                      <a:srgbClr val="FF0000"/>
                    </a:solidFill>
                    <a:latin typeface="Comic Sans MS" panose="030F0702030302020204" pitchFamily="66" charset="0"/>
                  </a:rPr>
                  <a:t> is preserved</a:t>
                </a:r>
                <a:endParaRPr lang="en-US" altLang="zh-CN" sz="1600" b="1" dirty="0">
                  <a:solidFill>
                    <a:srgbClr val="FF0000"/>
                  </a:solidFill>
                  <a:latin typeface="Comic Sans MS" panose="030F0702030302020204" pitchFamily="66" charset="0"/>
                </a:endParaRPr>
              </a:p>
              <a:p>
                <a:r>
                  <a:rPr lang="en-US" altLang="zh-CN" sz="2000" dirty="0">
                    <a:latin typeface="Comic Sans MS" panose="030F0702030302020204" pitchFamily="66" charset="0"/>
                  </a:rPr>
                  <a:t>We apply the test on all dependencies in F to check if a decomposition is dependency preserving</a:t>
                </a:r>
                <a:endParaRPr lang="en-US" altLang="zh-CN" sz="2000" dirty="0">
                  <a:latin typeface="Comic Sans MS" panose="030F0702030302020204" pitchFamily="66" charset="0"/>
                </a:endParaRPr>
              </a:p>
              <a:p>
                <a:r>
                  <a:rPr lang="en-US" altLang="zh-CN" sz="2000" dirty="0">
                    <a:latin typeface="Comic Sans MS" panose="030F0702030302020204" pitchFamily="66" charset="0"/>
                  </a:rPr>
                  <a:t>This procedure takes polynomial time, instead of the exponential time required to compute </a:t>
                </a:r>
                <a:r>
                  <a:rPr lang="en-US" altLang="zh-CN" sz="2000" b="1" dirty="0">
                    <a:solidFill>
                      <a:srgbClr val="1F07CF"/>
                    </a:solidFill>
                    <a:latin typeface="Comic Sans MS" panose="030F0702030302020204" pitchFamily="66" charset="0"/>
                  </a:rPr>
                  <a:t>F</a:t>
                </a:r>
                <a:r>
                  <a:rPr lang="en-US" altLang="zh-CN" sz="2000" b="1" baseline="30000" dirty="0">
                    <a:solidFill>
                      <a:srgbClr val="1F07CF"/>
                    </a:solidFill>
                    <a:latin typeface="Comic Sans MS" panose="030F0702030302020204" pitchFamily="66" charset="0"/>
                  </a:rPr>
                  <a:t>+</a:t>
                </a:r>
                <a:r>
                  <a:rPr lang="en-US" altLang="zh-CN" sz="2000" dirty="0">
                    <a:latin typeface="Comic Sans MS" panose="030F0702030302020204" pitchFamily="66" charset="0"/>
                  </a:rPr>
                  <a:t> and </a:t>
                </a:r>
                <a14:m>
                  <m:oMath xmlns:m="http://schemas.openxmlformats.org/officeDocument/2006/math">
                    <m:sSup>
                      <m:sSupPr>
                        <m:ctrlPr>
                          <a:rPr lang="en-US" altLang="zh-CN" sz="2000" b="1" i="1" smtClean="0">
                            <a:solidFill>
                              <a:srgbClr val="1F07CF"/>
                            </a:solidFill>
                            <a:latin typeface="Cambria Math" panose="02040503050406030204" pitchFamily="18" charset="0"/>
                          </a:rPr>
                        </m:ctrlPr>
                      </m:sSupPr>
                      <m:e>
                        <m:r>
                          <a:rPr lang="en-US" altLang="zh-CN" sz="2000" b="1" i="1">
                            <a:solidFill>
                              <a:srgbClr val="1F07CF"/>
                            </a:solidFill>
                            <a:latin typeface="Cambria Math" panose="02040503050406030204" pitchFamily="18" charset="0"/>
                          </a:rPr>
                          <m:t>(</m:t>
                        </m:r>
                        <m:sSub>
                          <m:sSubPr>
                            <m:ctrlPr>
                              <a:rPr lang="en-US" altLang="zh-CN" sz="2000" b="1" i="1">
                                <a:solidFill>
                                  <a:srgbClr val="1F07CF"/>
                                </a:solidFill>
                                <a:latin typeface="Cambria Math" panose="02040503050406030204" pitchFamily="18" charset="0"/>
                              </a:rPr>
                            </m:ctrlPr>
                          </m:sSubPr>
                          <m:e>
                            <m:r>
                              <a:rPr lang="en-US" altLang="zh-CN" sz="2000" b="1" i="1">
                                <a:solidFill>
                                  <a:srgbClr val="1F07CF"/>
                                </a:solidFill>
                                <a:latin typeface="Cambria Math" panose="02040503050406030204" pitchFamily="18" charset="0"/>
                              </a:rPr>
                              <m:t>𝑭</m:t>
                            </m:r>
                          </m:e>
                          <m:sub>
                            <m:r>
                              <a:rPr lang="en-US" altLang="zh-CN" sz="2000" b="1" i="1">
                                <a:solidFill>
                                  <a:srgbClr val="1F07CF"/>
                                </a:solidFill>
                                <a:latin typeface="Cambria Math" panose="02040503050406030204" pitchFamily="18" charset="0"/>
                              </a:rPr>
                              <m:t>𝟏</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𝑭</m:t>
                            </m:r>
                          </m:e>
                          <m:sub>
                            <m:r>
                              <a:rPr lang="en-US" altLang="zh-CN" sz="2000" b="1" i="1">
                                <a:solidFill>
                                  <a:srgbClr val="1F07CF"/>
                                </a:solidFill>
                                <a:latin typeface="Cambria Math" panose="02040503050406030204" pitchFamily="18" charset="0"/>
                                <a:ea typeface="Cambria Math" panose="02040503050406030204" pitchFamily="18" charset="0"/>
                              </a:rPr>
                              <m:t>𝟐</m:t>
                            </m:r>
                          </m:sub>
                        </m:sSub>
                        <m:r>
                          <a:rPr lang="en-US" altLang="zh-CN" sz="2000" b="1" i="1">
                            <a:solidFill>
                              <a:srgbClr val="1F07CF"/>
                            </a:solidFill>
                            <a:latin typeface="Cambria Math" panose="02040503050406030204" pitchFamily="18" charset="0"/>
                            <a:ea typeface="Cambria Math" panose="02040503050406030204" pitchFamily="18" charset="0"/>
                          </a:rPr>
                          <m:t>∪…∪</m:t>
                        </m:r>
                        <m:sSub>
                          <m:sSubPr>
                            <m:ctrlPr>
                              <a:rPr lang="en-US" altLang="zh-CN" sz="2000" b="1" i="1">
                                <a:solidFill>
                                  <a:srgbClr val="1F07CF"/>
                                </a:solidFill>
                                <a:latin typeface="Cambria Math" panose="02040503050406030204" pitchFamily="18" charset="0"/>
                                <a:ea typeface="Cambria Math" panose="02040503050406030204" pitchFamily="18" charset="0"/>
                              </a:rPr>
                            </m:ctrlPr>
                          </m:sSubPr>
                          <m:e>
                            <m:r>
                              <a:rPr lang="en-US" altLang="zh-CN" sz="2000" b="1" i="1">
                                <a:solidFill>
                                  <a:srgbClr val="1F07CF"/>
                                </a:solidFill>
                                <a:latin typeface="Cambria Math" panose="02040503050406030204" pitchFamily="18" charset="0"/>
                                <a:ea typeface="Cambria Math" panose="02040503050406030204" pitchFamily="18" charset="0"/>
                              </a:rPr>
                              <m:t>𝑭</m:t>
                            </m:r>
                          </m:e>
                          <m:sub>
                            <m:r>
                              <a:rPr lang="en-US" altLang="zh-CN" sz="2000" b="1" i="1">
                                <a:solidFill>
                                  <a:srgbClr val="1F07CF"/>
                                </a:solidFill>
                                <a:latin typeface="Cambria Math" panose="02040503050406030204" pitchFamily="18" charset="0"/>
                                <a:ea typeface="Cambria Math" panose="02040503050406030204" pitchFamily="18" charset="0"/>
                              </a:rPr>
                              <m:t>𝒏</m:t>
                            </m:r>
                          </m:sub>
                        </m:sSub>
                        <m:r>
                          <a:rPr lang="en-US" altLang="zh-CN" sz="2000" b="1" i="1">
                            <a:solidFill>
                              <a:srgbClr val="1F07CF"/>
                            </a:solidFill>
                            <a:latin typeface="Cambria Math" panose="02040503050406030204" pitchFamily="18" charset="0"/>
                          </a:rPr>
                          <m:t>)</m:t>
                        </m:r>
                      </m:e>
                      <m:sup>
                        <m:r>
                          <a:rPr lang="en-US" altLang="zh-CN" sz="2000" b="1" i="1">
                            <a:solidFill>
                              <a:srgbClr val="1F07CF"/>
                            </a:solidFill>
                            <a:latin typeface="Cambria Math" panose="02040503050406030204" pitchFamily="18" charset="0"/>
                          </a:rPr>
                          <m:t>+</m:t>
                        </m:r>
                      </m:sup>
                    </m:sSup>
                  </m:oMath>
                </a14:m>
                <a:endParaRPr lang="en-US" altLang="zh-CN" sz="2000" b="1"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699542"/>
                <a:ext cx="8892480" cy="4248472"/>
              </a:xfrm>
              <a:blipFill rotWithShape="1">
                <a:blip r:embed="rId1"/>
                <a:stretch>
                  <a:fillRect l="-2" t="-10" r="1" b="-5543"/>
                </a:stretch>
              </a:blipFill>
            </p:spPr>
            <p:txBody>
              <a:bodyPr/>
              <a:lstStyle/>
              <a:p>
                <a:r>
                  <a:rPr lang="zh-CN" altLang="en-US">
                    <a:noFill/>
                  </a:rPr>
                  <a:t> </a:t>
                </a:r>
              </a:p>
            </p:txBody>
          </p:sp>
        </mc:Fallback>
      </mc:AlternateContent>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en-US" altLang="zh-CN" sz="2000" b="1" i="1" smtClean="0">
                        <a:solidFill>
                          <a:srgbClr val="1F07CF"/>
                        </a:solidFill>
                        <a:latin typeface="Cambria Math" panose="02040503050406030204" pitchFamily="18" charset="0"/>
                      </a:rPr>
                      <m:t>𝑹</m:t>
                    </m:r>
                    <m:r>
                      <a:rPr lang="en-US" altLang="zh-CN" sz="2000" b="1" i="1">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𝑨</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𝑩</m:t>
                    </m:r>
                    <m:r>
                      <a:rPr lang="en-US" altLang="zh-CN" sz="2000" b="1" i="1" smtClean="0">
                        <a:solidFill>
                          <a:srgbClr val="1F07CF"/>
                        </a:solidFill>
                        <a:latin typeface="Cambria Math" panose="02040503050406030204" pitchFamily="18" charset="0"/>
                      </a:rPr>
                      <m:t>,</m:t>
                    </m:r>
                    <m:r>
                      <a:rPr lang="en-US" altLang="zh-CN" sz="2000" b="1" i="1" smtClean="0">
                        <a:solidFill>
                          <a:srgbClr val="1F07CF"/>
                        </a:solidFill>
                        <a:latin typeface="Cambria Math" panose="02040503050406030204" pitchFamily="18" charset="0"/>
                      </a:rPr>
                      <m:t>𝑪</m:t>
                    </m:r>
                    <m:r>
                      <a:rPr lang="en-US" altLang="zh-CN" sz="2000" b="1" i="1" smtClean="0">
                        <a:solidFill>
                          <a:srgbClr val="1F07CF"/>
                        </a:solidFill>
                        <a:latin typeface="Cambria Math" panose="02040503050406030204" pitchFamily="18" charset="0"/>
                      </a:rPr>
                      <m:t>)</m:t>
                    </m:r>
                  </m:oMath>
                </a14:m>
                <a:r>
                  <a:rPr lang="en-US" altLang="zh-CN" sz="2000" b="1" dirty="0">
                    <a:solidFill>
                      <a:srgbClr val="1F07CF"/>
                    </a:solidFill>
                    <a:latin typeface="Comic Sans MS" panose="030F0702030302020204" pitchFamily="66" charset="0"/>
                  </a:rPr>
                  <a:t>, </a:t>
                </a:r>
                <a14:m>
                  <m:oMath xmlns:m="http://schemas.openxmlformats.org/officeDocument/2006/math">
                    <m:r>
                      <a:rPr lang="en-US" altLang="zh-CN" sz="2000" b="1" i="1" dirty="0" smtClean="0">
                        <a:solidFill>
                          <a:srgbClr val="1F07CF"/>
                        </a:solidFill>
                        <a:latin typeface="Cambria Math" panose="02040503050406030204" pitchFamily="18" charset="0"/>
                      </a:rPr>
                      <m:t>𝑭</m:t>
                    </m:r>
                    <m:r>
                      <a:rPr lang="en-US" altLang="zh-CN" sz="2000" b="1" i="1" dirty="0" smtClean="0">
                        <a:solidFill>
                          <a:srgbClr val="1F07CF"/>
                        </a:solidFill>
                        <a:latin typeface="Cambria Math" panose="02040503050406030204" pitchFamily="18" charset="0"/>
                      </a:rPr>
                      <m:t>={</m:t>
                    </m:r>
                    <m:r>
                      <a:rPr lang="en-US" altLang="zh-CN" sz="2000" b="1" i="1" dirty="0" smtClean="0">
                        <a:solidFill>
                          <a:srgbClr val="1F07CF"/>
                        </a:solidFill>
                        <a:latin typeface="Cambria Math" panose="02040503050406030204" pitchFamily="18" charset="0"/>
                      </a:rPr>
                      <m:t>𝑨</m:t>
                    </m:r>
                    <m:r>
                      <a:rPr lang="en-US" altLang="zh-CN" sz="2000" b="1" i="1" dirty="0" smtClean="0">
                        <a:solidFill>
                          <a:srgbClr val="1F07CF"/>
                        </a:solidFill>
                        <a:latin typeface="Cambria Math" panose="02040503050406030204" pitchFamily="18" charset="0"/>
                        <a:ea typeface="Cambria Math" panose="02040503050406030204" pitchFamily="18" charset="0"/>
                      </a:rPr>
                      <m:t>→</m:t>
                    </m:r>
                    <m:r>
                      <a:rPr lang="en-US" altLang="zh-CN" sz="2000" b="1" i="1" dirty="0" smtClean="0">
                        <a:solidFill>
                          <a:srgbClr val="1F07CF"/>
                        </a:solidFill>
                        <a:latin typeface="Cambria Math" panose="02040503050406030204" pitchFamily="18" charset="0"/>
                      </a:rPr>
                      <m:t>𝑩</m:t>
                    </m:r>
                    <m:r>
                      <a:rPr lang="en-US" altLang="zh-CN" sz="2000" b="1" i="1" dirty="0" smtClean="0">
                        <a:solidFill>
                          <a:srgbClr val="1F07CF"/>
                        </a:solidFill>
                        <a:latin typeface="Cambria Math" panose="02040503050406030204" pitchFamily="18" charset="0"/>
                      </a:rPr>
                      <m:t>,</m:t>
                    </m:r>
                    <m:r>
                      <a:rPr lang="en-US" altLang="zh-CN" sz="2000" b="1" i="1" dirty="0" smtClean="0">
                        <a:solidFill>
                          <a:srgbClr val="1F07CF"/>
                        </a:solidFill>
                        <a:latin typeface="Cambria Math" panose="02040503050406030204" pitchFamily="18" charset="0"/>
                      </a:rPr>
                      <m:t>𝑩</m:t>
                    </m:r>
                    <m:r>
                      <a:rPr lang="en-US" altLang="zh-CN" sz="2000" b="1" i="1" dirty="0" smtClean="0">
                        <a:solidFill>
                          <a:srgbClr val="1F07CF"/>
                        </a:solidFill>
                        <a:latin typeface="Cambria Math" panose="02040503050406030204" pitchFamily="18" charset="0"/>
                        <a:ea typeface="Cambria Math" panose="02040503050406030204" pitchFamily="18" charset="0"/>
                      </a:rPr>
                      <m:t>→</m:t>
                    </m:r>
                    <m:r>
                      <a:rPr lang="en-US" altLang="zh-CN" sz="2000" b="1" i="1" dirty="0" smtClean="0">
                        <a:solidFill>
                          <a:srgbClr val="1F07CF"/>
                        </a:solidFill>
                        <a:latin typeface="Cambria Math" panose="02040503050406030204" pitchFamily="18" charset="0"/>
                      </a:rPr>
                      <m:t>𝑪</m:t>
                    </m:r>
                    <m:r>
                      <a:rPr lang="en-US" altLang="zh-CN" sz="2000" b="1" i="1" dirty="0" smtClean="0">
                        <a:solidFill>
                          <a:srgbClr val="1F07CF"/>
                        </a:solidFill>
                        <a:latin typeface="Cambria Math" panose="02040503050406030204" pitchFamily="18" charset="0"/>
                      </a:rPr>
                      <m:t>}</m:t>
                    </m:r>
                  </m:oMath>
                </a14:m>
                <a:endParaRPr lang="en-US" altLang="zh-CN" sz="20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Can be decomposed in two different ways</a:t>
                </a:r>
                <a:endParaRPr lang="en-US" altLang="zh-CN" sz="1800" dirty="0">
                  <a:latin typeface="Comic Sans MS" panose="030F0702030302020204" pitchFamily="66" charset="0"/>
                </a:endParaRPr>
              </a:p>
              <a:p>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𝑹</m:t>
                        </m:r>
                      </m:e>
                      <m:sub>
                        <m:r>
                          <a:rPr lang="en-US" altLang="zh-CN" sz="2000" b="1" i="1" smtClean="0">
                            <a:solidFill>
                              <a:schemeClr val="tx1"/>
                            </a:solidFill>
                            <a:latin typeface="Cambria Math" panose="02040503050406030204" pitchFamily="18" charset="0"/>
                          </a:rPr>
                          <m:t>𝟏</m:t>
                        </m:r>
                      </m:sub>
                    </m:sSub>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𝑨</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𝑩</m:t>
                    </m:r>
                    <m:r>
                      <a:rPr lang="en-US" altLang="zh-CN" sz="2000" b="1" i="1" smtClean="0">
                        <a:solidFill>
                          <a:schemeClr val="tx1"/>
                        </a:solidFill>
                        <a:latin typeface="Cambria Math" panose="02040503050406030204" pitchFamily="18" charset="0"/>
                      </a:rPr>
                      <m:t>)</m:t>
                    </m:r>
                  </m:oMath>
                </a14:m>
                <a:r>
                  <a:rPr lang="en-US" altLang="zh-CN" sz="2000" b="1" dirty="0">
                    <a:solidFill>
                      <a:schemeClr val="tx1"/>
                    </a:solidFill>
                    <a:latin typeface="Comic Sans MS" panose="030F0702030302020204" pitchFamily="66" charset="0"/>
                  </a:rPr>
                  <a:t>, </a:t>
                </a:r>
                <a14:m>
                  <m:oMath xmlns:m="http://schemas.openxmlformats.org/officeDocument/2006/math">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smtClean="0">
                            <a:solidFill>
                              <a:schemeClr val="tx1"/>
                            </a:solidFill>
                            <a:latin typeface="Cambria Math" panose="02040503050406030204" pitchFamily="18" charset="0"/>
                          </a:rPr>
                          <m:t>𝟐</m:t>
                        </m:r>
                      </m:sub>
                    </m:sSub>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𝑩</m:t>
                    </m:r>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𝑪</m:t>
                    </m:r>
                    <m:r>
                      <a:rPr lang="en-US" altLang="zh-CN" sz="2000" b="1" i="1">
                        <a:solidFill>
                          <a:schemeClr val="tx1"/>
                        </a:solidFill>
                        <a:latin typeface="Cambria Math" panose="02040503050406030204" pitchFamily="18" charset="0"/>
                      </a:rPr>
                      <m:t>)</m:t>
                    </m:r>
                  </m:oMath>
                </a14:m>
                <a:endParaRPr lang="en-US" altLang="zh-CN" sz="2000" b="1" dirty="0">
                  <a:solidFill>
                    <a:schemeClr val="tx1"/>
                  </a:solidFill>
                  <a:latin typeface="Comic Sans MS" panose="030F0702030302020204" pitchFamily="66" charset="0"/>
                </a:endParaRPr>
              </a:p>
              <a:p>
                <a:pPr lvl="1"/>
                <a:r>
                  <a:rPr lang="en-US" altLang="zh-CN" sz="1800" dirty="0">
                    <a:solidFill>
                      <a:srgbClr val="1B06BA"/>
                    </a:solidFill>
                    <a:latin typeface="Comic Sans MS" panose="030F0702030302020204" pitchFamily="66" charset="0"/>
                  </a:rPr>
                  <a:t>Lossless-join decomposition: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smtClean="0">
                            <a:solidFill>
                              <a:srgbClr val="1B06BA"/>
                            </a:solidFill>
                            <a:latin typeface="Cambria Math" panose="02040503050406030204" pitchFamily="18" charset="0"/>
                          </a:rPr>
                          <m:t>𝑹</m:t>
                        </m:r>
                      </m:e>
                      <m:sub>
                        <m:r>
                          <a:rPr lang="en-US" altLang="zh-CN" sz="1800" b="1" i="1" smtClean="0">
                            <a:solidFill>
                              <a:srgbClr val="1B06BA"/>
                            </a:solidFill>
                            <a:latin typeface="Cambria Math" panose="02040503050406030204" pitchFamily="18" charset="0"/>
                          </a:rPr>
                          <m:t>𝟏</m:t>
                        </m:r>
                      </m:sub>
                    </m:sSub>
                    <m:r>
                      <a:rPr lang="en-US" altLang="zh-CN" sz="1800" b="1" i="1" smtClean="0">
                        <a:solidFill>
                          <a:srgbClr val="1B06BA"/>
                        </a:solidFill>
                        <a:latin typeface="Cambria Math" panose="02040503050406030204" pitchFamily="18" charset="0"/>
                        <a:ea typeface="Cambria Math" panose="02040503050406030204" pitchFamily="18" charset="0"/>
                      </a:rPr>
                      <m:t>∩</m:t>
                    </m:r>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smtClean="0">
                            <a:solidFill>
                              <a:srgbClr val="1B06BA"/>
                            </a:solidFill>
                            <a:latin typeface="Cambria Math" panose="02040503050406030204" pitchFamily="18" charset="0"/>
                          </a:rPr>
                          <m:t>𝟐</m:t>
                        </m:r>
                      </m:sub>
                    </m:sSub>
                    <m:r>
                      <a:rPr lang="en-US" altLang="zh-CN" sz="1800" b="1" i="1" smtClean="0">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𝑩</m:t>
                    </m:r>
                    <m:r>
                      <a:rPr lang="en-US" altLang="zh-CN" sz="1800" b="1" i="1" smtClean="0">
                        <a:solidFill>
                          <a:srgbClr val="1B06BA"/>
                        </a:solidFill>
                        <a:latin typeface="Cambria Math" panose="02040503050406030204" pitchFamily="18" charset="0"/>
                      </a:rPr>
                      <m:t>}</m:t>
                    </m:r>
                  </m:oMath>
                </a14:m>
                <a:r>
                  <a:rPr lang="en-US" altLang="zh-CN" sz="1800" b="1" dirty="0">
                    <a:solidFill>
                      <a:srgbClr val="1B06BA"/>
                    </a:solidFill>
                    <a:latin typeface="Comic Sans MS" panose="030F0702030302020204" pitchFamily="66" charset="0"/>
                  </a:rPr>
                  <a:t> and </a:t>
                </a:r>
                <a14:m>
                  <m:oMath xmlns:m="http://schemas.openxmlformats.org/officeDocument/2006/math">
                    <m:r>
                      <a:rPr lang="en-US" altLang="zh-CN" sz="1800" b="1" i="1" dirty="0">
                        <a:solidFill>
                          <a:srgbClr val="1B06BA"/>
                        </a:solidFill>
                        <a:latin typeface="Cambria Math" panose="02040503050406030204" pitchFamily="18" charset="0"/>
                      </a:rPr>
                      <m:t>𝑩</m:t>
                    </m:r>
                    <m:r>
                      <a:rPr lang="en-US" altLang="zh-CN" sz="1800" b="1" i="1" dirty="0">
                        <a:solidFill>
                          <a:srgbClr val="1B06BA"/>
                        </a:solidFill>
                        <a:latin typeface="Cambria Math" panose="02040503050406030204" pitchFamily="18" charset="0"/>
                        <a:ea typeface="Cambria Math" panose="02040503050406030204" pitchFamily="18" charset="0"/>
                      </a:rPr>
                      <m:t>→</m:t>
                    </m:r>
                    <m:r>
                      <a:rPr lang="en-US" altLang="zh-CN" sz="1800" b="1" i="1" dirty="0">
                        <a:solidFill>
                          <a:srgbClr val="1B06BA"/>
                        </a:solidFill>
                        <a:latin typeface="Cambria Math" panose="02040503050406030204" pitchFamily="18" charset="0"/>
                      </a:rPr>
                      <m:t>𝑪</m:t>
                    </m:r>
                  </m:oMath>
                </a14:m>
                <a:endParaRPr lang="en-US" altLang="zh-CN" sz="1800" b="1" dirty="0">
                  <a:solidFill>
                    <a:srgbClr val="1B06BA"/>
                  </a:solidFill>
                  <a:latin typeface="Comic Sans MS" panose="030F0702030302020204" pitchFamily="66" charset="0"/>
                </a:endParaRPr>
              </a:p>
              <a:p>
                <a:pPr lvl="1"/>
                <a14:m>
                  <m:oMath xmlns:m="http://schemas.openxmlformats.org/officeDocument/2006/math">
                    <m:r>
                      <a:rPr lang="en-US" altLang="zh-CN" sz="1800" b="1" i="1" dirty="0">
                        <a:solidFill>
                          <a:srgbClr val="1F07CF"/>
                        </a:solidFill>
                        <a:latin typeface="Cambria Math" panose="02040503050406030204" pitchFamily="18" charset="0"/>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rPr>
                      <m:t>,  </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𝑪</m:t>
                    </m:r>
                  </m:oMath>
                </a14:m>
                <a:r>
                  <a:rPr lang="en-US" altLang="zh-CN" sz="1800">
                    <a:solidFill>
                      <a:srgbClr val="FF0000"/>
                    </a:solidFill>
                    <a:latin typeface="Comic Sans MS" panose="030F0702030302020204" pitchFamily="66" charset="0"/>
                  </a:rPr>
                  <a:t>, Test A</a:t>
                </a:r>
                <a14:m>
                  <m:oMath xmlns:m="http://schemas.openxmlformats.org/officeDocument/2006/math">
                    <m:r>
                      <a:rPr lang="en-US" altLang="zh-CN" sz="1800" i="1" dirty="0">
                        <a:solidFill>
                          <a:srgbClr val="FF0000"/>
                        </a:solidFill>
                        <a:latin typeface="Cambria Math" panose="02040503050406030204" pitchFamily="18" charset="0"/>
                        <a:ea typeface="Cambria Math" panose="02040503050406030204" pitchFamily="18" charset="0"/>
                      </a:rPr>
                      <m:t>→</m:t>
                    </m:r>
                    <m:r>
                      <a:rPr lang="en-US" altLang="zh-CN" sz="1800" i="1" dirty="0">
                        <a:solidFill>
                          <a:srgbClr val="FF0000"/>
                        </a:solidFill>
                        <a:latin typeface="Cambria Math" panose="02040503050406030204" pitchFamily="18" charset="0"/>
                      </a:rPr>
                      <m:t>𝐶</m:t>
                    </m:r>
                  </m:oMath>
                </a14:m>
                <a:r>
                  <a:rPr lang="en-US" altLang="zh-CN" sz="1800" dirty="0">
                    <a:solidFill>
                      <a:srgbClr val="FF0000"/>
                    </a:solidFill>
                    <a:latin typeface="Comic Sans MS" panose="030F0702030302020204" pitchFamily="66" charset="0"/>
                  </a:rPr>
                  <a:t> ?</a:t>
                </a:r>
                <a:endParaRPr lang="en-US" altLang="zh-CN" sz="1800">
                  <a:solidFill>
                    <a:srgbClr val="FF0000"/>
                  </a:solidFill>
                  <a:latin typeface="Comic Sans MS" panose="030F0702030302020204" pitchFamily="66" charset="0"/>
                </a:endParaRPr>
              </a:p>
              <a:p>
                <a:pPr lvl="1"/>
                <a:r>
                  <a:rPr lang="en-US" altLang="zh-CN" sz="1800">
                    <a:solidFill>
                      <a:srgbClr val="FF0000"/>
                    </a:solidFill>
                    <a:latin typeface="Comic Sans MS" panose="030F0702030302020204" pitchFamily="66" charset="0"/>
                  </a:rPr>
                  <a:t>Dependency preserving</a:t>
                </a:r>
                <a:endParaRPr lang="en-US" altLang="zh-CN" sz="1800" b="1">
                  <a:solidFill>
                    <a:srgbClr val="1F07CF"/>
                  </a:solidFill>
                  <a:latin typeface="Comic Sans MS" panose="030F0702030302020204" pitchFamily="66" charset="0"/>
                </a:endParaRPr>
              </a:p>
              <a:p>
                <a14:m>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a:solidFill>
                              <a:schemeClr val="tx1"/>
                            </a:solidFill>
                            <a:latin typeface="Cambria Math" panose="02040503050406030204" pitchFamily="18" charset="0"/>
                          </a:rPr>
                          <m:t>𝟏</m:t>
                        </m:r>
                      </m:sub>
                    </m:sSub>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𝑨</m:t>
                    </m:r>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𝑩</m:t>
                    </m:r>
                    <m:r>
                      <a:rPr lang="en-US" altLang="zh-CN" sz="2000" b="1" i="1">
                        <a:solidFill>
                          <a:schemeClr val="tx1"/>
                        </a:solidFill>
                        <a:latin typeface="Cambria Math" panose="02040503050406030204" pitchFamily="18" charset="0"/>
                      </a:rPr>
                      <m:t>)</m:t>
                    </m:r>
                  </m:oMath>
                </a14:m>
                <a:r>
                  <a:rPr lang="en-US" altLang="zh-CN" sz="2000" b="1" dirty="0">
                    <a:solidFill>
                      <a:schemeClr val="tx1"/>
                    </a:solidFill>
                    <a:latin typeface="Comic Sans MS" panose="030F0702030302020204" pitchFamily="66" charset="0"/>
                  </a:rPr>
                  <a:t>, </a:t>
                </a:r>
                <a14:m>
                  <m:oMath xmlns:m="http://schemas.openxmlformats.org/officeDocument/2006/math">
                    <m:sSub>
                      <m:sSubPr>
                        <m:ctrlPr>
                          <a:rPr lang="en-US" altLang="zh-CN" sz="2000" b="1"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𝑹</m:t>
                        </m:r>
                      </m:e>
                      <m:sub>
                        <m:r>
                          <a:rPr lang="en-US" altLang="zh-CN" sz="2000" b="1" i="1">
                            <a:solidFill>
                              <a:schemeClr val="tx1"/>
                            </a:solidFill>
                            <a:latin typeface="Cambria Math" panose="02040503050406030204" pitchFamily="18" charset="0"/>
                          </a:rPr>
                          <m:t>𝟐</m:t>
                        </m:r>
                      </m:sub>
                    </m:sSub>
                    <m:r>
                      <a:rPr lang="en-US" altLang="zh-CN" sz="2000" b="1" i="1">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𝑨</m:t>
                    </m:r>
                    <m:r>
                      <a:rPr lang="en-US" altLang="zh-CN" sz="2000" b="1" i="1">
                        <a:solidFill>
                          <a:schemeClr val="tx1"/>
                        </a:solidFill>
                        <a:latin typeface="Cambria Math" panose="02040503050406030204" pitchFamily="18" charset="0"/>
                      </a:rPr>
                      <m:t>,</m:t>
                    </m:r>
                    <m:r>
                      <a:rPr lang="en-US" altLang="zh-CN" sz="2000" b="1" i="1">
                        <a:solidFill>
                          <a:schemeClr val="tx1"/>
                        </a:solidFill>
                        <a:latin typeface="Cambria Math" panose="02040503050406030204" pitchFamily="18" charset="0"/>
                      </a:rPr>
                      <m:t>𝑪</m:t>
                    </m:r>
                    <m:r>
                      <a:rPr lang="en-US" altLang="zh-CN" sz="2000" b="1" i="1">
                        <a:solidFill>
                          <a:schemeClr val="tx1"/>
                        </a:solidFill>
                        <a:latin typeface="Cambria Math" panose="02040503050406030204" pitchFamily="18" charset="0"/>
                      </a:rPr>
                      <m:t>)</m:t>
                    </m:r>
                  </m:oMath>
                </a14:m>
                <a:endParaRPr lang="en-US" altLang="zh-CN" sz="2000" b="1" dirty="0">
                  <a:solidFill>
                    <a:schemeClr val="tx1"/>
                  </a:solidFill>
                  <a:latin typeface="Comic Sans MS" panose="030F0702030302020204" pitchFamily="66" charset="0"/>
                </a:endParaRPr>
              </a:p>
              <a:p>
                <a:pPr lvl="1"/>
                <a:r>
                  <a:rPr lang="en-US" altLang="zh-CN" sz="1800" dirty="0">
                    <a:solidFill>
                      <a:srgbClr val="1B06BA"/>
                    </a:solidFill>
                    <a:latin typeface="Comic Sans MS" panose="030F0702030302020204" pitchFamily="66" charset="0"/>
                  </a:rPr>
                  <a:t>Lossless-join decomposition: </a:t>
                </a:r>
                <a14:m>
                  <m:oMath xmlns:m="http://schemas.openxmlformats.org/officeDocument/2006/math">
                    <m:sSub>
                      <m:sSubPr>
                        <m:ctrlPr>
                          <a:rPr lang="en-US" altLang="zh-CN" sz="1800" b="1" i="1" smtClean="0">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a:solidFill>
                              <a:srgbClr val="1B06BA"/>
                            </a:solidFill>
                            <a:latin typeface="Cambria Math" panose="02040503050406030204" pitchFamily="18" charset="0"/>
                          </a:rPr>
                          <m:t>𝟏</m:t>
                        </m:r>
                      </m:sub>
                    </m:sSub>
                    <m:r>
                      <a:rPr lang="en-US" altLang="zh-CN" sz="1800" b="1" i="1">
                        <a:solidFill>
                          <a:srgbClr val="1B06BA"/>
                        </a:solidFill>
                        <a:latin typeface="Cambria Math" panose="02040503050406030204" pitchFamily="18" charset="0"/>
                        <a:ea typeface="Cambria Math" panose="02040503050406030204" pitchFamily="18" charset="0"/>
                      </a:rPr>
                      <m:t>∩</m:t>
                    </m:r>
                    <m:sSub>
                      <m:sSubPr>
                        <m:ctrlPr>
                          <a:rPr lang="en-US" altLang="zh-CN" sz="1800" b="1" i="1">
                            <a:solidFill>
                              <a:srgbClr val="1B06BA"/>
                            </a:solidFill>
                            <a:latin typeface="Cambria Math" panose="02040503050406030204" pitchFamily="18" charset="0"/>
                          </a:rPr>
                        </m:ctrlPr>
                      </m:sSubPr>
                      <m:e>
                        <m:r>
                          <a:rPr lang="en-US" altLang="zh-CN" sz="1800" b="1" i="1">
                            <a:solidFill>
                              <a:srgbClr val="1B06BA"/>
                            </a:solidFill>
                            <a:latin typeface="Cambria Math" panose="02040503050406030204" pitchFamily="18" charset="0"/>
                          </a:rPr>
                          <m:t>𝑹</m:t>
                        </m:r>
                      </m:e>
                      <m:sub>
                        <m:r>
                          <a:rPr lang="en-US" altLang="zh-CN" sz="1800" b="1" i="1">
                            <a:solidFill>
                              <a:srgbClr val="1B06BA"/>
                            </a:solidFill>
                            <a:latin typeface="Cambria Math" panose="02040503050406030204" pitchFamily="18" charset="0"/>
                          </a:rPr>
                          <m:t>𝟐</m:t>
                        </m:r>
                      </m:sub>
                    </m:sSub>
                    <m:r>
                      <a:rPr lang="en-US" altLang="zh-CN" sz="1800" b="1" i="1">
                        <a:solidFill>
                          <a:srgbClr val="1B06BA"/>
                        </a:solidFill>
                        <a:latin typeface="Cambria Math" panose="02040503050406030204" pitchFamily="18" charset="0"/>
                      </a:rPr>
                      <m:t>={</m:t>
                    </m:r>
                    <m:r>
                      <a:rPr lang="en-US" altLang="zh-CN" sz="1800" b="1" i="1" smtClean="0">
                        <a:solidFill>
                          <a:srgbClr val="1B06BA"/>
                        </a:solidFill>
                        <a:latin typeface="Cambria Math" panose="02040503050406030204" pitchFamily="18" charset="0"/>
                      </a:rPr>
                      <m:t>𝑨</m:t>
                    </m:r>
                    <m:r>
                      <a:rPr lang="en-US" altLang="zh-CN" sz="1800" b="1" i="1">
                        <a:solidFill>
                          <a:srgbClr val="1B06BA"/>
                        </a:solidFill>
                        <a:latin typeface="Cambria Math" panose="02040503050406030204" pitchFamily="18" charset="0"/>
                      </a:rPr>
                      <m:t>}</m:t>
                    </m:r>
                  </m:oMath>
                </a14:m>
                <a:r>
                  <a:rPr lang="en-US" altLang="zh-CN" sz="1800" b="1" dirty="0">
                    <a:solidFill>
                      <a:srgbClr val="1B06BA"/>
                    </a:solidFill>
                    <a:latin typeface="Comic Sans MS" panose="030F0702030302020204" pitchFamily="66" charset="0"/>
                  </a:rPr>
                  <a:t> and </a:t>
                </a:r>
                <a14:m>
                  <m:oMath xmlns:m="http://schemas.openxmlformats.org/officeDocument/2006/math">
                    <m:r>
                      <a:rPr lang="en-US" altLang="zh-CN" sz="1800" b="1" i="1" dirty="0" smtClean="0">
                        <a:solidFill>
                          <a:srgbClr val="1B06BA"/>
                        </a:solidFill>
                        <a:latin typeface="Cambria Math" panose="02040503050406030204" pitchFamily="18" charset="0"/>
                      </a:rPr>
                      <m:t>𝑨</m:t>
                    </m:r>
                    <m:r>
                      <a:rPr lang="en-US" altLang="zh-CN" sz="1800" b="1" i="1" dirty="0">
                        <a:solidFill>
                          <a:srgbClr val="1B06BA"/>
                        </a:solidFill>
                        <a:latin typeface="Cambria Math" panose="02040503050406030204" pitchFamily="18" charset="0"/>
                        <a:ea typeface="Cambria Math" panose="02040503050406030204" pitchFamily="18" charset="0"/>
                      </a:rPr>
                      <m:t>→</m:t>
                    </m:r>
                    <m:r>
                      <a:rPr lang="en-US" altLang="zh-CN" sz="1800" b="1" i="1" dirty="0" smtClean="0">
                        <a:solidFill>
                          <a:srgbClr val="1B06BA"/>
                        </a:solidFill>
                        <a:latin typeface="Cambria Math" panose="02040503050406030204" pitchFamily="18" charset="0"/>
                        <a:ea typeface="Cambria Math" panose="02040503050406030204" pitchFamily="18" charset="0"/>
                      </a:rPr>
                      <m:t>𝑩</m:t>
                    </m:r>
                  </m:oMath>
                </a14:m>
                <a:endParaRPr lang="en-US" altLang="zh-CN" sz="1800" b="1" dirty="0">
                  <a:solidFill>
                    <a:srgbClr val="1B06BA"/>
                  </a:solidFill>
                  <a:latin typeface="Comic Sans MS" panose="030F0702030302020204" pitchFamily="66" charset="0"/>
                </a:endParaRPr>
              </a:p>
              <a:p>
                <a:pPr lvl="1"/>
                <a14:m>
                  <m:oMath xmlns:m="http://schemas.openxmlformats.org/officeDocument/2006/math">
                    <m:r>
                      <a:rPr lang="en-US" altLang="zh-CN" sz="1800" b="1" i="1" dirty="0">
                        <a:solidFill>
                          <a:srgbClr val="1F07CF"/>
                        </a:solidFill>
                        <a:latin typeface="Cambria Math" panose="02040503050406030204" pitchFamily="18" charset="0"/>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𝑩</m:t>
                    </m:r>
                    <m:r>
                      <a:rPr lang="en-US" altLang="zh-CN" sz="1800" b="1" i="1" dirty="0">
                        <a:solidFill>
                          <a:srgbClr val="1F07CF"/>
                        </a:solidFill>
                        <a:latin typeface="Cambria Math" panose="02040503050406030204" pitchFamily="18" charset="0"/>
                      </a:rPr>
                      <m:t>,  </m:t>
                    </m:r>
                    <m:r>
                      <a:rPr lang="en-US" altLang="zh-CN" sz="1800" b="1" i="1" dirty="0" smtClean="0">
                        <a:solidFill>
                          <a:srgbClr val="1F07CF"/>
                        </a:solidFill>
                        <a:latin typeface="Cambria Math" panose="02040503050406030204"/>
                      </a:rPr>
                      <m:t>𝑨</m:t>
                    </m:r>
                    <m:r>
                      <a:rPr lang="en-US" altLang="zh-CN" sz="1800" b="1" i="1" dirty="0">
                        <a:solidFill>
                          <a:srgbClr val="1F07CF"/>
                        </a:solidFill>
                        <a:latin typeface="Cambria Math" panose="02040503050406030204" pitchFamily="18" charset="0"/>
                        <a:ea typeface="Cambria Math" panose="02040503050406030204" pitchFamily="18" charset="0"/>
                      </a:rPr>
                      <m:t>→</m:t>
                    </m:r>
                    <m:r>
                      <a:rPr lang="en-US" altLang="zh-CN" sz="1800" b="1" i="1" dirty="0">
                        <a:solidFill>
                          <a:srgbClr val="1F07CF"/>
                        </a:solidFill>
                        <a:latin typeface="Cambria Math" panose="02040503050406030204" pitchFamily="18" charset="0"/>
                      </a:rPr>
                      <m:t>𝑪</m:t>
                    </m:r>
                  </m:oMath>
                </a14:m>
                <a:r>
                  <a:rPr lang="en-US" altLang="zh-CN" sz="1800">
                    <a:solidFill>
                      <a:srgbClr val="FF0000"/>
                    </a:solidFill>
                    <a:latin typeface="Comic Sans MS" panose="030F0702030302020204" pitchFamily="66" charset="0"/>
                  </a:rPr>
                  <a:t>, </a:t>
                </a:r>
                <a:r>
                  <a:rPr lang="en-US" altLang="zh-CN" sz="1800" b="1" dirty="0">
                    <a:solidFill>
                      <a:srgbClr val="FF0000"/>
                    </a:solidFill>
                    <a:latin typeface="Comic Sans MS" panose="030F0702030302020204" pitchFamily="66" charset="0"/>
                  </a:rPr>
                  <a:t>check </a:t>
                </a:r>
                <a14:m>
                  <m:oMath xmlns:m="http://schemas.openxmlformats.org/officeDocument/2006/math">
                    <m:r>
                      <a:rPr lang="en-US" altLang="zh-CN" sz="1800" b="1" i="1" dirty="0">
                        <a:solidFill>
                          <a:srgbClr val="FF0000"/>
                        </a:solidFill>
                        <a:latin typeface="Cambria Math" panose="02040503050406030204" pitchFamily="18" charset="0"/>
                      </a:rPr>
                      <m:t>𝑩</m:t>
                    </m:r>
                    <m:r>
                      <a:rPr lang="en-US" altLang="zh-CN" sz="1800" b="1" i="1" dirty="0">
                        <a:solidFill>
                          <a:srgbClr val="FF0000"/>
                        </a:solidFill>
                        <a:latin typeface="Cambria Math" panose="02040503050406030204" pitchFamily="18" charset="0"/>
                        <a:ea typeface="Cambria Math" panose="02040503050406030204" pitchFamily="18" charset="0"/>
                      </a:rPr>
                      <m:t>→</m:t>
                    </m:r>
                    <m:r>
                      <a:rPr lang="en-US" altLang="zh-CN" sz="1800" b="1" i="1" dirty="0">
                        <a:solidFill>
                          <a:srgbClr val="FF0000"/>
                        </a:solidFill>
                        <a:latin typeface="Cambria Math" panose="02040503050406030204" pitchFamily="18" charset="0"/>
                      </a:rPr>
                      <m:t>𝑪</m:t>
                    </m:r>
                    <m:r>
                      <a:rPr lang="en-US" altLang="zh-CN" sz="1800" b="1" i="1" dirty="0">
                        <a:solidFill>
                          <a:srgbClr val="FF0000"/>
                        </a:solidFill>
                        <a:latin typeface="Cambria Math" panose="02040503050406030204" pitchFamily="18" charset="0"/>
                      </a:rPr>
                      <m:t> </m:t>
                    </m:r>
                  </m:oMath>
                </a14:m>
                <a:endParaRPr lang="en-US" altLang="zh-CN" sz="1800">
                  <a:solidFill>
                    <a:srgbClr val="FF0000"/>
                  </a:solidFill>
                  <a:latin typeface="Comic Sans MS" panose="030F0702030302020204" pitchFamily="66" charset="0"/>
                </a:endParaRPr>
              </a:p>
              <a:p>
                <a:pPr lvl="1"/>
                <a:r>
                  <a:rPr lang="en-US" altLang="zh-CN" sz="1800">
                    <a:solidFill>
                      <a:srgbClr val="FF0000"/>
                    </a:solidFill>
                    <a:latin typeface="Comic Sans MS" panose="030F0702030302020204" pitchFamily="66" charset="0"/>
                  </a:rPr>
                  <a:t>Not </a:t>
                </a:r>
                <a:r>
                  <a:rPr lang="en-US" altLang="zh-CN" sz="1800" dirty="0">
                    <a:solidFill>
                      <a:srgbClr val="FF0000"/>
                    </a:solidFill>
                    <a:latin typeface="Comic Sans MS" panose="030F0702030302020204" pitchFamily="66" charset="0"/>
                  </a:rPr>
                  <a:t>dependency preserving </a:t>
                </a:r>
                <a:br>
                  <a:rPr lang="en-US" altLang="zh-CN" sz="1800" dirty="0">
                    <a:solidFill>
                      <a:srgbClr val="FF0000"/>
                    </a:solidFill>
                    <a:latin typeface="Comic Sans MS" panose="030F0702030302020204" pitchFamily="66" charset="0"/>
                  </a:rPr>
                </a:br>
                <a:r>
                  <a:rPr lang="en-US" altLang="zh-CN" sz="1800" dirty="0">
                    <a:latin typeface="Comic Sans MS" panose="030F0702030302020204" pitchFamily="66" charset="0"/>
                  </a:rPr>
                  <a:t>(cannot </a:t>
                </a:r>
                <a:r>
                  <a:rPr lang="en-US" altLang="zh-CN" sz="1800" b="1" dirty="0">
                    <a:solidFill>
                      <a:srgbClr val="FF0000"/>
                    </a:solidFill>
                    <a:latin typeface="Comic Sans MS" panose="030F0702030302020204" pitchFamily="66" charset="0"/>
                  </a:rPr>
                  <a:t>check </a:t>
                </a:r>
                <a14:m>
                  <m:oMath xmlns:m="http://schemas.openxmlformats.org/officeDocument/2006/math">
                    <m:r>
                      <a:rPr lang="en-US" altLang="zh-CN" sz="1800" b="1" i="1" dirty="0">
                        <a:solidFill>
                          <a:srgbClr val="FF0000"/>
                        </a:solidFill>
                        <a:latin typeface="Cambria Math" panose="02040503050406030204" pitchFamily="18" charset="0"/>
                      </a:rPr>
                      <m:t>𝑩</m:t>
                    </m:r>
                    <m:r>
                      <a:rPr lang="en-US" altLang="zh-CN" sz="1800" b="1" i="1" dirty="0">
                        <a:solidFill>
                          <a:srgbClr val="FF0000"/>
                        </a:solidFill>
                        <a:latin typeface="Cambria Math" panose="02040503050406030204" pitchFamily="18" charset="0"/>
                        <a:ea typeface="Cambria Math" panose="02040503050406030204" pitchFamily="18" charset="0"/>
                      </a:rPr>
                      <m:t>→</m:t>
                    </m:r>
                    <m:r>
                      <a:rPr lang="en-US" altLang="zh-CN" sz="1800" b="1" i="1" dirty="0">
                        <a:solidFill>
                          <a:srgbClr val="FF0000"/>
                        </a:solidFill>
                        <a:latin typeface="Cambria Math" panose="02040503050406030204" pitchFamily="18" charset="0"/>
                      </a:rPr>
                      <m:t>𝑪</m:t>
                    </m:r>
                    <m:r>
                      <a:rPr lang="en-US" altLang="zh-CN" sz="1800" b="1" i="1" dirty="0">
                        <a:solidFill>
                          <a:srgbClr val="FF0000"/>
                        </a:solidFill>
                        <a:latin typeface="Cambria Math" panose="02040503050406030204" pitchFamily="18" charset="0"/>
                      </a:rPr>
                      <m:t> </m:t>
                    </m:r>
                  </m:oMath>
                </a14:m>
                <a:r>
                  <a:rPr lang="en-US" altLang="zh-CN" sz="1800" dirty="0">
                    <a:latin typeface="Comic Sans MS" panose="030F0702030302020204" pitchFamily="66" charset="0"/>
                  </a:rPr>
                  <a:t>without computing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𝟏</m:t>
                        </m:r>
                      </m:sub>
                    </m:sSub>
                    <m:r>
                      <a:rPr lang="en-US" altLang="zh-CN" sz="1800" b="1" i="1" smtClean="0">
                        <a:solidFill>
                          <a:srgbClr val="1F07CF"/>
                        </a:solidFill>
                        <a:latin typeface="Cambria Math" panose="02040503050406030204" pitchFamily="18" charset="0"/>
                        <a:ea typeface="Cambria Math" panose="02040503050406030204" pitchFamily="18" charset="0"/>
                      </a:rPr>
                      <m:t>⋈</m:t>
                    </m:r>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𝟐</m:t>
                        </m:r>
                      </m:sub>
                    </m:sSub>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7" r="4" b="-5764"/>
                </a:stretch>
              </a:blipFill>
            </p:spPr>
            <p:txBody>
              <a:bodyPr/>
              <a:lstStyle/>
              <a:p>
                <a:r>
                  <a:rPr lang="zh-CN" altLang="en-US">
                    <a:noFill/>
                  </a:rPr>
                  <a:t> </a:t>
                </a:r>
              </a:p>
            </p:txBody>
          </p:sp>
        </mc:Fallback>
      </mc:AlternateContent>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400"/>
              </a:spcBef>
            </a:pPr>
            <a:r>
              <a:rPr lang="en-US" altLang="zh-CN" sz="2000" dirty="0">
                <a:latin typeface="Comic Sans MS" panose="030F0702030302020204" pitchFamily="66" charset="0"/>
              </a:rPr>
              <a:t>Features of Good Relational Designs</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Functional Dependencies</a:t>
            </a:r>
            <a:endParaRPr lang="en-US" altLang="zh-CN" sz="2000" dirty="0">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Dependencies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Normalization </a:t>
            </a:r>
            <a:r>
              <a:rPr lang="en-US" altLang="zh-CN" sz="2000" b="1" dirty="0">
                <a:solidFill>
                  <a:srgbClr val="FF0000"/>
                </a:solidFill>
                <a:latin typeface="Comic Sans MS" panose="030F0702030302020204" pitchFamily="66" charset="0"/>
              </a:rPr>
              <a:t>&amp; Normal Forms (</a:t>
            </a:r>
            <a:r>
              <a:rPr lang="zh-CN" altLang="en-US" sz="2000" b="1" dirty="0">
                <a:solidFill>
                  <a:srgbClr val="FF0000"/>
                </a:solidFill>
                <a:latin typeface="Comic Sans MS" panose="030F0702030302020204" pitchFamily="66" charset="0"/>
              </a:rPr>
              <a:t>范式</a:t>
            </a:r>
            <a:r>
              <a:rPr lang="en-US" altLang="zh-CN" sz="2000" b="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a:p>
            <a:pPr>
              <a:spcBef>
                <a:spcPts val="400"/>
              </a:spcBef>
            </a:pPr>
            <a:r>
              <a:rPr lang="en-US" altLang="zh-CN" sz="2000" dirty="0">
                <a:latin typeface="Comic Sans MS" panose="030F0702030302020204" pitchFamily="66" charset="0"/>
              </a:rPr>
              <a:t>Multivalued Dependencies</a:t>
            </a:r>
            <a:r>
              <a:rPr lang="zh-CN" altLang="en-US" sz="2000" dirty="0">
                <a:latin typeface="Comic Sans MS" panose="030F0702030302020204" pitchFamily="66" charset="0"/>
              </a:rPr>
              <a:t>*</a:t>
            </a:r>
            <a:endParaRPr lang="en-US" altLang="zh-CN" sz="2000" dirty="0">
              <a:latin typeface="Comic Sans MS" panose="030F0702030302020204" pitchFamily="66" charset="0"/>
            </a:endParaRPr>
          </a:p>
          <a:p>
            <a:pPr>
              <a:spcBef>
                <a:spcPts val="400"/>
              </a:spcBef>
            </a:pPr>
            <a:r>
              <a:rPr lang="en-US" altLang="zh-CN" sz="2000" dirty="0">
                <a:latin typeface="Comic Sans MS" panose="030F0702030302020204" pitchFamily="66" charset="0"/>
              </a:rPr>
              <a:t>Database Design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Normalization (</a:t>
            </a:r>
            <a:r>
              <a:rPr lang="zh-CN" altLang="en-US" dirty="0">
                <a:latin typeface="Comic Sans MS" panose="030F0702030302020204" pitchFamily="66" charset="0"/>
              </a:rPr>
              <a:t>规范化</a:t>
            </a:r>
            <a:r>
              <a:rPr lang="en-US" altLang="zh-CN"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496944" cy="3805070"/>
          </a:xfrm>
        </p:spPr>
        <p:txBody>
          <a:bodyPr/>
          <a:lstStyle/>
          <a:p>
            <a:pPr>
              <a:lnSpc>
                <a:spcPct val="120000"/>
              </a:lnSpc>
            </a:pPr>
            <a:r>
              <a:rPr lang="en-US" altLang="zh-CN" sz="2000" dirty="0">
                <a:latin typeface="Comic Sans MS" panose="030F0702030302020204" pitchFamily="66" charset="0"/>
              </a:rPr>
              <a:t>The process of decomposing relations with anomalies to produce </a:t>
            </a:r>
            <a:r>
              <a:rPr lang="en-US" altLang="zh-CN" sz="2000" dirty="0">
                <a:solidFill>
                  <a:srgbClr val="FF0000"/>
                </a:solidFill>
                <a:latin typeface="Comic Sans MS" panose="030F0702030302020204" pitchFamily="66" charset="0"/>
              </a:rPr>
              <a:t>smaller</a:t>
            </a:r>
            <a:r>
              <a:rPr lang="en-US" altLang="zh-CN" sz="2000" dirty="0">
                <a:latin typeface="Comic Sans MS" panose="030F0702030302020204" pitchFamily="66" charset="0"/>
              </a:rPr>
              <a:t> and </a:t>
            </a:r>
            <a:r>
              <a:rPr lang="en-US" altLang="zh-CN" sz="2000" dirty="0">
                <a:solidFill>
                  <a:srgbClr val="FF0000"/>
                </a:solidFill>
                <a:latin typeface="Comic Sans MS" panose="030F0702030302020204" pitchFamily="66" charset="0"/>
              </a:rPr>
              <a:t>well-structured</a:t>
            </a:r>
            <a:r>
              <a:rPr lang="en-US" altLang="zh-CN" sz="2000" dirty="0">
                <a:latin typeface="Comic Sans MS" panose="030F0702030302020204" pitchFamily="66" charset="0"/>
              </a:rPr>
              <a:t> relations</a:t>
            </a:r>
            <a:endParaRPr lang="en-US" altLang="zh-CN" sz="2000" dirty="0">
              <a:latin typeface="Comic Sans MS" panose="030F0702030302020204" pitchFamily="66" charset="0"/>
            </a:endParaRPr>
          </a:p>
          <a:p>
            <a:pPr>
              <a:lnSpc>
                <a:spcPct val="120000"/>
              </a:lnSpc>
            </a:pPr>
            <a:r>
              <a:rPr lang="en-US" altLang="zh-CN" sz="2000" dirty="0">
                <a:latin typeface="Comic Sans MS" panose="030F0702030302020204" pitchFamily="66" charset="0"/>
              </a:rPr>
              <a:t>To validate and improve a logical design so that it </a:t>
            </a:r>
            <a:r>
              <a:rPr lang="en-US" altLang="zh-CN" sz="2000" dirty="0">
                <a:solidFill>
                  <a:srgbClr val="1F07CF"/>
                </a:solidFill>
                <a:latin typeface="Comic Sans MS" panose="030F0702030302020204" pitchFamily="66" charset="0"/>
              </a:rPr>
              <a:t>satisfies certain constraints </a:t>
            </a:r>
            <a:r>
              <a:rPr lang="en-US" altLang="zh-CN" sz="2000" dirty="0">
                <a:latin typeface="Comic Sans MS" panose="030F0702030302020204" pitchFamily="66" charset="0"/>
              </a:rPr>
              <a:t>that </a:t>
            </a:r>
            <a:r>
              <a:rPr lang="en-US" altLang="zh-CN" sz="2000" dirty="0">
                <a:solidFill>
                  <a:srgbClr val="1F07CF"/>
                </a:solidFill>
                <a:latin typeface="Comic Sans MS" panose="030F0702030302020204" pitchFamily="66" charset="0"/>
              </a:rPr>
              <a:t>avoid unnecessary duplication of data</a:t>
            </a:r>
            <a:endParaRPr lang="en-US" altLang="zh-CN" sz="2000" dirty="0">
              <a:solidFill>
                <a:srgbClr val="1F07CF"/>
              </a:solidFill>
              <a:latin typeface="Comic Sans MS" panose="030F0702030302020204" pitchFamily="66" charset="0"/>
            </a:endParaRPr>
          </a:p>
          <a:p>
            <a:pPr>
              <a:lnSpc>
                <a:spcPct val="120000"/>
              </a:lnSpc>
            </a:pPr>
            <a:r>
              <a:rPr lang="en-US" altLang="zh-CN" sz="2000" dirty="0">
                <a:latin typeface="Comic Sans MS" panose="030F0702030302020204" pitchFamily="66" charset="0"/>
              </a:rPr>
              <a:t>The problems of having duplication of data</a:t>
            </a:r>
            <a:endParaRPr lang="en-US" altLang="zh-CN" sz="2000" dirty="0">
              <a:latin typeface="Comic Sans MS" panose="030F0702030302020204" pitchFamily="66" charset="0"/>
            </a:endParaRPr>
          </a:p>
          <a:p>
            <a:pPr lvl="1">
              <a:lnSpc>
                <a:spcPct val="120000"/>
              </a:lnSpc>
            </a:pPr>
            <a:r>
              <a:rPr lang="en-US" altLang="zh-CN" dirty="0">
                <a:latin typeface="Comic Sans MS" panose="030F0702030302020204" pitchFamily="66" charset="0"/>
              </a:rPr>
              <a:t>Waste of space</a:t>
            </a:r>
            <a:endParaRPr lang="en-US" altLang="zh-CN" dirty="0">
              <a:latin typeface="Comic Sans MS" panose="030F0702030302020204" pitchFamily="66" charset="0"/>
            </a:endParaRPr>
          </a:p>
          <a:p>
            <a:pPr lvl="1">
              <a:lnSpc>
                <a:spcPct val="120000"/>
              </a:lnSpc>
            </a:pPr>
            <a:r>
              <a:rPr lang="en-US" altLang="zh-CN" dirty="0">
                <a:latin typeface="Comic Sans MS" panose="030F0702030302020204" pitchFamily="66" charset="0"/>
              </a:rPr>
              <a:t>Difficulty in </a:t>
            </a:r>
            <a:r>
              <a:rPr lang="en-US" altLang="zh-CN" b="1" dirty="0">
                <a:solidFill>
                  <a:srgbClr val="FF0000"/>
                </a:solidFill>
                <a:latin typeface="Comic Sans MS" panose="030F0702030302020204" pitchFamily="66" charset="0"/>
              </a:rPr>
              <a:t>consistency control</a:t>
            </a:r>
            <a:endParaRPr lang="en-US" altLang="zh-CN" b="1" dirty="0">
              <a:solidFill>
                <a:srgbClr val="FF0000"/>
              </a:solidFill>
              <a:latin typeface="Comic Sans MS" panose="030F0702030302020204" pitchFamily="66" charset="0"/>
            </a:endParaRPr>
          </a:p>
          <a:p>
            <a:pPr>
              <a:lnSpc>
                <a:spcPct val="120000"/>
              </a:lnSpc>
            </a:pPr>
            <a:endParaRPr lang="zh-CN" altLang="en-US" sz="2000" dirty="0">
              <a:latin typeface="Comic Sans MS" panose="030F0702030302020204" pitchFamily="66"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Well-structured Relations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784976" cy="3805070"/>
          </a:xfrm>
        </p:spPr>
        <p:txBody>
          <a:bodyPr/>
          <a:lstStyle/>
          <a:p>
            <a:r>
              <a:rPr lang="en-US" altLang="zh-CN" sz="2000" dirty="0">
                <a:latin typeface="Comic Sans MS" panose="030F0702030302020204" pitchFamily="66" charset="0"/>
              </a:rPr>
              <a:t>A relation that </a:t>
            </a:r>
            <a:r>
              <a:rPr lang="en-US" altLang="zh-CN" sz="2000" dirty="0">
                <a:solidFill>
                  <a:srgbClr val="1F07CF"/>
                </a:solidFill>
                <a:latin typeface="Comic Sans MS" panose="030F0702030302020204" pitchFamily="66" charset="0"/>
              </a:rPr>
              <a:t>contains minimal data redundancy</a:t>
            </a:r>
            <a:r>
              <a:rPr lang="en-US" altLang="zh-CN" sz="2000" dirty="0">
                <a:latin typeface="Comic Sans MS" panose="030F0702030302020204" pitchFamily="66" charset="0"/>
              </a:rPr>
              <a:t> and </a:t>
            </a:r>
            <a:r>
              <a:rPr lang="en-US" altLang="zh-CN" sz="2000" dirty="0">
                <a:solidFill>
                  <a:srgbClr val="1F07CF"/>
                </a:solidFill>
                <a:latin typeface="Comic Sans MS" panose="030F0702030302020204" pitchFamily="66" charset="0"/>
              </a:rPr>
              <a:t>allows users to insert, delete, and update rows without causing data inconsistencies</a:t>
            </a:r>
            <a:endParaRPr lang="en-US" altLang="zh-CN" sz="2000" dirty="0">
              <a:solidFill>
                <a:srgbClr val="1F07CF"/>
              </a:solidFill>
              <a:latin typeface="Comic Sans MS" panose="030F0702030302020204" pitchFamily="66" charset="0"/>
            </a:endParaRPr>
          </a:p>
          <a:p>
            <a:r>
              <a:rPr lang="en-US" altLang="zh-CN" sz="2000" dirty="0">
                <a:solidFill>
                  <a:srgbClr val="FF0000"/>
                </a:solidFill>
                <a:latin typeface="Comic Sans MS" panose="030F0702030302020204" pitchFamily="66" charset="0"/>
              </a:rPr>
              <a:t>Goal</a:t>
            </a:r>
            <a:r>
              <a:rPr lang="en-US" altLang="zh-CN" sz="2000" dirty="0">
                <a:latin typeface="Comic Sans MS" panose="030F0702030302020204" pitchFamily="66" charset="0"/>
              </a:rPr>
              <a:t> is to </a:t>
            </a:r>
            <a:r>
              <a:rPr lang="en-US" altLang="zh-CN" sz="2000" dirty="0">
                <a:solidFill>
                  <a:srgbClr val="FF0000"/>
                </a:solidFill>
                <a:latin typeface="Comic Sans MS" panose="030F0702030302020204" pitchFamily="66" charset="0"/>
              </a:rPr>
              <a:t>avoid anomalies</a:t>
            </a:r>
            <a:endParaRPr lang="en-US" altLang="zh-CN" sz="2000" dirty="0">
              <a:solidFill>
                <a:srgbClr val="FF0000"/>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Insertion Anomaly </a:t>
            </a:r>
            <a:r>
              <a:rPr lang="en-US" altLang="zh-CN" sz="1800" dirty="0">
                <a:latin typeface="Comic Sans MS" panose="030F0702030302020204" pitchFamily="66" charset="0"/>
              </a:rPr>
              <a:t>– adding new rows forces user to create duplicate data</a:t>
            </a:r>
            <a:endParaRPr lang="en-US" altLang="zh-CN" sz="1800"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Deletion Anomaly </a:t>
            </a:r>
            <a:r>
              <a:rPr lang="en-US" altLang="zh-CN" sz="1800" dirty="0">
                <a:latin typeface="Comic Sans MS" panose="030F0702030302020204" pitchFamily="66" charset="0"/>
              </a:rPr>
              <a:t>– deleting rows may cause a loss of data that would be needed for other future rows</a:t>
            </a:r>
            <a:endParaRPr lang="en-US" altLang="zh-CN" sz="1800" dirty="0">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Modification Anomaly </a:t>
            </a:r>
            <a:r>
              <a:rPr lang="en-US" altLang="zh-CN" sz="1800" dirty="0">
                <a:latin typeface="Comic Sans MS" panose="030F0702030302020204" pitchFamily="66" charset="0"/>
              </a:rPr>
              <a:t>– changing data in a row forces changes to other rows because of duplication</a:t>
            </a:r>
            <a:endParaRPr lang="en-US" altLang="zh-CN" sz="1800" dirty="0">
              <a:latin typeface="Comic Sans MS" panose="030F0702030302020204" pitchFamily="66" charset="0"/>
            </a:endParaRPr>
          </a:p>
          <a:p>
            <a:endParaRPr lang="zh-CN" altLang="en-US" sz="2000" dirty="0">
              <a:latin typeface="Comic Sans MS" panose="030F0702030302020204" pitchFamily="66" charset="0"/>
            </a:endParaRPr>
          </a:p>
        </p:txBody>
      </p:sp>
      <p:sp>
        <p:nvSpPr>
          <p:cNvPr id="4" name="Text Box 4"/>
          <p:cNvSpPr txBox="1">
            <a:spLocks noChangeArrowheads="1"/>
          </p:cNvSpPr>
          <p:nvPr/>
        </p:nvSpPr>
        <p:spPr bwMode="auto">
          <a:xfrm>
            <a:off x="1187624" y="3809037"/>
            <a:ext cx="6192688" cy="64633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800" b="1" dirty="0">
                <a:solidFill>
                  <a:srgbClr val="000000"/>
                </a:solidFill>
                <a:ea typeface="宋体" panose="02010600030101010101" pitchFamily="2" charset="-122"/>
              </a:rPr>
              <a:t>General rule of thumb: a table should </a:t>
            </a:r>
            <a:r>
              <a:rPr kumimoji="0" lang="en-US" altLang="zh-CN" sz="1800" b="1" dirty="0">
                <a:solidFill>
                  <a:srgbClr val="FF0000"/>
                </a:solidFill>
                <a:ea typeface="宋体" panose="02010600030101010101" pitchFamily="2" charset="-122"/>
              </a:rPr>
              <a:t>not</a:t>
            </a:r>
            <a:r>
              <a:rPr kumimoji="0" lang="en-US" altLang="zh-CN" sz="1800" b="1" dirty="0">
                <a:solidFill>
                  <a:srgbClr val="000000"/>
                </a:solidFill>
                <a:ea typeface="宋体" panose="02010600030101010101" pitchFamily="2" charset="-122"/>
              </a:rPr>
              <a:t> pertain to more than one entity type</a:t>
            </a:r>
            <a:endParaRPr kumimoji="0" lang="en-US" altLang="zh-CN" sz="1800" b="1" dirty="0">
              <a:solidFill>
                <a:srgbClr val="00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06_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7864" y="195486"/>
            <a:ext cx="4464496"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899592" y="2320684"/>
            <a:ext cx="18978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2000" b="1" dirty="0">
                <a:solidFill>
                  <a:srgbClr val="FF0000"/>
                </a:solidFill>
                <a:ea typeface="宋体" panose="02010600030101010101" pitchFamily="2" charset="-122"/>
              </a:rPr>
              <a:t>Steps in Normalization</a:t>
            </a:r>
            <a:endParaRPr kumimoji="0" lang="en-US" altLang="zh-CN" sz="2000" b="1" dirty="0">
              <a:solidFill>
                <a:srgbClr val="FF0000"/>
              </a:solidFill>
              <a:ea typeface="宋体" panose="02010600030101010101" pitchFamily="2" charset="-122"/>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Atomic Domains and First Normal Form </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27534"/>
            <a:ext cx="8568952" cy="3805070"/>
          </a:xfrm>
        </p:spPr>
        <p:txBody>
          <a:bodyPr/>
          <a:lstStyle/>
          <a:p>
            <a:pPr>
              <a:lnSpc>
                <a:spcPct val="150000"/>
              </a:lnSpc>
            </a:pPr>
            <a:r>
              <a:rPr lang="en-US" altLang="zh-CN" sz="2000" dirty="0">
                <a:latin typeface="Comic Sans MS" panose="030F0702030302020204" pitchFamily="66" charset="0"/>
              </a:rPr>
              <a:t>Domain is </a:t>
            </a:r>
            <a:r>
              <a:rPr lang="en-US" altLang="zh-CN" sz="2000" b="1" dirty="0">
                <a:solidFill>
                  <a:srgbClr val="FF0000"/>
                </a:solidFill>
                <a:latin typeface="Comic Sans MS" panose="030F0702030302020204" pitchFamily="66" charset="0"/>
              </a:rPr>
              <a:t>atomic</a:t>
            </a:r>
            <a:r>
              <a:rPr lang="en-US" altLang="zh-CN" sz="2000" dirty="0">
                <a:latin typeface="Comic Sans MS" panose="030F0702030302020204" pitchFamily="66" charset="0"/>
              </a:rPr>
              <a:t> if its elements are considered to be indivisible units </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attributes do not have any substructure</a:t>
            </a:r>
            <a:endParaRPr lang="en-US" altLang="zh-CN" sz="1800" dirty="0">
              <a:latin typeface="Comic Sans MS" panose="030F0702030302020204" pitchFamily="66" charset="0"/>
            </a:endParaRPr>
          </a:p>
          <a:p>
            <a:pPr>
              <a:lnSpc>
                <a:spcPct val="150000"/>
              </a:lnSpc>
            </a:pPr>
            <a:r>
              <a:rPr lang="en-US" altLang="zh-CN" sz="2000" dirty="0">
                <a:latin typeface="Comic Sans MS" panose="030F0702030302020204" pitchFamily="66" charset="0"/>
              </a:rPr>
              <a:t>A relational </a:t>
            </a:r>
            <a:r>
              <a:rPr lang="en-US" altLang="zh-CN" sz="2000" b="1" dirty="0">
                <a:solidFill>
                  <a:srgbClr val="FF0000"/>
                </a:solidFill>
                <a:latin typeface="Comic Sans MS" panose="030F0702030302020204" pitchFamily="66" charset="0"/>
              </a:rPr>
              <a:t>schema R is in 1NF </a:t>
            </a:r>
            <a:r>
              <a:rPr lang="en-US" altLang="zh-CN" sz="2000" dirty="0">
                <a:latin typeface="Comic Sans MS" panose="030F0702030302020204" pitchFamily="66" charset="0"/>
              </a:rPr>
              <a:t>if the domains of all attributes of R are atomic</a:t>
            </a:r>
            <a:endParaRPr lang="en-US" altLang="zh-CN" sz="2000" dirty="0">
              <a:latin typeface="Comic Sans MS" panose="030F0702030302020204" pitchFamily="66" charset="0"/>
            </a:endParaRPr>
          </a:p>
          <a:p>
            <a:pPr>
              <a:lnSpc>
                <a:spcPct val="150000"/>
              </a:lnSpc>
            </a:pPr>
            <a:r>
              <a:rPr lang="en-US" altLang="zh-CN" sz="2000" dirty="0">
                <a:latin typeface="Comic Sans MS" panose="030F0702030302020204" pitchFamily="66" charset="0"/>
              </a:rPr>
              <a:t>Non-atomic values complicate storage and encourage redundant storage of data</a:t>
            </a:r>
            <a:endParaRPr lang="en-US" altLang="zh-CN" sz="20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E.g. composite attribute/ multivalued attributes </a:t>
            </a:r>
            <a:endParaRPr lang="en-US" altLang="zh-CN" sz="1800" dirty="0">
              <a:latin typeface="Comic Sans MS" panose="030F0702030302020204" pitchFamily="66" charset="0"/>
            </a:endParaRPr>
          </a:p>
          <a:p>
            <a:pPr marL="0" indent="0">
              <a:lnSpc>
                <a:spcPct val="150000"/>
              </a:lnSpc>
              <a:buNone/>
            </a:pPr>
            <a:endParaRPr lang="zh-CN" altLang="en-US" sz="2000" dirty="0">
              <a:latin typeface="Comic Sans MS" panose="030F0702030302020204" pitchFamily="66"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First Normal Form (1NF,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27534"/>
            <a:ext cx="8712968" cy="3805070"/>
          </a:xfrm>
        </p:spPr>
        <p:txBody>
          <a:bodyPr/>
          <a:lstStyle/>
          <a:p>
            <a:pPr>
              <a:lnSpc>
                <a:spcPct val="150000"/>
              </a:lnSpc>
            </a:pPr>
            <a:r>
              <a:rPr lang="en-US" altLang="zh-CN" sz="1800" b="1" dirty="0">
                <a:solidFill>
                  <a:srgbClr val="FF0000"/>
                </a:solidFill>
                <a:latin typeface="Comic Sans MS" panose="030F0702030302020204" pitchFamily="66" charset="0"/>
              </a:rPr>
              <a:t>Atomicity</a:t>
            </a:r>
            <a:r>
              <a:rPr lang="en-US" altLang="zh-CN" sz="1800" dirty="0">
                <a:latin typeface="Comic Sans MS" panose="030F0702030302020204" pitchFamily="66" charset="0"/>
              </a:rPr>
              <a:t> is actually a property of how the elements of the domain are used</a:t>
            </a:r>
            <a:endParaRPr lang="en-US" altLang="zh-CN" sz="1800"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E.g. Strings would normally be considered indivisible </a:t>
            </a:r>
            <a:endParaRPr lang="en-US" altLang="zh-CN" sz="1800" dirty="0">
              <a:latin typeface="Comic Sans MS" panose="030F0702030302020204" pitchFamily="66" charset="0"/>
            </a:endParaRPr>
          </a:p>
          <a:p>
            <a:pPr lvl="2">
              <a:lnSpc>
                <a:spcPct val="150000"/>
              </a:lnSpc>
            </a:pPr>
            <a:r>
              <a:rPr lang="en-US" altLang="zh-CN" dirty="0">
                <a:latin typeface="Comic Sans MS" panose="030F0702030302020204" pitchFamily="66" charset="0"/>
              </a:rPr>
              <a:t>Suppose that students are given roll numbers which are strings of the form 0372001</a:t>
            </a:r>
            <a:endParaRPr lang="en-US" altLang="zh-CN" dirty="0">
              <a:latin typeface="Comic Sans MS" panose="030F0702030302020204" pitchFamily="66" charset="0"/>
            </a:endParaRPr>
          </a:p>
          <a:p>
            <a:pPr lvl="1">
              <a:lnSpc>
                <a:spcPct val="150000"/>
              </a:lnSpc>
            </a:pPr>
            <a:r>
              <a:rPr lang="en-US" altLang="zh-CN" sz="1800" dirty="0">
                <a:latin typeface="Comic Sans MS" panose="030F0702030302020204" pitchFamily="66" charset="0"/>
              </a:rPr>
              <a:t>If the first four characters are extracted to find the department, the domain of roll numbers is not atomic</a:t>
            </a:r>
            <a:endParaRPr lang="en-US" altLang="zh-CN" sz="1800" dirty="0">
              <a:latin typeface="Comic Sans MS" panose="030F0702030302020204" pitchFamily="66" charset="0"/>
            </a:endParaRPr>
          </a:p>
          <a:p>
            <a:pPr lvl="2">
              <a:lnSpc>
                <a:spcPct val="150000"/>
              </a:lnSpc>
            </a:pPr>
            <a:r>
              <a:rPr lang="en-US" altLang="zh-CN" dirty="0">
                <a:latin typeface="Comic Sans MS" panose="030F0702030302020204" pitchFamily="66" charset="0"/>
              </a:rPr>
              <a:t>Doing so is a bad idea: leads to encoding of information in application program rather than in </a:t>
            </a:r>
            <a:r>
              <a:rPr lang="en-US" altLang="zh-CN">
                <a:latin typeface="Comic Sans MS" panose="030F0702030302020204" pitchFamily="66" charset="0"/>
              </a:rPr>
              <a:t>the database</a:t>
            </a:r>
            <a:endParaRPr lang="en-US" altLang="zh-CN" dirty="0">
              <a:latin typeface="Comic Sans MS" panose="030F0702030302020204" pitchFamily="66"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First Normal Form (1NF)</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b="1" dirty="0">
                <a:solidFill>
                  <a:srgbClr val="FF0000"/>
                </a:solidFill>
                <a:latin typeface="Comic Sans MS" panose="030F0702030302020204" pitchFamily="66" charset="0"/>
              </a:rPr>
              <a:t>Requirements</a:t>
            </a:r>
            <a:endParaRPr lang="en-US" altLang="zh-CN" sz="2000" b="1" dirty="0">
              <a:solidFill>
                <a:srgbClr val="FF0000"/>
              </a:solidFill>
              <a:latin typeface="Comic Sans MS" panose="030F0702030302020204" pitchFamily="66" charset="0"/>
            </a:endParaRPr>
          </a:p>
          <a:p>
            <a:pPr lvl="1"/>
            <a:r>
              <a:rPr lang="en-US" altLang="zh-CN" b="1" dirty="0">
                <a:solidFill>
                  <a:srgbClr val="1F07CF"/>
                </a:solidFill>
                <a:latin typeface="Comic Sans MS" panose="030F0702030302020204" pitchFamily="66" charset="0"/>
              </a:rPr>
              <a:t>No multivalued attributes</a:t>
            </a:r>
            <a:endParaRPr lang="en-US" altLang="zh-CN" b="1" dirty="0">
              <a:solidFill>
                <a:srgbClr val="1F07CF"/>
              </a:solidFill>
              <a:latin typeface="Comic Sans MS" panose="030F0702030302020204" pitchFamily="66" charset="0"/>
            </a:endParaRPr>
          </a:p>
          <a:p>
            <a:pPr lvl="1"/>
            <a:r>
              <a:rPr lang="en-US" altLang="zh-CN" b="1" dirty="0">
                <a:solidFill>
                  <a:srgbClr val="1F07CF"/>
                </a:solidFill>
                <a:latin typeface="Comic Sans MS" panose="030F0702030302020204" pitchFamily="66" charset="0"/>
              </a:rPr>
              <a:t>Every attribute value is atomic</a:t>
            </a:r>
            <a:endParaRPr lang="en-US" altLang="zh-CN" b="1" dirty="0">
              <a:solidFill>
                <a:srgbClr val="1F07CF"/>
              </a:solidFill>
              <a:latin typeface="Comic Sans MS" panose="030F0702030302020204" pitchFamily="66" charset="0"/>
            </a:endParaRPr>
          </a:p>
          <a:p>
            <a:r>
              <a:rPr lang="en-US" altLang="zh-CN" sz="2000" dirty="0">
                <a:latin typeface="Comic Sans MS" panose="030F0702030302020204" pitchFamily="66" charset="0"/>
              </a:rPr>
              <a:t>E.g.,</a:t>
            </a:r>
            <a:endParaRPr lang="en-US" altLang="zh-CN" sz="2000" dirty="0">
              <a:latin typeface="Comic Sans MS" panose="030F0702030302020204" pitchFamily="66" charset="0"/>
            </a:endParaRPr>
          </a:p>
          <a:p>
            <a:pPr lvl="1"/>
            <a:r>
              <a:rPr lang="en-US" altLang="zh-CN" dirty="0">
                <a:latin typeface="Comic Sans MS" panose="030F0702030302020204" pitchFamily="66" charset="0"/>
              </a:rPr>
              <a:t>Fig. 1 is not in 1st Normal Form (multivalued attributes) </a:t>
            </a:r>
            <a:endParaRPr lang="en-US" altLang="zh-CN" dirty="0">
              <a:latin typeface="Comic Sans MS" panose="030F0702030302020204" pitchFamily="66" charset="0"/>
            </a:endParaRPr>
          </a:p>
          <a:p>
            <a:pPr lvl="1"/>
            <a:r>
              <a:rPr lang="en-US" altLang="zh-CN" dirty="0">
                <a:latin typeface="Comic Sans MS" panose="030F0702030302020204" pitchFamily="66" charset="0"/>
              </a:rPr>
              <a:t>Fig. 2 is in 1st Normal form</a:t>
            </a:r>
            <a:endParaRPr lang="en-US" altLang="zh-CN" dirty="0">
              <a:latin typeface="Comic Sans MS" panose="030F0702030302020204" pitchFamily="66" charset="0"/>
            </a:endParaRPr>
          </a:p>
          <a:p>
            <a:r>
              <a:rPr lang="en-US" altLang="zh-CN" sz="2000" dirty="0">
                <a:latin typeface="Comic Sans MS" panose="030F0702030302020204" pitchFamily="66" charset="0"/>
              </a:rPr>
              <a:t>All relations are in 1st Normal Form</a:t>
            </a:r>
            <a:endParaRPr lang="zh-CN" altLang="en-US" sz="2000" dirty="0">
              <a:latin typeface="Comic Sans MS" panose="030F0702030302020204" pitchFamily="66"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38888"/>
            <a:ext cx="8568952" cy="3805070"/>
          </a:xfrm>
        </p:spPr>
        <p:txBody>
          <a:bodyPr/>
          <a:lstStyle/>
          <a:p>
            <a:pPr marL="0" indent="0">
              <a:spcBef>
                <a:spcPts val="400"/>
              </a:spcBef>
              <a:buNone/>
            </a:pPr>
            <a:r>
              <a:rPr lang="zh-CN" altLang="en-US" sz="2000" b="1">
                <a:solidFill>
                  <a:srgbClr val="FF0000"/>
                </a:solidFill>
                <a:latin typeface="Comic Sans MS" panose="030F0702030302020204" pitchFamily="66" charset="0"/>
                <a:ea typeface="华文中宋" panose="02010600040101010101" pitchFamily="2" charset="-122"/>
                <a:sym typeface="Wingdings" panose="05000000000000000000" pitchFamily="2" charset="2"/>
              </a:rPr>
              <a:t> </a:t>
            </a:r>
            <a:r>
              <a:rPr lang="en-US" altLang="zh-CN" sz="2000" b="1">
                <a:solidFill>
                  <a:srgbClr val="FF0000"/>
                </a:solidFill>
                <a:latin typeface="Comic Sans MS" panose="030F0702030302020204" pitchFamily="66" charset="0"/>
              </a:rPr>
              <a:t>Features </a:t>
            </a:r>
            <a:r>
              <a:rPr lang="en-US" altLang="zh-CN" sz="2000" b="1" dirty="0">
                <a:solidFill>
                  <a:srgbClr val="FF0000"/>
                </a:solidFill>
                <a:latin typeface="Comic Sans MS" panose="030F0702030302020204" pitchFamily="66" charset="0"/>
              </a:rPr>
              <a:t>of Good Relational Designs</a:t>
            </a:r>
            <a:endParaRPr lang="en-US" altLang="zh-CN" sz="2000" b="1" dirty="0">
              <a:solidFill>
                <a:srgbClr val="FF0000"/>
              </a:solidFill>
              <a:latin typeface="Comic Sans MS" panose="030F0702030302020204" pitchFamily="66" charset="0"/>
            </a:endParaRPr>
          </a:p>
          <a:p>
            <a:pPr>
              <a:spcBef>
                <a:spcPts val="400"/>
              </a:spcBef>
            </a:pPr>
            <a:r>
              <a:rPr lang="en-US" altLang="zh-CN" sz="2000" b="1" dirty="0">
                <a:latin typeface="Comic Sans MS" panose="030F0702030302020204" pitchFamily="66" charset="0"/>
              </a:rPr>
              <a:t>Functional Dependency/</a:t>
            </a:r>
            <a:r>
              <a:rPr lang="zh-CN" altLang="en-US" sz="2000" b="1" dirty="0">
                <a:latin typeface="Comic Sans MS" panose="030F0702030302020204" pitchFamily="66" charset="0"/>
              </a:rPr>
              <a:t>函数依赖</a:t>
            </a:r>
            <a:endParaRPr lang="en-US" altLang="zh-CN" sz="2000" b="1" dirty="0">
              <a:latin typeface="Comic Sans MS" panose="030F0702030302020204" pitchFamily="66" charset="0"/>
            </a:endParaRPr>
          </a:p>
          <a:p>
            <a:pPr lvl="1">
              <a:spcBef>
                <a:spcPts val="400"/>
              </a:spcBef>
            </a:pPr>
            <a:r>
              <a:rPr lang="en-US" altLang="zh-CN" dirty="0">
                <a:latin typeface="Comic Sans MS" panose="030F0702030302020204" pitchFamily="66" charset="0"/>
              </a:rPr>
              <a:t>Decomposition using functional dependency</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functional dependency</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Closure of attribute sets</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Canonical cover </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Lossless-join decomposition</a:t>
            </a:r>
            <a:endParaRPr lang="en-US" altLang="zh-CN" dirty="0">
              <a:latin typeface="Comic Sans MS" panose="030F0702030302020204" pitchFamily="66" charset="0"/>
            </a:endParaRPr>
          </a:p>
          <a:p>
            <a:pPr lvl="1">
              <a:spcBef>
                <a:spcPts val="400"/>
              </a:spcBef>
            </a:pPr>
            <a:r>
              <a:rPr lang="en-US" altLang="zh-CN" dirty="0">
                <a:latin typeface="Comic Sans MS" panose="030F0702030302020204" pitchFamily="66" charset="0"/>
              </a:rPr>
              <a:t>Dependency preservation</a:t>
            </a:r>
            <a:endParaRPr lang="en-US" altLang="zh-CN" dirty="0">
              <a:latin typeface="Comic Sans MS" panose="030F0702030302020204" pitchFamily="66" charset="0"/>
            </a:endParaRPr>
          </a:p>
          <a:p>
            <a:pPr>
              <a:spcBef>
                <a:spcPts val="400"/>
              </a:spcBef>
            </a:pPr>
            <a:r>
              <a:rPr lang="en-US" altLang="zh-CN" sz="2000" b="1" dirty="0">
                <a:latin typeface="Comic Sans MS" panose="030F0702030302020204" pitchFamily="66" charset="0"/>
              </a:rPr>
              <a:t>Normalization &amp; Normal Forms (</a:t>
            </a:r>
            <a:r>
              <a:rPr lang="zh-CN" altLang="en-US" sz="2000" b="1" dirty="0">
                <a:latin typeface="Comic Sans MS" panose="030F0702030302020204" pitchFamily="66" charset="0"/>
              </a:rPr>
              <a:t>范式</a:t>
            </a:r>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Multivalued Dependencies</a:t>
            </a:r>
            <a:r>
              <a:rPr lang="zh-CN" altLang="en-US" sz="2000" b="1" dirty="0">
                <a:latin typeface="Comic Sans MS" panose="030F0702030302020204" pitchFamily="66" charset="0"/>
              </a:rPr>
              <a:t>*</a:t>
            </a:r>
            <a:endParaRPr lang="en-US" altLang="zh-CN" sz="2000" b="1" dirty="0">
              <a:latin typeface="Comic Sans MS" panose="030F0702030302020204" pitchFamily="66" charset="0"/>
            </a:endParaRPr>
          </a:p>
          <a:p>
            <a:pPr>
              <a:spcBef>
                <a:spcPts val="400"/>
              </a:spcBef>
            </a:pPr>
            <a:r>
              <a:rPr lang="en-US" altLang="zh-CN" sz="2000" b="1" dirty="0">
                <a:latin typeface="Comic Sans MS" panose="030F0702030302020204" pitchFamily="66" charset="0"/>
              </a:rPr>
              <a:t>Database Design Process</a:t>
            </a:r>
            <a:endParaRPr lang="en-US" altLang="zh-CN" sz="2000" b="1" dirty="0">
              <a:latin typeface="Comic Sans MS" panose="030F0702030302020204" pitchFamily="66"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143000" y="115491"/>
          <a:ext cx="6858000" cy="2185988"/>
        </p:xfrm>
        <a:graphic>
          <a:graphicData uri="http://schemas.openxmlformats.org/presentationml/2006/ole">
            <mc:AlternateContent xmlns:mc="http://schemas.openxmlformats.org/markup-compatibility/2006">
              <mc:Choice xmlns:v="urn:schemas-microsoft-com:vml" Requires="v">
                <p:oleObj spid="_x0000_s0" name="Photo Editor Photo" r:id="rId1" imgW="7620000" imgH="2428875" progId="MSPhotoEd.3">
                  <p:embed/>
                </p:oleObj>
              </mc:Choice>
              <mc:Fallback>
                <p:oleObj name="Photo Editor Photo" r:id="rId1" imgW="7620000" imgH="242887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5491"/>
                        <a:ext cx="6858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1169194" y="2518173"/>
          <a:ext cx="6777038" cy="2507456"/>
        </p:xfrm>
        <a:graphic>
          <a:graphicData uri="http://schemas.openxmlformats.org/presentationml/2006/ole">
            <mc:AlternateContent xmlns:mc="http://schemas.openxmlformats.org/markup-compatibility/2006">
              <mc:Choice xmlns:v="urn:schemas-microsoft-com:vml" Requires="v">
                <p:oleObj spid="_x0000_s4" name="Photo Editor Photo" r:id="rId3" imgW="7620000" imgH="2819400" progId="MSPhotoEd.3">
                  <p:embed/>
                </p:oleObj>
              </mc:Choice>
              <mc:Fallback>
                <p:oleObj name="Photo Editor Photo" r:id="rId3" imgW="7620000" imgH="2819400"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194" y="2518173"/>
                        <a:ext cx="6777038" cy="250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1277542" y="195263"/>
            <a:ext cx="6506765" cy="27027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000000"/>
                </a:solidFill>
                <a:latin typeface="Helvetica" pitchFamily="34" charset="0"/>
                <a:ea typeface="宋体" panose="02010600030101010101" pitchFamily="2" charset="-122"/>
              </a:rPr>
              <a:t>Figure 1</a:t>
            </a:r>
            <a:endParaRPr kumimoji="0" lang="en-US" altLang="zh-CN" sz="1800" b="1">
              <a:solidFill>
                <a:srgbClr val="000000"/>
              </a:solidFill>
              <a:latin typeface="Helvetica" pitchFamily="34" charset="0"/>
              <a:ea typeface="宋体" panose="02010600030101010101" pitchFamily="2" charset="-122"/>
            </a:endParaRPr>
          </a:p>
        </p:txBody>
      </p:sp>
      <p:sp>
        <p:nvSpPr>
          <p:cNvPr id="6" name="Rectangle 5"/>
          <p:cNvSpPr>
            <a:spLocks noChangeArrowheads="1"/>
          </p:cNvSpPr>
          <p:nvPr/>
        </p:nvSpPr>
        <p:spPr bwMode="auto">
          <a:xfrm>
            <a:off x="1277542" y="2625328"/>
            <a:ext cx="6506765" cy="27027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000000"/>
                </a:solidFill>
                <a:latin typeface="Helvetica" pitchFamily="34" charset="0"/>
                <a:ea typeface="宋体" panose="02010600030101010101" pitchFamily="2" charset="-122"/>
              </a:rPr>
              <a:t>Figure 2</a:t>
            </a:r>
            <a:endParaRPr kumimoji="0" lang="en-US" altLang="zh-CN" sz="1800" b="1">
              <a:solidFill>
                <a:srgbClr val="000000"/>
              </a:solidFill>
              <a:latin typeface="Helvetica" pitchFamily="34" charset="0"/>
              <a:ea typeface="宋体" panose="02010600030101010101" pitchFamily="2" charset="-122"/>
            </a:endParaRPr>
          </a:p>
        </p:txBody>
      </p:sp>
      <p:sp>
        <p:nvSpPr>
          <p:cNvPr id="7" name="Oval 8"/>
          <p:cNvSpPr>
            <a:spLocks noChangeArrowheads="1"/>
          </p:cNvSpPr>
          <p:nvPr/>
        </p:nvSpPr>
        <p:spPr bwMode="auto">
          <a:xfrm>
            <a:off x="5442348" y="788194"/>
            <a:ext cx="1044178" cy="347663"/>
          </a:xfrm>
          <a:prstGeom prst="ellipse">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a:solidFill>
                <a:srgbClr val="000000"/>
              </a:solidFill>
              <a:latin typeface="Helvetica" pitchFamily="34" charset="0"/>
              <a:ea typeface="宋体" panose="02010600030101010101" pitchFamily="2" charset="-122"/>
            </a:endParaRPr>
          </a:p>
        </p:txBody>
      </p:sp>
      <p:sp>
        <p:nvSpPr>
          <p:cNvPr id="8" name="Oval 9"/>
          <p:cNvSpPr>
            <a:spLocks noChangeArrowheads="1"/>
          </p:cNvSpPr>
          <p:nvPr/>
        </p:nvSpPr>
        <p:spPr bwMode="auto">
          <a:xfrm>
            <a:off x="5443537" y="1289448"/>
            <a:ext cx="1044179" cy="350044"/>
          </a:xfrm>
          <a:prstGeom prst="ellipse">
            <a:avLst/>
          </a:prstGeom>
          <a:noFill/>
          <a:ln w="9525" algn="ctr">
            <a:solidFill>
              <a:srgbClr val="FF0000"/>
            </a:solidFill>
            <a:round/>
          </a:ln>
          <a:extLst>
            <a:ext uri="{909E8E84-426E-40DD-AFC4-6F175D3DCCD1}">
              <a14:hiddenFill xmlns:a14="http://schemas.microsoft.com/office/drawing/2010/main">
                <a:solidFill>
                  <a:srgbClr val="FFFFFF"/>
                </a:solidFill>
              </a14:hiddenFill>
            </a:ext>
          </a:extLst>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a:solidFill>
                <a:srgbClr val="000000"/>
              </a:solidFill>
              <a:latin typeface="Helvetica" pitchFamily="34" charset="0"/>
              <a:ea typeface="宋体" panose="02010600030101010101" pitchFamily="2" charset="-122"/>
            </a:endParaRPr>
          </a:p>
        </p:txBody>
      </p:sp>
      <p:sp>
        <p:nvSpPr>
          <p:cNvPr id="9" name="矩形 8"/>
          <p:cNvSpPr/>
          <p:nvPr/>
        </p:nvSpPr>
        <p:spPr>
          <a:xfrm>
            <a:off x="2771800" y="176510"/>
            <a:ext cx="3086101" cy="307777"/>
          </a:xfrm>
          <a:prstGeom prst="rect">
            <a:avLst/>
          </a:prstGeom>
        </p:spPr>
        <p:txBody>
          <a:bodyPr wrap="none">
            <a:spAutoFit/>
          </a:bodyPr>
          <a:lstStyle/>
          <a:p>
            <a:r>
              <a:rPr lang="en-US" altLang="zh-CN">
                <a:solidFill>
                  <a:srgbClr val="FF0000"/>
                </a:solidFill>
                <a:latin typeface="Comic Sans MS" panose="030F0702030302020204" pitchFamily="66" charset="0"/>
              </a:rPr>
              <a:t>not in 1NF (multivalued attributes)</a:t>
            </a:r>
            <a:endParaRPr lang="zh-CN" altLang="en-US">
              <a:solidFill>
                <a:srgbClr val="FF0000"/>
              </a:solidFill>
            </a:endParaRPr>
          </a:p>
        </p:txBody>
      </p:sp>
      <p:sp>
        <p:nvSpPr>
          <p:cNvPr id="10" name="矩形 9"/>
          <p:cNvSpPr/>
          <p:nvPr/>
        </p:nvSpPr>
        <p:spPr>
          <a:xfrm>
            <a:off x="2627785" y="2625328"/>
            <a:ext cx="808366" cy="307777"/>
          </a:xfrm>
          <a:prstGeom prst="rect">
            <a:avLst/>
          </a:prstGeom>
        </p:spPr>
        <p:txBody>
          <a:bodyPr wrap="square">
            <a:spAutoFit/>
          </a:bodyPr>
          <a:lstStyle/>
          <a:p>
            <a:r>
              <a:rPr lang="en-US" altLang="zh-CN">
                <a:solidFill>
                  <a:srgbClr val="FF0000"/>
                </a:solidFill>
                <a:latin typeface="Comic Sans MS" panose="030F0702030302020204" pitchFamily="66" charset="0"/>
              </a:rPr>
              <a:t>in 1NF</a:t>
            </a:r>
            <a:endParaRPr lang="zh-CN" altLang="en-US">
              <a:solidFill>
                <a:srgbClr val="FF0000"/>
              </a:solidFil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Second Normal Form</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27534"/>
            <a:ext cx="8928992" cy="3805070"/>
          </a:xfrm>
        </p:spPr>
        <p:txBody>
          <a:bodyPr/>
          <a:lstStyle/>
          <a:p>
            <a:pPr>
              <a:lnSpc>
                <a:spcPct val="150000"/>
              </a:lnSpc>
              <a:spcBef>
                <a:spcPts val="600"/>
              </a:spcBef>
            </a:pPr>
            <a:r>
              <a:rPr lang="en-US" altLang="zh-CN" sz="2000" b="1" dirty="0">
                <a:solidFill>
                  <a:srgbClr val="FF0000"/>
                </a:solidFill>
                <a:latin typeface="Comic Sans MS" panose="030F0702030302020204" pitchFamily="66" charset="0"/>
              </a:rPr>
              <a:t>2</a:t>
            </a:r>
            <a:r>
              <a:rPr lang="en-US" altLang="zh-CN" sz="2000" b="1" baseline="30000" dirty="0">
                <a:solidFill>
                  <a:srgbClr val="FF0000"/>
                </a:solidFill>
                <a:latin typeface="Comic Sans MS" panose="030F0702030302020204" pitchFamily="66" charset="0"/>
              </a:rPr>
              <a:t>nd</a:t>
            </a:r>
            <a:r>
              <a:rPr lang="en-US" altLang="zh-CN" sz="2000" b="1" dirty="0">
                <a:solidFill>
                  <a:srgbClr val="FF0000"/>
                </a:solidFill>
                <a:latin typeface="Comic Sans MS" panose="030F0702030302020204" pitchFamily="66" charset="0"/>
              </a:rPr>
              <a:t> Normal Form</a:t>
            </a:r>
            <a:endParaRPr lang="en-US" altLang="zh-CN" sz="2000" b="1" dirty="0">
              <a:solidFill>
                <a:srgbClr val="FF0000"/>
              </a:solidFill>
              <a:latin typeface="Comic Sans MS" panose="030F0702030302020204" pitchFamily="66" charset="0"/>
            </a:endParaRPr>
          </a:p>
          <a:p>
            <a:pPr lvl="1">
              <a:lnSpc>
                <a:spcPct val="150000"/>
              </a:lnSpc>
              <a:spcBef>
                <a:spcPts val="600"/>
              </a:spcBef>
            </a:pPr>
            <a:r>
              <a:rPr lang="en-US" altLang="zh-CN" dirty="0">
                <a:solidFill>
                  <a:srgbClr val="1F07CF"/>
                </a:solidFill>
                <a:latin typeface="Comic Sans MS" panose="030F0702030302020204" pitchFamily="66" charset="0"/>
              </a:rPr>
              <a:t>1NF </a:t>
            </a:r>
            <a:endParaRPr lang="en-US" altLang="zh-CN" dirty="0">
              <a:solidFill>
                <a:srgbClr val="1F07CF"/>
              </a:solidFill>
              <a:latin typeface="Comic Sans MS" panose="030F0702030302020204" pitchFamily="66" charset="0"/>
            </a:endParaRPr>
          </a:p>
          <a:p>
            <a:pPr lvl="1">
              <a:lnSpc>
                <a:spcPct val="150000"/>
              </a:lnSpc>
              <a:spcBef>
                <a:spcPts val="600"/>
              </a:spcBef>
            </a:pPr>
            <a:r>
              <a:rPr lang="en-US" altLang="zh-CN" b="1" dirty="0">
                <a:solidFill>
                  <a:srgbClr val="1F07CF"/>
                </a:solidFill>
                <a:latin typeface="Comic Sans MS" panose="030F0702030302020204" pitchFamily="66" charset="0"/>
              </a:rPr>
              <a:t>Every non-key attribute is fully functionally dependent</a:t>
            </a:r>
            <a:r>
              <a:rPr lang="en-US" altLang="zh-CN" dirty="0">
                <a:solidFill>
                  <a:srgbClr val="1F07CF"/>
                </a:solidFill>
                <a:latin typeface="Comic Sans MS" panose="030F0702030302020204" pitchFamily="66" charset="0"/>
              </a:rPr>
              <a:t> on the </a:t>
            </a:r>
            <a:r>
              <a:rPr lang="en-US" altLang="zh-CN" b="1" dirty="0">
                <a:solidFill>
                  <a:srgbClr val="FF0000"/>
                </a:solidFill>
                <a:latin typeface="Comic Sans MS" panose="030F0702030302020204" pitchFamily="66" charset="0"/>
              </a:rPr>
              <a:t>ENTIRE primary key</a:t>
            </a:r>
            <a:r>
              <a:rPr lang="en-US" altLang="zh-CN" dirty="0">
                <a:solidFill>
                  <a:srgbClr val="1F07CF"/>
                </a:solidFill>
                <a:latin typeface="Comic Sans MS" panose="030F0702030302020204" pitchFamily="66" charset="0"/>
              </a:rPr>
              <a:t>, i.e., </a:t>
            </a:r>
            <a:r>
              <a:rPr lang="en-US" altLang="zh-CN" b="1" dirty="0">
                <a:solidFill>
                  <a:srgbClr val="FF0000"/>
                </a:solidFill>
                <a:latin typeface="Comic Sans MS" panose="030F0702030302020204" pitchFamily="66" charset="0"/>
              </a:rPr>
              <a:t>no partial functional dependencies</a:t>
            </a:r>
            <a:endParaRPr lang="en-US" altLang="zh-CN" b="1" dirty="0">
              <a:solidFill>
                <a:srgbClr val="FF0000"/>
              </a:solidFill>
              <a:latin typeface="Comic Sans MS" panose="030F0702030302020204" pitchFamily="66" charset="0"/>
            </a:endParaRPr>
          </a:p>
          <a:p>
            <a:pPr>
              <a:lnSpc>
                <a:spcPct val="150000"/>
              </a:lnSpc>
              <a:spcBef>
                <a:spcPts val="600"/>
              </a:spcBef>
            </a:pPr>
            <a:r>
              <a:rPr lang="en-US" altLang="zh-CN" sz="2000" b="1" dirty="0">
                <a:latin typeface="Comic Sans MS" panose="030F0702030302020204" pitchFamily="66" charset="0"/>
              </a:rPr>
              <a:t>Partial functional dependency</a:t>
            </a:r>
            <a:endParaRPr lang="en-US" altLang="zh-CN" sz="2000" b="1" dirty="0">
              <a:latin typeface="Comic Sans MS" panose="030F0702030302020204" pitchFamily="66" charset="0"/>
            </a:endParaRPr>
          </a:p>
          <a:p>
            <a:pPr lvl="1">
              <a:lnSpc>
                <a:spcPct val="150000"/>
              </a:lnSpc>
              <a:spcBef>
                <a:spcPts val="600"/>
              </a:spcBef>
            </a:pPr>
            <a:r>
              <a:rPr lang="en-US" altLang="zh-CN" dirty="0">
                <a:latin typeface="Comic Sans MS" panose="030F0702030302020204" pitchFamily="66" charset="0"/>
              </a:rPr>
              <a:t>A function dependency in which one or more non-key attributes are functionally dependent on part (but not in all) of the primary key</a:t>
            </a:r>
            <a:endParaRPr lang="zh-CN" altLang="en-US" dirty="0">
              <a:latin typeface="Comic Sans MS" panose="030F0702030302020204" pitchFamily="66"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Functional Dependencies in Employee</a:t>
            </a:r>
            <a:endParaRPr lang="zh-CN" altLang="en-US" dirty="0">
              <a:latin typeface="Comic Sans MS" panose="030F0702030302020204" pitchFamily="66" charset="0"/>
            </a:endParaRPr>
          </a:p>
        </p:txBody>
      </p:sp>
      <p:grpSp>
        <p:nvGrpSpPr>
          <p:cNvPr id="13" name="Group 3"/>
          <p:cNvGrpSpPr/>
          <p:nvPr/>
        </p:nvGrpSpPr>
        <p:grpSpPr bwMode="auto">
          <a:xfrm>
            <a:off x="971600" y="945356"/>
            <a:ext cx="7272808" cy="2228850"/>
            <a:chOff x="52" y="1584"/>
            <a:chExt cx="5568" cy="1872"/>
          </a:xfrm>
        </p:grpSpPr>
        <p:sp>
          <p:nvSpPr>
            <p:cNvPr id="14" name="Rectangle 4"/>
            <p:cNvSpPr>
              <a:spLocks noChangeArrowheads="1"/>
            </p:cNvSpPr>
            <p:nvPr/>
          </p:nvSpPr>
          <p:spPr bwMode="auto">
            <a:xfrm>
              <a:off x="52" y="1584"/>
              <a:ext cx="5568" cy="1872"/>
            </a:xfrm>
            <a:prstGeom prst="rect">
              <a:avLst/>
            </a:prstGeom>
            <a:solidFill>
              <a:srgbClr val="CCFFFF"/>
            </a:solidFill>
            <a:ln w="9525">
              <a:solidFill>
                <a:schemeClr val="tx1"/>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endParaRPr kumimoji="0" lang="zh-CN" altLang="en-US" sz="1350" b="1">
                <a:solidFill>
                  <a:srgbClr val="000000"/>
                </a:solidFill>
                <a:ea typeface="宋体" panose="02010600030101010101" pitchFamily="2" charset="-122"/>
              </a:endParaRPr>
            </a:p>
          </p:txBody>
        </p:sp>
        <p:grpSp>
          <p:nvGrpSpPr>
            <p:cNvPr id="15" name="Group 5"/>
            <p:cNvGrpSpPr/>
            <p:nvPr/>
          </p:nvGrpSpPr>
          <p:grpSpPr bwMode="auto">
            <a:xfrm>
              <a:off x="288" y="2400"/>
              <a:ext cx="5119" cy="291"/>
              <a:chOff x="0" y="2064"/>
              <a:chExt cx="5119" cy="291"/>
            </a:xfrm>
          </p:grpSpPr>
          <p:sp>
            <p:nvSpPr>
              <p:cNvPr id="16" name="Text Box 6"/>
              <p:cNvSpPr txBox="1">
                <a:spLocks noChangeArrowheads="1"/>
              </p:cNvSpPr>
              <p:nvPr/>
            </p:nvSpPr>
            <p:spPr bwMode="auto">
              <a:xfrm>
                <a:off x="0" y="2064"/>
                <a:ext cx="720" cy="29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u="sng">
                    <a:solidFill>
                      <a:srgbClr val="0000FF"/>
                    </a:solidFill>
                    <a:ea typeface="宋体" panose="02010600030101010101" pitchFamily="2" charset="-122"/>
                  </a:rPr>
                  <a:t>EmpID</a:t>
                </a:r>
                <a:endParaRPr kumimoji="0" lang="en-US" altLang="zh-CN" sz="1650" b="1" u="sng">
                  <a:solidFill>
                    <a:srgbClr val="0000FF"/>
                  </a:solidFill>
                  <a:ea typeface="宋体" panose="02010600030101010101" pitchFamily="2" charset="-122"/>
                </a:endParaRPr>
              </a:p>
            </p:txBody>
          </p:sp>
          <p:sp>
            <p:nvSpPr>
              <p:cNvPr id="17" name="Text Box 7"/>
              <p:cNvSpPr txBox="1">
                <a:spLocks noChangeArrowheads="1"/>
              </p:cNvSpPr>
              <p:nvPr/>
            </p:nvSpPr>
            <p:spPr bwMode="auto">
              <a:xfrm>
                <a:off x="720" y="2064"/>
                <a:ext cx="1071" cy="29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u="sng" dirty="0" err="1">
                    <a:solidFill>
                      <a:srgbClr val="0000FF"/>
                    </a:solidFill>
                    <a:ea typeface="宋体" panose="02010600030101010101" pitchFamily="2" charset="-122"/>
                  </a:rPr>
                  <a:t>CourseTitle</a:t>
                </a:r>
                <a:endParaRPr kumimoji="0" lang="en-US" altLang="zh-CN" sz="1650" b="1" u="sng" dirty="0">
                  <a:solidFill>
                    <a:srgbClr val="0000FF"/>
                  </a:solidFill>
                  <a:ea typeface="宋体" panose="02010600030101010101" pitchFamily="2" charset="-122"/>
                </a:endParaRPr>
              </a:p>
            </p:txBody>
          </p:sp>
          <p:sp>
            <p:nvSpPr>
              <p:cNvPr id="18" name="Text Box 8"/>
              <p:cNvSpPr txBox="1">
                <a:spLocks noChangeArrowheads="1"/>
              </p:cNvSpPr>
              <p:nvPr/>
            </p:nvSpPr>
            <p:spPr bwMode="auto">
              <a:xfrm>
                <a:off x="3792" y="2064"/>
                <a:ext cx="1327" cy="29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DateCompleted</a:t>
                </a:r>
                <a:endParaRPr kumimoji="0" lang="en-US" altLang="zh-CN" sz="1650" b="1">
                  <a:solidFill>
                    <a:srgbClr val="0000FF"/>
                  </a:solidFill>
                  <a:ea typeface="宋体" panose="02010600030101010101" pitchFamily="2" charset="-122"/>
                </a:endParaRPr>
              </a:p>
            </p:txBody>
          </p:sp>
          <p:sp>
            <p:nvSpPr>
              <p:cNvPr id="19" name="Text Box 9"/>
              <p:cNvSpPr txBox="1">
                <a:spLocks noChangeArrowheads="1"/>
              </p:cNvSpPr>
              <p:nvPr/>
            </p:nvSpPr>
            <p:spPr bwMode="auto">
              <a:xfrm>
                <a:off x="3216" y="2064"/>
                <a:ext cx="648" cy="29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Salary</a:t>
                </a:r>
                <a:endParaRPr kumimoji="0" lang="en-US" altLang="zh-CN" sz="1650" b="1">
                  <a:solidFill>
                    <a:srgbClr val="0000FF"/>
                  </a:solidFill>
                  <a:ea typeface="宋体" panose="02010600030101010101" pitchFamily="2" charset="-122"/>
                </a:endParaRPr>
              </a:p>
            </p:txBody>
          </p:sp>
          <p:sp>
            <p:nvSpPr>
              <p:cNvPr id="20" name="Text Box 10"/>
              <p:cNvSpPr txBox="1">
                <a:spLocks noChangeArrowheads="1"/>
              </p:cNvSpPr>
              <p:nvPr/>
            </p:nvSpPr>
            <p:spPr bwMode="auto">
              <a:xfrm>
                <a:off x="2304" y="2064"/>
                <a:ext cx="975" cy="29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a:solidFill>
                      <a:srgbClr val="0000FF"/>
                    </a:solidFill>
                    <a:ea typeface="宋体" panose="02010600030101010101" pitchFamily="2" charset="-122"/>
                  </a:rPr>
                  <a:t>DeptName</a:t>
                </a:r>
                <a:endParaRPr kumimoji="0" lang="en-US" altLang="zh-CN" sz="1650" b="1">
                  <a:solidFill>
                    <a:srgbClr val="0000FF"/>
                  </a:solidFill>
                  <a:ea typeface="宋体" panose="02010600030101010101" pitchFamily="2" charset="-122"/>
                </a:endParaRPr>
              </a:p>
            </p:txBody>
          </p:sp>
          <p:sp>
            <p:nvSpPr>
              <p:cNvPr id="21" name="Text Box 11"/>
              <p:cNvSpPr txBox="1">
                <a:spLocks noChangeArrowheads="1"/>
              </p:cNvSpPr>
              <p:nvPr/>
            </p:nvSpPr>
            <p:spPr bwMode="auto">
              <a:xfrm>
                <a:off x="1728" y="2064"/>
                <a:ext cx="617" cy="29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650" b="1" dirty="0">
                    <a:solidFill>
                      <a:srgbClr val="0000FF"/>
                    </a:solidFill>
                    <a:ea typeface="宋体" panose="02010600030101010101" pitchFamily="2" charset="-122"/>
                  </a:rPr>
                  <a:t>Name</a:t>
                </a:r>
                <a:endParaRPr kumimoji="0" lang="en-US" altLang="zh-CN" sz="1650" b="1" dirty="0">
                  <a:solidFill>
                    <a:srgbClr val="0000FF"/>
                  </a:solidFill>
                  <a:ea typeface="宋体" panose="02010600030101010101" pitchFamily="2" charset="-122"/>
                </a:endParaRPr>
              </a:p>
            </p:txBody>
          </p:sp>
        </p:grpSp>
      </p:grpSp>
      <p:sp>
        <p:nvSpPr>
          <p:cNvPr id="22" name="Text Box 12"/>
          <p:cNvSpPr txBox="1">
            <a:spLocks noChangeArrowheads="1"/>
          </p:cNvSpPr>
          <p:nvPr/>
        </p:nvSpPr>
        <p:spPr bwMode="auto">
          <a:xfrm>
            <a:off x="2543222" y="1258151"/>
            <a:ext cx="428386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latin typeface="Times New Roman" panose="02020603050405020304" pitchFamily="18" charset="0"/>
                <a:ea typeface="宋体" panose="02010600030101010101" pitchFamily="2" charset="-122"/>
              </a:rPr>
              <a:t>Dependency on the entire primary key</a:t>
            </a:r>
            <a:endParaRPr kumimoji="0" lang="en-US" altLang="zh-CN" sz="1950" b="1" dirty="0">
              <a:solidFill>
                <a:srgbClr val="FF0000"/>
              </a:solidFill>
              <a:latin typeface="Times New Roman" panose="02020603050405020304" pitchFamily="18" charset="0"/>
              <a:ea typeface="宋体" panose="02010600030101010101" pitchFamily="2" charset="-122"/>
            </a:endParaRPr>
          </a:p>
        </p:txBody>
      </p:sp>
      <p:sp>
        <p:nvSpPr>
          <p:cNvPr id="23" name="Text Box 13"/>
          <p:cNvSpPr txBox="1">
            <a:spLocks noChangeArrowheads="1"/>
          </p:cNvSpPr>
          <p:nvPr/>
        </p:nvSpPr>
        <p:spPr bwMode="auto">
          <a:xfrm>
            <a:off x="2620090" y="2715766"/>
            <a:ext cx="487345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latin typeface="Times New Roman" panose="02020603050405020304" pitchFamily="18" charset="0"/>
                <a:ea typeface="宋体" panose="02010600030101010101" pitchFamily="2" charset="-122"/>
              </a:rPr>
              <a:t>Dependency on only </a:t>
            </a:r>
            <a:r>
              <a:rPr kumimoji="0" lang="en-US" altLang="zh-CN" sz="1950" b="1" i="1" dirty="0">
                <a:solidFill>
                  <a:srgbClr val="FF0000"/>
                </a:solidFill>
                <a:latin typeface="Times New Roman" panose="02020603050405020304" pitchFamily="18" charset="0"/>
                <a:ea typeface="宋体" panose="02010600030101010101" pitchFamily="2" charset="-122"/>
              </a:rPr>
              <a:t>part</a:t>
            </a:r>
            <a:r>
              <a:rPr kumimoji="0" lang="en-US" altLang="zh-CN" sz="1950" b="1" dirty="0">
                <a:solidFill>
                  <a:srgbClr val="FF0000"/>
                </a:solidFill>
                <a:latin typeface="Times New Roman" panose="02020603050405020304" pitchFamily="18" charset="0"/>
                <a:ea typeface="宋体" panose="02010600030101010101" pitchFamily="2" charset="-122"/>
              </a:rPr>
              <a:t> of the primary key</a:t>
            </a:r>
            <a:endParaRPr kumimoji="0" lang="en-US" altLang="zh-CN" sz="1950" b="1" dirty="0">
              <a:solidFill>
                <a:srgbClr val="FF0000"/>
              </a:solidFill>
              <a:latin typeface="Times New Roman" panose="02020603050405020304" pitchFamily="18" charset="0"/>
              <a:ea typeface="宋体" panose="02010600030101010101" pitchFamily="2" charset="-122"/>
            </a:endParaRPr>
          </a:p>
        </p:txBody>
      </p:sp>
      <p:grpSp>
        <p:nvGrpSpPr>
          <p:cNvPr id="24" name="Group 14"/>
          <p:cNvGrpSpPr/>
          <p:nvPr/>
        </p:nvGrpSpPr>
        <p:grpSpPr bwMode="auto">
          <a:xfrm>
            <a:off x="1756172" y="1910952"/>
            <a:ext cx="5350670" cy="1733549"/>
            <a:chOff x="515" y="1583"/>
            <a:chExt cx="4494" cy="1456"/>
          </a:xfrm>
        </p:grpSpPr>
        <p:grpSp>
          <p:nvGrpSpPr>
            <p:cNvPr id="25" name="Group 15"/>
            <p:cNvGrpSpPr/>
            <p:nvPr/>
          </p:nvGrpSpPr>
          <p:grpSpPr bwMode="auto">
            <a:xfrm>
              <a:off x="515" y="1583"/>
              <a:ext cx="4494" cy="11"/>
              <a:chOff x="463" y="2373"/>
              <a:chExt cx="4494" cy="11"/>
            </a:xfrm>
          </p:grpSpPr>
          <p:cxnSp>
            <p:nvCxnSpPr>
              <p:cNvPr id="27" name="AutoShape 16"/>
              <p:cNvCxnSpPr>
                <a:cxnSpLocks noChangeShapeType="1"/>
                <a:stCxn id="16" idx="0"/>
                <a:endCxn id="18" idx="0"/>
              </p:cNvCxnSpPr>
              <p:nvPr/>
            </p:nvCxnSpPr>
            <p:spPr bwMode="auto">
              <a:xfrm rot="5400000" flipH="1" flipV="1">
                <a:off x="2704" y="132"/>
                <a:ext cx="11" cy="4493"/>
              </a:xfrm>
              <a:prstGeom prst="bentConnector3">
                <a:avLst>
                  <a:gd name="adj1" fmla="val 1800000"/>
                </a:avLst>
              </a:prstGeom>
              <a:noFill/>
              <a:ln w="28575">
                <a:solidFill>
                  <a:schemeClr val="hlink"/>
                </a:solidFill>
                <a:miter lim="800000"/>
                <a:tailEnd type="triangle" w="med" len="med"/>
              </a:ln>
              <a:extLst>
                <a:ext uri="{909E8E84-426E-40DD-AFC4-6F175D3DCCD1}">
                  <a14:hiddenFill xmlns:a14="http://schemas.microsoft.com/office/drawing/2010/main">
                    <a:noFill/>
                  </a14:hiddenFill>
                </a:ext>
              </a:extLst>
            </p:spPr>
          </p:cxnSp>
          <p:cxnSp>
            <p:nvCxnSpPr>
              <p:cNvPr id="28" name="AutoShape 17"/>
              <p:cNvCxnSpPr>
                <a:cxnSpLocks noChangeShapeType="1"/>
                <a:stCxn id="17" idx="0"/>
                <a:endCxn id="18" idx="0"/>
              </p:cNvCxnSpPr>
              <p:nvPr/>
            </p:nvCxnSpPr>
            <p:spPr bwMode="auto">
              <a:xfrm rot="5400000" flipH="1" flipV="1">
                <a:off x="3196" y="623"/>
                <a:ext cx="11" cy="3511"/>
              </a:xfrm>
              <a:prstGeom prst="bentConnector3">
                <a:avLst>
                  <a:gd name="adj1" fmla="val 1800000"/>
                </a:avLst>
              </a:prstGeom>
              <a:noFill/>
              <a:ln w="9525">
                <a:solidFill>
                  <a:schemeClr val="hlink"/>
                </a:solidFill>
                <a:miter lim="800000"/>
                <a:tailEnd type="triangle" w="med" len="med"/>
              </a:ln>
              <a:extLst>
                <a:ext uri="{909E8E84-426E-40DD-AFC4-6F175D3DCCD1}">
                  <a14:hiddenFill xmlns:a14="http://schemas.microsoft.com/office/drawing/2010/main">
                    <a:noFill/>
                  </a14:hiddenFill>
                </a:ext>
              </a:extLst>
            </p:spPr>
          </p:cxnSp>
        </p:grpSp>
        <p:sp>
          <p:nvSpPr>
            <p:cNvPr id="26" name="Text Box 18"/>
            <p:cNvSpPr txBox="1">
              <a:spLocks noChangeArrowheads="1"/>
            </p:cNvSpPr>
            <p:nvPr/>
          </p:nvSpPr>
          <p:spPr bwMode="auto">
            <a:xfrm>
              <a:off x="821" y="2709"/>
              <a:ext cx="40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err="1">
                  <a:solidFill>
                    <a:srgbClr val="0000FF"/>
                  </a:solidFill>
                  <a:ea typeface="宋体" panose="02010600030101010101" pitchFamily="2" charset="-122"/>
                </a:rPr>
                <a:t>EmpID</a:t>
              </a:r>
              <a:r>
                <a:rPr kumimoji="0" lang="en-US" altLang="zh-CN" sz="1950" b="1" dirty="0">
                  <a:solidFill>
                    <a:srgbClr val="0000FF"/>
                  </a:solidFill>
                  <a:ea typeface="宋体" panose="02010600030101010101" pitchFamily="2" charset="-122"/>
                </a:rPr>
                <a:t>, </a:t>
              </a:r>
              <a:r>
                <a:rPr kumimoji="0" lang="en-US" altLang="zh-CN" sz="1950" b="1" dirty="0" err="1">
                  <a:solidFill>
                    <a:srgbClr val="0000FF"/>
                  </a:solidFill>
                  <a:ea typeface="宋体" panose="02010600030101010101" pitchFamily="2" charset="-122"/>
                </a:rPr>
                <a:t>CourseTitle</a:t>
              </a:r>
              <a:r>
                <a:rPr kumimoji="0" lang="en-US" altLang="zh-CN" sz="1950" b="1" dirty="0">
                  <a:solidFill>
                    <a:srgbClr val="0000FF"/>
                  </a:solidFill>
                  <a:ea typeface="宋体" panose="02010600030101010101" pitchFamily="2" charset="-122"/>
                </a:rPr>
                <a:t> </a:t>
              </a:r>
              <a:r>
                <a:rPr kumimoji="0" lang="en-US" altLang="zh-CN" sz="1950" b="1" dirty="0">
                  <a:solidFill>
                    <a:srgbClr val="0000FF"/>
                  </a:solidFill>
                  <a:ea typeface="宋体" panose="02010600030101010101" pitchFamily="2" charset="-122"/>
                  <a:sym typeface="Wingdings" panose="05000000000000000000" pitchFamily="2" charset="2"/>
                </a:rPr>
                <a:t> </a:t>
              </a:r>
              <a:r>
                <a:rPr kumimoji="0" lang="en-US" altLang="zh-CN" sz="1950" b="1" dirty="0" err="1">
                  <a:solidFill>
                    <a:srgbClr val="0000FF"/>
                  </a:solidFill>
                  <a:ea typeface="宋体" panose="02010600030101010101" pitchFamily="2" charset="-122"/>
                  <a:sym typeface="Wingdings" panose="05000000000000000000" pitchFamily="2" charset="2"/>
                </a:rPr>
                <a:t>DateCompleted</a:t>
              </a:r>
              <a:endParaRPr kumimoji="0" lang="en-US" altLang="zh-CN" sz="1950" b="1" dirty="0">
                <a:solidFill>
                  <a:srgbClr val="0000FF"/>
                </a:solidFill>
                <a:ea typeface="宋体" panose="02010600030101010101" pitchFamily="2" charset="-122"/>
              </a:endParaRPr>
            </a:p>
          </p:txBody>
        </p:sp>
      </p:grpSp>
      <p:grpSp>
        <p:nvGrpSpPr>
          <p:cNvPr id="29" name="Group 19"/>
          <p:cNvGrpSpPr/>
          <p:nvPr/>
        </p:nvGrpSpPr>
        <p:grpSpPr bwMode="auto">
          <a:xfrm>
            <a:off x="1756172" y="2256334"/>
            <a:ext cx="4995864" cy="1826419"/>
            <a:chOff x="515" y="1878"/>
            <a:chExt cx="4196" cy="1534"/>
          </a:xfrm>
        </p:grpSpPr>
        <p:grpSp>
          <p:nvGrpSpPr>
            <p:cNvPr id="30" name="Group 20"/>
            <p:cNvGrpSpPr/>
            <p:nvPr/>
          </p:nvGrpSpPr>
          <p:grpSpPr bwMode="auto">
            <a:xfrm>
              <a:off x="515" y="1878"/>
              <a:ext cx="3489" cy="12"/>
              <a:chOff x="463" y="2668"/>
              <a:chExt cx="3489" cy="12"/>
            </a:xfrm>
          </p:grpSpPr>
          <p:cxnSp>
            <p:nvCxnSpPr>
              <p:cNvPr id="32" name="AutoShape 21"/>
              <p:cNvCxnSpPr>
                <a:cxnSpLocks noChangeShapeType="1"/>
                <a:stCxn id="16" idx="2"/>
                <a:endCxn id="21" idx="2"/>
              </p:cNvCxnSpPr>
              <p:nvPr/>
            </p:nvCxnSpPr>
            <p:spPr bwMode="auto">
              <a:xfrm rot="16200000" flipH="1">
                <a:off x="1377" y="1754"/>
                <a:ext cx="11" cy="1839"/>
              </a:xfrm>
              <a:prstGeom prst="bentConnector3">
                <a:avLst>
                  <a:gd name="adj1" fmla="val 1800000"/>
                </a:avLst>
              </a:prstGeom>
              <a:noFill/>
              <a:ln w="25400">
                <a:solidFill>
                  <a:schemeClr val="hlink"/>
                </a:solidFill>
                <a:miter lim="800000"/>
                <a:tailEnd type="triangle" w="med" len="med"/>
              </a:ln>
              <a:extLst>
                <a:ext uri="{909E8E84-426E-40DD-AFC4-6F175D3DCCD1}">
                  <a14:hiddenFill xmlns:a14="http://schemas.microsoft.com/office/drawing/2010/main">
                    <a:noFill/>
                  </a14:hiddenFill>
                </a:ext>
              </a:extLst>
            </p:spPr>
          </p:cxnSp>
          <p:cxnSp>
            <p:nvCxnSpPr>
              <p:cNvPr id="33" name="AutoShape 22"/>
              <p:cNvCxnSpPr>
                <a:cxnSpLocks noChangeShapeType="1"/>
                <a:stCxn id="16" idx="2"/>
                <a:endCxn id="20" idx="2"/>
              </p:cNvCxnSpPr>
              <p:nvPr/>
            </p:nvCxnSpPr>
            <p:spPr bwMode="auto">
              <a:xfrm rot="16200000" flipH="1">
                <a:off x="1792" y="1340"/>
                <a:ext cx="11" cy="2667"/>
              </a:xfrm>
              <a:prstGeom prst="bentConnector3">
                <a:avLst>
                  <a:gd name="adj1" fmla="val 1800000"/>
                </a:avLst>
              </a:prstGeom>
              <a:noFill/>
              <a:ln w="25400">
                <a:solidFill>
                  <a:schemeClr val="hlink"/>
                </a:solidFill>
                <a:miter lim="800000"/>
                <a:tailEnd type="triangle" w="med" len="med"/>
              </a:ln>
              <a:extLst>
                <a:ext uri="{909E8E84-426E-40DD-AFC4-6F175D3DCCD1}">
                  <a14:hiddenFill xmlns:a14="http://schemas.microsoft.com/office/drawing/2010/main">
                    <a:noFill/>
                  </a14:hiddenFill>
                </a:ext>
              </a:extLst>
            </p:spPr>
          </p:cxnSp>
          <p:cxnSp>
            <p:nvCxnSpPr>
              <p:cNvPr id="34" name="AutoShape 23"/>
              <p:cNvCxnSpPr>
                <a:cxnSpLocks noChangeShapeType="1"/>
                <a:stCxn id="16" idx="2"/>
                <a:endCxn id="19" idx="2"/>
              </p:cNvCxnSpPr>
              <p:nvPr/>
            </p:nvCxnSpPr>
            <p:spPr bwMode="auto">
              <a:xfrm rot="16200000" flipH="1">
                <a:off x="2202" y="930"/>
                <a:ext cx="11" cy="3489"/>
              </a:xfrm>
              <a:prstGeom prst="bentConnector3">
                <a:avLst>
                  <a:gd name="adj1" fmla="val 1800000"/>
                </a:avLst>
              </a:prstGeom>
              <a:noFill/>
              <a:ln w="25400">
                <a:solidFill>
                  <a:schemeClr val="hlink"/>
                </a:solidFill>
                <a:miter lim="800000"/>
                <a:tailEnd type="triangle" w="med" len="med"/>
              </a:ln>
              <a:extLst>
                <a:ext uri="{909E8E84-426E-40DD-AFC4-6F175D3DCCD1}">
                  <a14:hiddenFill xmlns:a14="http://schemas.microsoft.com/office/drawing/2010/main">
                    <a:noFill/>
                  </a14:hiddenFill>
                </a:ext>
              </a:extLst>
            </p:spPr>
          </p:cxnSp>
        </p:grpSp>
        <p:sp>
          <p:nvSpPr>
            <p:cNvPr id="31" name="Text Box 24"/>
            <p:cNvSpPr txBox="1">
              <a:spLocks noChangeArrowheads="1"/>
            </p:cNvSpPr>
            <p:nvPr/>
          </p:nvSpPr>
          <p:spPr bwMode="auto">
            <a:xfrm>
              <a:off x="839" y="3082"/>
              <a:ext cx="3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err="1">
                  <a:solidFill>
                    <a:srgbClr val="0000FF"/>
                  </a:solidFill>
                  <a:ea typeface="宋体" panose="02010600030101010101" pitchFamily="2" charset="-122"/>
                </a:rPr>
                <a:t>EmpID</a:t>
              </a:r>
              <a:r>
                <a:rPr kumimoji="0" lang="en-US" altLang="zh-CN" sz="1950" b="1" dirty="0">
                  <a:solidFill>
                    <a:srgbClr val="0000FF"/>
                  </a:solidFill>
                  <a:ea typeface="宋体" panose="02010600030101010101" pitchFamily="2" charset="-122"/>
                </a:rPr>
                <a:t> </a:t>
              </a:r>
              <a:r>
                <a:rPr kumimoji="0" lang="en-US" altLang="zh-CN" sz="1950" b="1" dirty="0">
                  <a:solidFill>
                    <a:srgbClr val="0000FF"/>
                  </a:solidFill>
                  <a:ea typeface="宋体" panose="02010600030101010101" pitchFamily="2" charset="-122"/>
                  <a:sym typeface="Wingdings" panose="05000000000000000000" pitchFamily="2" charset="2"/>
                </a:rPr>
                <a:t> Name, </a:t>
              </a:r>
              <a:r>
                <a:rPr kumimoji="0" lang="en-US" altLang="zh-CN" sz="1950" b="1" dirty="0" err="1">
                  <a:solidFill>
                    <a:srgbClr val="0000FF"/>
                  </a:solidFill>
                  <a:ea typeface="宋体" panose="02010600030101010101" pitchFamily="2" charset="-122"/>
                  <a:sym typeface="Wingdings" panose="05000000000000000000" pitchFamily="2" charset="2"/>
                </a:rPr>
                <a:t>DeptName</a:t>
              </a:r>
              <a:r>
                <a:rPr kumimoji="0" lang="en-US" altLang="zh-CN" sz="1950" b="1" dirty="0">
                  <a:solidFill>
                    <a:srgbClr val="0000FF"/>
                  </a:solidFill>
                  <a:ea typeface="宋体" panose="02010600030101010101" pitchFamily="2" charset="-122"/>
                  <a:sym typeface="Wingdings" panose="05000000000000000000" pitchFamily="2" charset="2"/>
                </a:rPr>
                <a:t>, Salary</a:t>
              </a:r>
              <a:endParaRPr kumimoji="0" lang="en-US" altLang="zh-CN" sz="1950" b="1" dirty="0">
                <a:solidFill>
                  <a:srgbClr val="0000FF"/>
                </a:solidFill>
                <a:ea typeface="宋体" panose="02010600030101010101" pitchFamily="2" charset="-122"/>
              </a:endParaRPr>
            </a:p>
          </p:txBody>
        </p:sp>
      </p:grpSp>
      <p:sp>
        <p:nvSpPr>
          <p:cNvPr id="35" name="Text Box 25"/>
          <p:cNvSpPr txBox="1">
            <a:spLocks noChangeArrowheads="1"/>
          </p:cNvSpPr>
          <p:nvPr/>
        </p:nvSpPr>
        <p:spPr bwMode="auto">
          <a:xfrm>
            <a:off x="2195736" y="4315301"/>
            <a:ext cx="4506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2000" b="1" dirty="0">
                <a:solidFill>
                  <a:srgbClr val="FF0000"/>
                </a:solidFill>
                <a:ea typeface="宋体" panose="02010600030101010101" pitchFamily="2" charset="-122"/>
              </a:rPr>
              <a:t>As such, NOT in 2</a:t>
            </a:r>
            <a:r>
              <a:rPr kumimoji="0" lang="en-US" altLang="zh-CN" sz="2000" b="1" baseline="30000" dirty="0">
                <a:solidFill>
                  <a:srgbClr val="FF0000"/>
                </a:solidFill>
                <a:ea typeface="宋体" panose="02010600030101010101" pitchFamily="2" charset="-122"/>
              </a:rPr>
              <a:t>nd</a:t>
            </a:r>
            <a:r>
              <a:rPr kumimoji="0" lang="en-US" altLang="zh-CN" sz="2000" b="1" dirty="0">
                <a:solidFill>
                  <a:srgbClr val="FF0000"/>
                </a:solidFill>
                <a:ea typeface="宋体" panose="02010600030101010101" pitchFamily="2" charset="-122"/>
              </a:rPr>
              <a:t> Normal Form!</a:t>
            </a:r>
            <a:endParaRPr kumimoji="0" lang="en-US" altLang="zh-CN" sz="2000" b="1" dirty="0">
              <a:solidFill>
                <a:srgbClr val="FF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ox(i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3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Decompose a Relation to 2nd Normal Form</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dirty="0">
                <a:latin typeface="Comic Sans MS" panose="030F0702030302020204" pitchFamily="66" charset="0"/>
              </a:rPr>
              <a:t>Decompose the relation into two separate relations</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p:sp>
        <p:nvSpPr>
          <p:cNvPr id="4" name="Text Box 21"/>
          <p:cNvSpPr txBox="1">
            <a:spLocks noChangeArrowheads="1"/>
          </p:cNvSpPr>
          <p:nvPr/>
        </p:nvSpPr>
        <p:spPr bwMode="auto">
          <a:xfrm>
            <a:off x="5592367" y="1726407"/>
            <a:ext cx="308408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950" b="1" dirty="0">
                <a:solidFill>
                  <a:srgbClr val="FF0000"/>
                </a:solidFill>
                <a:ea typeface="宋体" panose="02010600030101010101" pitchFamily="2" charset="-122"/>
              </a:rPr>
              <a:t>Both are full functional dependencies</a:t>
            </a:r>
            <a:endParaRPr kumimoji="0" lang="en-US" altLang="zh-CN" sz="1950" b="1" dirty="0">
              <a:solidFill>
                <a:srgbClr val="FF0000"/>
              </a:solidFill>
              <a:ea typeface="宋体" panose="02010600030101010101" pitchFamily="2" charset="-122"/>
            </a:endParaRPr>
          </a:p>
        </p:txBody>
      </p:sp>
      <p:grpSp>
        <p:nvGrpSpPr>
          <p:cNvPr id="5" name="Group 4"/>
          <p:cNvGrpSpPr/>
          <p:nvPr/>
        </p:nvGrpSpPr>
        <p:grpSpPr bwMode="auto">
          <a:xfrm>
            <a:off x="1943100" y="2571750"/>
            <a:ext cx="3607171" cy="322660"/>
            <a:chOff x="576" y="2448"/>
            <a:chExt cx="2875" cy="271"/>
          </a:xfrm>
        </p:grpSpPr>
        <p:sp>
          <p:nvSpPr>
            <p:cNvPr id="6" name="Text Box 5"/>
            <p:cNvSpPr txBox="1">
              <a:spLocks noChangeArrowheads="1"/>
            </p:cNvSpPr>
            <p:nvPr/>
          </p:nvSpPr>
          <p:spPr bwMode="auto">
            <a:xfrm>
              <a:off x="576" y="2448"/>
              <a:ext cx="720" cy="27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EmpID</a:t>
              </a:r>
              <a:endParaRPr kumimoji="0" lang="en-US" altLang="zh-CN" sz="1500" b="1" u="sng">
                <a:solidFill>
                  <a:srgbClr val="0000FF"/>
                </a:solidFill>
                <a:ea typeface="宋体" panose="02010600030101010101" pitchFamily="2" charset="-122"/>
              </a:endParaRPr>
            </a:p>
          </p:txBody>
        </p:sp>
        <p:sp>
          <p:nvSpPr>
            <p:cNvPr id="7" name="Text Box 6"/>
            <p:cNvSpPr txBox="1">
              <a:spLocks noChangeArrowheads="1"/>
            </p:cNvSpPr>
            <p:nvPr/>
          </p:nvSpPr>
          <p:spPr bwMode="auto">
            <a:xfrm>
              <a:off x="2784" y="2448"/>
              <a:ext cx="667" cy="27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Salary</a:t>
              </a:r>
              <a:endParaRPr kumimoji="0" lang="en-US" altLang="zh-CN" sz="1500" b="1">
                <a:solidFill>
                  <a:srgbClr val="0000FF"/>
                </a:solidFill>
                <a:ea typeface="宋体" panose="02010600030101010101" pitchFamily="2" charset="-122"/>
              </a:endParaRPr>
            </a:p>
          </p:txBody>
        </p:sp>
        <p:sp>
          <p:nvSpPr>
            <p:cNvPr id="8" name="Text Box 7"/>
            <p:cNvSpPr txBox="1">
              <a:spLocks noChangeArrowheads="1"/>
            </p:cNvSpPr>
            <p:nvPr/>
          </p:nvSpPr>
          <p:spPr bwMode="auto">
            <a:xfrm>
              <a:off x="1872" y="2448"/>
              <a:ext cx="912" cy="27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DeptName</a:t>
              </a:r>
              <a:endParaRPr kumimoji="0" lang="en-US" altLang="zh-CN" sz="1500" b="1">
                <a:solidFill>
                  <a:srgbClr val="0000FF"/>
                </a:solidFill>
                <a:ea typeface="宋体" panose="02010600030101010101" pitchFamily="2" charset="-122"/>
              </a:endParaRPr>
            </a:p>
          </p:txBody>
        </p:sp>
        <p:sp>
          <p:nvSpPr>
            <p:cNvPr id="9" name="Text Box 8"/>
            <p:cNvSpPr txBox="1">
              <a:spLocks noChangeArrowheads="1"/>
            </p:cNvSpPr>
            <p:nvPr/>
          </p:nvSpPr>
          <p:spPr bwMode="auto">
            <a:xfrm>
              <a:off x="1296" y="2448"/>
              <a:ext cx="576" cy="271"/>
            </a:xfrm>
            <a:prstGeom prst="rect">
              <a:avLst/>
            </a:prstGeom>
            <a:solidFill>
              <a:schemeClr val="bg1"/>
            </a:solidFill>
            <a:ln w="9525">
              <a:solidFill>
                <a:srgbClr val="0000FF"/>
              </a:solidFill>
              <a:miter lim="800000"/>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Name</a:t>
              </a:r>
              <a:endParaRPr kumimoji="0" lang="en-US" altLang="zh-CN" sz="1500" b="1">
                <a:solidFill>
                  <a:srgbClr val="0000FF"/>
                </a:solidFill>
                <a:ea typeface="宋体" panose="02010600030101010101" pitchFamily="2" charset="-122"/>
              </a:endParaRPr>
            </a:p>
          </p:txBody>
        </p:sp>
      </p:grpSp>
      <p:grpSp>
        <p:nvGrpSpPr>
          <p:cNvPr id="10" name="Group 9"/>
          <p:cNvGrpSpPr/>
          <p:nvPr/>
        </p:nvGrpSpPr>
        <p:grpSpPr bwMode="auto">
          <a:xfrm>
            <a:off x="2888456" y="3486150"/>
            <a:ext cx="3843337" cy="322660"/>
            <a:chOff x="650" y="3360"/>
            <a:chExt cx="3228" cy="271"/>
          </a:xfrm>
        </p:grpSpPr>
        <p:sp>
          <p:nvSpPr>
            <p:cNvPr id="11" name="Text Box 10"/>
            <p:cNvSpPr txBox="1">
              <a:spLocks noChangeArrowheads="1"/>
            </p:cNvSpPr>
            <p:nvPr/>
          </p:nvSpPr>
          <p:spPr bwMode="auto">
            <a:xfrm>
              <a:off x="1420" y="3360"/>
              <a:ext cx="1138" cy="27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CourseTitle</a:t>
              </a:r>
              <a:endParaRPr kumimoji="0" lang="en-US" altLang="zh-CN" sz="1500" b="1" u="sng">
                <a:solidFill>
                  <a:srgbClr val="0000FF"/>
                </a:solidFill>
                <a:ea typeface="宋体" panose="02010600030101010101" pitchFamily="2" charset="-122"/>
              </a:endParaRPr>
            </a:p>
          </p:txBody>
        </p:sp>
        <p:sp>
          <p:nvSpPr>
            <p:cNvPr id="12" name="Text Box 11"/>
            <p:cNvSpPr txBox="1">
              <a:spLocks noChangeArrowheads="1"/>
            </p:cNvSpPr>
            <p:nvPr/>
          </p:nvSpPr>
          <p:spPr bwMode="auto">
            <a:xfrm>
              <a:off x="2468" y="3360"/>
              <a:ext cx="1410" cy="27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a:solidFill>
                    <a:srgbClr val="0000FF"/>
                  </a:solidFill>
                  <a:ea typeface="宋体" panose="02010600030101010101" pitchFamily="2" charset="-122"/>
                </a:rPr>
                <a:t>DateCompleted</a:t>
              </a:r>
              <a:endParaRPr kumimoji="0" lang="en-US" altLang="zh-CN" sz="1500" b="1">
                <a:solidFill>
                  <a:srgbClr val="0000FF"/>
                </a:solidFill>
                <a:ea typeface="宋体" panose="02010600030101010101" pitchFamily="2" charset="-122"/>
              </a:endParaRPr>
            </a:p>
          </p:txBody>
        </p:sp>
        <p:sp>
          <p:nvSpPr>
            <p:cNvPr id="13" name="Text Box 12"/>
            <p:cNvSpPr txBox="1">
              <a:spLocks noChangeArrowheads="1"/>
            </p:cNvSpPr>
            <p:nvPr/>
          </p:nvSpPr>
          <p:spPr bwMode="auto">
            <a:xfrm>
              <a:off x="650" y="3360"/>
              <a:ext cx="813" cy="271"/>
            </a:xfrm>
            <a:prstGeom prst="rect">
              <a:avLst/>
            </a:prstGeom>
            <a:solidFill>
              <a:schemeClr val="bg1"/>
            </a:solidFill>
            <a:ln w="9525">
              <a:solidFill>
                <a:srgbClr val="0000FF"/>
              </a:solidFill>
              <a:miter lim="800000"/>
            </a:ln>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algn="ctr" defTabSz="685800" eaLnBrk="0" hangingPunct="0">
                <a:spcBef>
                  <a:spcPct val="50000"/>
                </a:spcBef>
                <a:buClrTx/>
                <a:buSzTx/>
                <a:buNone/>
              </a:pPr>
              <a:r>
                <a:rPr kumimoji="0" lang="en-US" altLang="zh-CN" sz="1500" b="1" u="sng">
                  <a:solidFill>
                    <a:srgbClr val="0000FF"/>
                  </a:solidFill>
                  <a:ea typeface="宋体" panose="02010600030101010101" pitchFamily="2" charset="-122"/>
                </a:rPr>
                <a:t>EmpID</a:t>
              </a:r>
              <a:endParaRPr kumimoji="0" lang="en-US" altLang="zh-CN" sz="1500" b="1" u="sng">
                <a:solidFill>
                  <a:srgbClr val="0000FF"/>
                </a:solidFill>
                <a:ea typeface="宋体" panose="02010600030101010101" pitchFamily="2" charset="-122"/>
              </a:endParaRPr>
            </a:p>
          </p:txBody>
        </p:sp>
      </p:grpSp>
      <p:cxnSp>
        <p:nvCxnSpPr>
          <p:cNvPr id="14" name="AutoShape 13"/>
          <p:cNvCxnSpPr>
            <a:cxnSpLocks noChangeShapeType="1"/>
            <a:stCxn id="13" idx="0"/>
            <a:endCxn id="6" idx="2"/>
          </p:cNvCxnSpPr>
          <p:nvPr/>
        </p:nvCxnSpPr>
        <p:spPr bwMode="auto">
          <a:xfrm rot="16200000" flipV="1">
            <a:off x="2587807" y="2701384"/>
            <a:ext cx="591742" cy="977794"/>
          </a:xfrm>
          <a:prstGeom prst="curvedConnector3">
            <a:avLst>
              <a:gd name="adj1" fmla="val 50000"/>
            </a:avLst>
          </a:prstGeom>
          <a:noFill/>
          <a:ln w="31750">
            <a:solidFill>
              <a:srgbClr val="0000FF"/>
            </a:solidFill>
            <a:round/>
            <a:tailEnd type="triangle" w="lg" len="lg"/>
          </a:ln>
          <a:extLst>
            <a:ext uri="{909E8E84-426E-40DD-AFC4-6F175D3DCCD1}">
              <a14:hiddenFill xmlns:a14="http://schemas.microsoft.com/office/drawing/2010/main">
                <a:noFill/>
              </a14:hiddenFill>
            </a:ext>
          </a:extLst>
        </p:spPr>
      </p:cxnSp>
      <p:cxnSp>
        <p:nvCxnSpPr>
          <p:cNvPr id="15" name="AutoShape 15"/>
          <p:cNvCxnSpPr>
            <a:cxnSpLocks noChangeShapeType="1"/>
          </p:cNvCxnSpPr>
          <p:nvPr/>
        </p:nvCxnSpPr>
        <p:spPr bwMode="auto">
          <a:xfrm rot="5400000" flipV="1">
            <a:off x="2734271" y="2198489"/>
            <a:ext cx="1191" cy="771525"/>
          </a:xfrm>
          <a:prstGeom prst="bentConnector3">
            <a:avLst>
              <a:gd name="adj1" fmla="val -48400014"/>
            </a:avLst>
          </a:prstGeom>
          <a:noFill/>
          <a:ln w="25400">
            <a:solidFill>
              <a:srgbClr val="0000FF"/>
            </a:solidFill>
            <a:miter lim="800000"/>
            <a:tailEnd type="triangle" w="lg" len="lg"/>
          </a:ln>
          <a:extLst>
            <a:ext uri="{909E8E84-426E-40DD-AFC4-6F175D3DCCD1}">
              <a14:hiddenFill xmlns:a14="http://schemas.microsoft.com/office/drawing/2010/main">
                <a:noFill/>
              </a14:hiddenFill>
            </a:ext>
          </a:extLst>
        </p:spPr>
      </p:cxnSp>
      <p:cxnSp>
        <p:nvCxnSpPr>
          <p:cNvPr id="16" name="AutoShape 16"/>
          <p:cNvCxnSpPr>
            <a:cxnSpLocks noChangeShapeType="1"/>
          </p:cNvCxnSpPr>
          <p:nvPr/>
        </p:nvCxnSpPr>
        <p:spPr bwMode="auto">
          <a:xfrm rot="5400000" flipV="1">
            <a:off x="3180755" y="1743671"/>
            <a:ext cx="1191" cy="1657350"/>
          </a:xfrm>
          <a:prstGeom prst="bentConnector3">
            <a:avLst>
              <a:gd name="adj1" fmla="val -47300014"/>
            </a:avLst>
          </a:prstGeom>
          <a:noFill/>
          <a:ln w="25400">
            <a:solidFill>
              <a:srgbClr val="0000FF"/>
            </a:solidFill>
            <a:miter lim="800000"/>
            <a:tailEnd type="triangle" w="lg" len="lg"/>
          </a:ln>
          <a:extLst>
            <a:ext uri="{909E8E84-426E-40DD-AFC4-6F175D3DCCD1}">
              <a14:hiddenFill xmlns:a14="http://schemas.microsoft.com/office/drawing/2010/main">
                <a:noFill/>
              </a14:hiddenFill>
            </a:ext>
          </a:extLst>
        </p:spPr>
      </p:cxnSp>
      <p:cxnSp>
        <p:nvCxnSpPr>
          <p:cNvPr id="17" name="AutoShape 17"/>
          <p:cNvCxnSpPr>
            <a:cxnSpLocks noChangeShapeType="1"/>
          </p:cNvCxnSpPr>
          <p:nvPr/>
        </p:nvCxnSpPr>
        <p:spPr bwMode="auto">
          <a:xfrm rot="5400000" flipV="1">
            <a:off x="3623667" y="1300758"/>
            <a:ext cx="1191" cy="2543175"/>
          </a:xfrm>
          <a:prstGeom prst="bentConnector3">
            <a:avLst>
              <a:gd name="adj1" fmla="val -47100014"/>
            </a:avLst>
          </a:prstGeom>
          <a:noFill/>
          <a:ln w="25400">
            <a:solidFill>
              <a:srgbClr val="0000FF"/>
            </a:solidFill>
            <a:miter lim="800000"/>
            <a:tailEnd type="triangle" w="lg" len="lg"/>
          </a:ln>
          <a:extLst>
            <a:ext uri="{909E8E84-426E-40DD-AFC4-6F175D3DCCD1}">
              <a14:hiddenFill xmlns:a14="http://schemas.microsoft.com/office/drawing/2010/main">
                <a:noFill/>
              </a14:hiddenFill>
            </a:ext>
          </a:extLst>
        </p:spPr>
      </p:cxnSp>
      <p:grpSp>
        <p:nvGrpSpPr>
          <p:cNvPr id="18" name="Group 18"/>
          <p:cNvGrpSpPr/>
          <p:nvPr/>
        </p:nvGrpSpPr>
        <p:grpSpPr bwMode="auto">
          <a:xfrm>
            <a:off x="3380185" y="3801738"/>
            <a:ext cx="2519365" cy="13093"/>
            <a:chOff x="1783" y="3481"/>
            <a:chExt cx="2116" cy="11"/>
          </a:xfrm>
        </p:grpSpPr>
        <p:cxnSp>
          <p:nvCxnSpPr>
            <p:cNvPr id="19" name="AutoShape 19"/>
            <p:cNvCxnSpPr>
              <a:cxnSpLocks noChangeShapeType="1"/>
              <a:stCxn id="13" idx="2"/>
              <a:endCxn id="12" idx="2"/>
            </p:cNvCxnSpPr>
            <p:nvPr/>
          </p:nvCxnSpPr>
          <p:spPr bwMode="auto">
            <a:xfrm rot="16200000" flipH="1">
              <a:off x="2835" y="2429"/>
              <a:ext cx="11" cy="2116"/>
            </a:xfrm>
            <a:prstGeom prst="bentConnector3">
              <a:avLst>
                <a:gd name="adj1" fmla="val 1800000"/>
              </a:avLst>
            </a:prstGeom>
            <a:noFill/>
            <a:ln w="25400">
              <a:solidFill>
                <a:srgbClr val="0000FF"/>
              </a:solidFill>
              <a:miter lim="800000"/>
              <a:tailEnd type="triangle" w="lg" len="lg"/>
            </a:ln>
            <a:extLst>
              <a:ext uri="{909E8E84-426E-40DD-AFC4-6F175D3DCCD1}">
                <a14:hiddenFill xmlns:a14="http://schemas.microsoft.com/office/drawing/2010/main">
                  <a:noFill/>
                </a14:hiddenFill>
              </a:ext>
            </a:extLst>
          </p:spPr>
        </p:cxnSp>
        <p:cxnSp>
          <p:nvCxnSpPr>
            <p:cNvPr id="20" name="AutoShape 20"/>
            <p:cNvCxnSpPr>
              <a:cxnSpLocks noChangeShapeType="1"/>
              <a:stCxn id="11" idx="2"/>
              <a:endCxn id="12" idx="2"/>
            </p:cNvCxnSpPr>
            <p:nvPr/>
          </p:nvCxnSpPr>
          <p:spPr bwMode="auto">
            <a:xfrm rot="16200000" flipH="1">
              <a:off x="3301" y="2895"/>
              <a:ext cx="11" cy="1184"/>
            </a:xfrm>
            <a:prstGeom prst="bentConnector3">
              <a:avLst>
                <a:gd name="adj1" fmla="val 1800000"/>
              </a:avLst>
            </a:prstGeom>
            <a:noFill/>
            <a:ln w="25400">
              <a:solidFill>
                <a:srgbClr val="0000FF"/>
              </a:solidFill>
              <a:miter lim="800000"/>
              <a:tailEnd type="triangle" w="lg" len="lg"/>
            </a:ln>
            <a:extLst>
              <a:ext uri="{909E8E84-426E-40DD-AFC4-6F175D3DCCD1}">
                <a14:hiddenFill xmlns:a14="http://schemas.microsoft.com/office/drawing/2010/main">
                  <a:noFill/>
                </a14:hiddenFill>
              </a:ext>
            </a:extLst>
          </p:spPr>
        </p:cxnSp>
      </p:grpSp>
      <p:sp>
        <p:nvSpPr>
          <p:cNvPr id="21" name="Text Box 22"/>
          <p:cNvSpPr txBox="1">
            <a:spLocks noChangeArrowheads="1"/>
          </p:cNvSpPr>
          <p:nvPr/>
        </p:nvSpPr>
        <p:spPr bwMode="auto">
          <a:xfrm>
            <a:off x="1416844" y="2237185"/>
            <a:ext cx="7729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a:spcBef>
                <a:spcPct val="0"/>
              </a:spcBef>
              <a:buClrTx/>
              <a:buSzTx/>
              <a:buNone/>
            </a:pPr>
            <a:r>
              <a:rPr kumimoji="0" lang="en-US" altLang="zh-CN" sz="1500" b="1">
                <a:solidFill>
                  <a:srgbClr val="FF0000"/>
                </a:solidFill>
                <a:ea typeface="宋体" panose="02010600030101010101" pitchFamily="2" charset="-122"/>
              </a:rPr>
              <a:t>Emp_t</a:t>
            </a:r>
            <a:endParaRPr kumimoji="0" lang="en-US" altLang="zh-CN" sz="1500" b="1">
              <a:solidFill>
                <a:srgbClr val="FF0000"/>
              </a:solidFill>
              <a:ea typeface="宋体" panose="02010600030101010101" pitchFamily="2" charset="-122"/>
            </a:endParaRPr>
          </a:p>
        </p:txBody>
      </p:sp>
      <p:sp>
        <p:nvSpPr>
          <p:cNvPr id="22" name="Text Box 23"/>
          <p:cNvSpPr txBox="1">
            <a:spLocks noChangeArrowheads="1"/>
          </p:cNvSpPr>
          <p:nvPr/>
        </p:nvSpPr>
        <p:spPr bwMode="auto">
          <a:xfrm>
            <a:off x="1314450" y="3221832"/>
            <a:ext cx="15440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a:spcBef>
                <a:spcPct val="0"/>
              </a:spcBef>
              <a:buClrTx/>
              <a:buSzTx/>
              <a:buNone/>
            </a:pPr>
            <a:r>
              <a:rPr kumimoji="0" lang="en-US" altLang="zh-CN" sz="1500" b="1">
                <a:solidFill>
                  <a:srgbClr val="FF0000"/>
                </a:solidFill>
                <a:ea typeface="宋体" panose="02010600030101010101" pitchFamily="2" charset="-122"/>
              </a:rPr>
              <a:t>Emp_Course_t</a:t>
            </a:r>
            <a:endParaRPr kumimoji="0" lang="en-US" altLang="zh-CN" sz="1500" b="1">
              <a:solidFill>
                <a:srgbClr val="FF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Third Normal Form</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lnSpc>
                <a:spcPct val="150000"/>
              </a:lnSpc>
            </a:pPr>
            <a:r>
              <a:rPr lang="en-US" altLang="zh-CN" sz="2000" b="1" dirty="0">
                <a:solidFill>
                  <a:srgbClr val="FF0000"/>
                </a:solidFill>
                <a:latin typeface="Comic Sans MS" panose="030F0702030302020204" pitchFamily="66" charset="0"/>
              </a:rPr>
              <a:t>Requirements</a:t>
            </a:r>
            <a:endParaRPr lang="en-US" altLang="zh-CN" sz="2000" b="1" dirty="0">
              <a:solidFill>
                <a:srgbClr val="FF0000"/>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2NF </a:t>
            </a:r>
            <a:endParaRPr lang="en-US" altLang="zh-CN" sz="1800" b="1" dirty="0">
              <a:solidFill>
                <a:srgbClr val="1F07CF"/>
              </a:solidFill>
              <a:latin typeface="Comic Sans MS" panose="030F0702030302020204" pitchFamily="66" charset="0"/>
            </a:endParaRPr>
          </a:p>
          <a:p>
            <a:pPr lvl="1">
              <a:lnSpc>
                <a:spcPct val="150000"/>
              </a:lnSpc>
            </a:pPr>
            <a:r>
              <a:rPr lang="en-US" altLang="zh-CN" sz="1800" b="1" dirty="0">
                <a:solidFill>
                  <a:srgbClr val="1F07CF"/>
                </a:solidFill>
                <a:latin typeface="Comic Sans MS" panose="030F0702030302020204" pitchFamily="66" charset="0"/>
              </a:rPr>
              <a:t>No transitive dependencies </a:t>
            </a:r>
            <a:endParaRPr lang="en-US" altLang="zh-CN" sz="1800" b="1" dirty="0">
              <a:solidFill>
                <a:srgbClr val="1F07CF"/>
              </a:solidFill>
              <a:latin typeface="Comic Sans MS" panose="030F0702030302020204" pitchFamily="66" charset="0"/>
            </a:endParaRPr>
          </a:p>
          <a:p>
            <a:pPr>
              <a:lnSpc>
                <a:spcPct val="150000"/>
              </a:lnSpc>
            </a:pPr>
            <a:r>
              <a:rPr lang="en-US" altLang="zh-CN" sz="2000" dirty="0">
                <a:latin typeface="Comic Sans MS" panose="030F0702030302020204" pitchFamily="66" charset="0"/>
              </a:rPr>
              <a:t>A </a:t>
            </a:r>
            <a:r>
              <a:rPr lang="en-US" altLang="zh-CN" sz="2000" b="1" dirty="0">
                <a:solidFill>
                  <a:srgbClr val="FF0000"/>
                </a:solidFill>
                <a:latin typeface="Comic Sans MS" panose="030F0702030302020204" pitchFamily="66" charset="0"/>
              </a:rPr>
              <a:t>transitive dependency </a:t>
            </a:r>
            <a:r>
              <a:rPr lang="en-US" altLang="zh-CN" sz="2000" dirty="0">
                <a:latin typeface="Comic Sans MS" panose="030F0702030302020204" pitchFamily="66" charset="0"/>
              </a:rPr>
              <a:t>is a functional dependency between two (or more) non-key attributes.</a:t>
            </a:r>
            <a:endParaRPr lang="en-US" altLang="zh-CN" sz="2000"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538"/>
            <a:ext cx="9144000" cy="637580"/>
          </a:xfrm>
        </p:spPr>
        <p:txBody>
          <a:bodyPr/>
          <a:lstStyle/>
          <a:p>
            <a:pPr algn="ctr"/>
            <a:r>
              <a:rPr lang="en-US" altLang="zh-CN" dirty="0">
                <a:latin typeface="Comic Sans MS" panose="030F0702030302020204" pitchFamily="66" charset="0"/>
              </a:rPr>
              <a:t>Relation with Transitive Dependency</a:t>
            </a:r>
            <a:endParaRPr lang="zh-CN" altLang="en-US" dirty="0">
              <a:latin typeface="Comic Sans MS" panose="030F0702030302020204" pitchFamily="66" charset="0"/>
            </a:endParaRPr>
          </a:p>
        </p:txBody>
      </p:sp>
      <p:pic>
        <p:nvPicPr>
          <p:cNvPr id="4" name="Picture 2" descr="06_24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1332731"/>
            <a:ext cx="5290914" cy="24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2267744" y="3939902"/>
            <a:ext cx="4536504" cy="400110"/>
          </a:xfrm>
          <a:prstGeom prst="rect">
            <a:avLst/>
          </a:prstGeom>
          <a:noFill/>
        </p:spPr>
        <p:txBody>
          <a:bodyPr wrap="square" rtlCol="0">
            <a:spAutoFit/>
          </a:bodyPr>
          <a:lstStyle/>
          <a:p>
            <a:pPr algn="ctr"/>
            <a:r>
              <a:rPr lang="en-US" altLang="zh-CN" sz="2000" dirty="0">
                <a:latin typeface="Comic Sans MS" panose="030F0702030302020204" pitchFamily="66" charset="0"/>
                <a:cs typeface="Arial" panose="020B0604020202020204" pitchFamily="34" charset="0"/>
              </a:rPr>
              <a:t>SALES relation</a:t>
            </a:r>
            <a:endParaRPr lang="zh-CN" altLang="en-US" sz="2000"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538"/>
            <a:ext cx="9144000" cy="637580"/>
          </a:xfrm>
        </p:spPr>
        <p:txBody>
          <a:bodyPr/>
          <a:lstStyle/>
          <a:p>
            <a:pPr algn="ctr"/>
            <a:r>
              <a:rPr lang="en-US" altLang="zh-CN" dirty="0">
                <a:latin typeface="Comic Sans MS" panose="030F0702030302020204" pitchFamily="66" charset="0"/>
              </a:rPr>
              <a:t>Relation with Transitive Dependency</a:t>
            </a:r>
            <a:endParaRPr lang="zh-CN" altLang="en-US" dirty="0">
              <a:latin typeface="Comic Sans MS" panose="030F0702030302020204" pitchFamily="66" charset="0"/>
            </a:endParaRPr>
          </a:p>
        </p:txBody>
      </p:sp>
      <p:pic>
        <p:nvPicPr>
          <p:cNvPr id="6" name="Picture 3" descr="06_24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1573" y="915566"/>
            <a:ext cx="4961629" cy="161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827584" y="2787774"/>
            <a:ext cx="284244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dirty="0" err="1">
                <a:solidFill>
                  <a:srgbClr val="0000FF"/>
                </a:solidFill>
                <a:ea typeface="宋体" panose="02010600030101010101" pitchFamily="2" charset="-122"/>
              </a:rPr>
              <a:t>Cust_ID</a:t>
            </a:r>
            <a:r>
              <a:rPr kumimoji="0" lang="en-US" altLang="zh-CN" sz="1800" b="1" dirty="0">
                <a:solidFill>
                  <a:srgbClr val="0000FF"/>
                </a:solidFill>
                <a:ea typeface="宋体" panose="02010600030101010101" pitchFamily="2" charset="-122"/>
              </a:rPr>
              <a:t> </a:t>
            </a:r>
            <a:r>
              <a:rPr kumimoji="0" lang="en-US" altLang="zh-CN" sz="1800" b="1" dirty="0">
                <a:solidFill>
                  <a:srgbClr val="0000FF"/>
                </a:solidFill>
                <a:ea typeface="宋体" panose="02010600030101010101" pitchFamily="2" charset="-122"/>
                <a:sym typeface="Wingdings" panose="05000000000000000000" pitchFamily="2" charset="2"/>
              </a:rPr>
              <a:t> Name</a:t>
            </a: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Salesperson</a:t>
            </a: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Region</a:t>
            </a: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0"/>
              </a:spcBef>
              <a:buClrTx/>
              <a:buSzTx/>
              <a:buNone/>
            </a:pP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0"/>
              </a:spcBef>
              <a:buClrTx/>
              <a:buSzTx/>
              <a:buNone/>
            </a:pPr>
            <a:r>
              <a:rPr kumimoji="0" lang="en-US" altLang="zh-CN" sz="1800" b="1" dirty="0">
                <a:solidFill>
                  <a:srgbClr val="FF0000"/>
                </a:solidFill>
                <a:ea typeface="宋体" panose="02010600030101010101" pitchFamily="2" charset="-122"/>
                <a:sym typeface="Wingdings" panose="05000000000000000000" pitchFamily="2" charset="2"/>
              </a:rPr>
              <a:t>All this is OK</a:t>
            </a:r>
            <a:endParaRPr kumimoji="0" lang="en-US" altLang="zh-CN" sz="1800" b="1" dirty="0">
              <a:solidFill>
                <a:srgbClr val="FF0000"/>
              </a:solidFill>
              <a:ea typeface="宋体" panose="02010600030101010101" pitchFamily="2" charset="-122"/>
              <a:sym typeface="Wingdings" panose="05000000000000000000" pitchFamily="2" charset="2"/>
            </a:endParaRPr>
          </a:p>
          <a:p>
            <a:pPr defTabSz="685800" eaLnBrk="0" hangingPunct="0">
              <a:spcBef>
                <a:spcPct val="0"/>
              </a:spcBef>
              <a:buClrTx/>
              <a:buSzTx/>
              <a:buNone/>
            </a:pPr>
            <a:r>
              <a:rPr kumimoji="0" lang="en-US" altLang="zh-CN" sz="1800" b="1" dirty="0">
                <a:solidFill>
                  <a:srgbClr val="FF0000"/>
                </a:solidFill>
                <a:ea typeface="宋体" panose="02010600030101010101" pitchFamily="2" charset="-122"/>
                <a:sym typeface="Wingdings" panose="05000000000000000000" pitchFamily="2" charset="2"/>
              </a:rPr>
              <a:t>(2</a:t>
            </a:r>
            <a:r>
              <a:rPr kumimoji="0" lang="en-US" altLang="zh-CN" sz="1800" b="1" baseline="30000" dirty="0">
                <a:solidFill>
                  <a:srgbClr val="FF0000"/>
                </a:solidFill>
                <a:ea typeface="宋体" panose="02010600030101010101" pitchFamily="2" charset="-122"/>
                <a:sym typeface="Wingdings" panose="05000000000000000000" pitchFamily="2" charset="2"/>
              </a:rPr>
              <a:t>nd</a:t>
            </a:r>
            <a:r>
              <a:rPr kumimoji="0" lang="en-US" altLang="zh-CN" sz="1800" b="1" dirty="0">
                <a:solidFill>
                  <a:srgbClr val="FF0000"/>
                </a:solidFill>
                <a:ea typeface="宋体" panose="02010600030101010101" pitchFamily="2" charset="-122"/>
                <a:sym typeface="Wingdings" panose="05000000000000000000" pitchFamily="2" charset="2"/>
              </a:rPr>
              <a:t> NF)</a:t>
            </a:r>
            <a:endParaRPr kumimoji="0" lang="en-US" altLang="zh-CN" sz="1800" b="1" dirty="0">
              <a:solidFill>
                <a:srgbClr val="FF0000"/>
              </a:solidFill>
              <a:ea typeface="宋体" panose="02010600030101010101" pitchFamily="2" charset="-122"/>
            </a:endParaRPr>
          </a:p>
        </p:txBody>
      </p:sp>
      <p:grpSp>
        <p:nvGrpSpPr>
          <p:cNvPr id="8" name="Group 5"/>
          <p:cNvGrpSpPr/>
          <p:nvPr/>
        </p:nvGrpSpPr>
        <p:grpSpPr bwMode="auto">
          <a:xfrm>
            <a:off x="4067944" y="2766367"/>
            <a:ext cx="4536504" cy="1511458"/>
            <a:chOff x="2640" y="2976"/>
            <a:chExt cx="3337" cy="1108"/>
          </a:xfrm>
        </p:grpSpPr>
        <p:sp>
          <p:nvSpPr>
            <p:cNvPr id="9" name="Text Box 6"/>
            <p:cNvSpPr txBox="1">
              <a:spLocks noChangeArrowheads="1"/>
            </p:cNvSpPr>
            <p:nvPr/>
          </p:nvSpPr>
          <p:spPr bwMode="auto">
            <a:xfrm>
              <a:off x="3792" y="2976"/>
              <a:ext cx="55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FF3300"/>
                  </a:solidFill>
                  <a:ea typeface="宋体" panose="02010600030101010101" pitchFamily="2" charset="-122"/>
                </a:rPr>
                <a:t>BUT</a:t>
              </a:r>
              <a:endParaRPr kumimoji="0" lang="en-US" altLang="zh-CN" sz="1800" b="1">
                <a:solidFill>
                  <a:srgbClr val="FF3300"/>
                </a:solidFill>
                <a:ea typeface="宋体" panose="02010600030101010101" pitchFamily="2" charset="-122"/>
              </a:endParaRPr>
            </a:p>
          </p:txBody>
        </p:sp>
        <p:sp>
          <p:nvSpPr>
            <p:cNvPr id="10" name="Text Box 7"/>
            <p:cNvSpPr txBox="1">
              <a:spLocks noChangeArrowheads="1"/>
            </p:cNvSpPr>
            <p:nvPr/>
          </p:nvSpPr>
          <p:spPr bwMode="auto">
            <a:xfrm>
              <a:off x="2640" y="3312"/>
              <a:ext cx="333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a:solidFill>
                    <a:srgbClr val="FF0000"/>
                  </a:solidFill>
                  <a:ea typeface="宋体" panose="02010600030101010101" pitchFamily="2" charset="-122"/>
                </a:rPr>
                <a:t>Cust_ID </a:t>
              </a:r>
              <a:r>
                <a:rPr kumimoji="0" lang="en-US" altLang="zh-CN" sz="1800" b="1">
                  <a:solidFill>
                    <a:srgbClr val="FF0000"/>
                  </a:solidFill>
                  <a:ea typeface="宋体" panose="02010600030101010101" pitchFamily="2" charset="-122"/>
                  <a:sym typeface="Wingdings" panose="05000000000000000000" pitchFamily="2" charset="2"/>
                </a:rPr>
                <a:t> Salesperson  Region</a:t>
              </a:r>
              <a:endParaRPr kumimoji="0" lang="en-US" altLang="zh-CN" sz="1800" b="1">
                <a:solidFill>
                  <a:srgbClr val="FF0000"/>
                </a:solidFill>
                <a:ea typeface="宋体" panose="02010600030101010101" pitchFamily="2" charset="-122"/>
              </a:endParaRPr>
            </a:p>
          </p:txBody>
        </p:sp>
        <p:sp>
          <p:nvSpPr>
            <p:cNvPr id="11" name="Text Box 8"/>
            <p:cNvSpPr txBox="1">
              <a:spLocks noChangeArrowheads="1"/>
            </p:cNvSpPr>
            <p:nvPr/>
          </p:nvSpPr>
          <p:spPr bwMode="auto">
            <a:xfrm>
              <a:off x="3223" y="3610"/>
              <a:ext cx="2065"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1800" b="1" i="1">
                  <a:solidFill>
                    <a:srgbClr val="FF0000"/>
                  </a:solidFill>
                  <a:ea typeface="宋体" panose="02010600030101010101" pitchFamily="2" charset="-122"/>
                </a:rPr>
                <a:t>Transitive dependency</a:t>
              </a:r>
              <a:endParaRPr kumimoji="0" lang="en-US" altLang="zh-CN" sz="1800" b="1" i="1">
                <a:solidFill>
                  <a:srgbClr val="FF0000"/>
                </a:solidFill>
                <a:ea typeface="宋体" panose="02010600030101010101" pitchFamily="2" charset="-122"/>
              </a:endParaRPr>
            </a:p>
            <a:p>
              <a:pPr defTabSz="685800" eaLnBrk="0" hangingPunct="0">
                <a:spcBef>
                  <a:spcPct val="0"/>
                </a:spcBef>
                <a:buClrTx/>
                <a:buSzTx/>
                <a:buNone/>
              </a:pPr>
              <a:r>
                <a:rPr kumimoji="0" lang="en-US" altLang="zh-CN" sz="1800" b="1" i="1">
                  <a:solidFill>
                    <a:srgbClr val="FF0000"/>
                  </a:solidFill>
                  <a:ea typeface="宋体" panose="02010600030101010101" pitchFamily="2" charset="-122"/>
                </a:rPr>
                <a:t>(not 3</a:t>
              </a:r>
              <a:r>
                <a:rPr kumimoji="0" lang="en-US" altLang="zh-CN" sz="1800" b="1" i="1" baseline="30000">
                  <a:solidFill>
                    <a:srgbClr val="FF0000"/>
                  </a:solidFill>
                  <a:ea typeface="宋体" panose="02010600030101010101" pitchFamily="2" charset="-122"/>
                </a:rPr>
                <a:t>rd</a:t>
              </a:r>
              <a:r>
                <a:rPr kumimoji="0" lang="en-US" altLang="zh-CN" sz="1800" b="1" i="1">
                  <a:solidFill>
                    <a:srgbClr val="FF0000"/>
                  </a:solidFill>
                  <a:ea typeface="宋体" panose="02010600030101010101" pitchFamily="2" charset="-122"/>
                </a:rPr>
                <a:t> NF)</a:t>
              </a:r>
              <a:endParaRPr kumimoji="0" lang="en-US" altLang="zh-CN" sz="1800" b="1" i="1">
                <a:solidFill>
                  <a:srgbClr val="FF0000"/>
                </a:solidFill>
                <a:ea typeface="宋体"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538"/>
            <a:ext cx="9144000" cy="637580"/>
          </a:xfrm>
        </p:spPr>
        <p:txBody>
          <a:bodyPr/>
          <a:lstStyle/>
          <a:p>
            <a:pPr algn="ctr"/>
            <a:r>
              <a:rPr lang="en-US" altLang="zh-CN" dirty="0">
                <a:latin typeface="Comic Sans MS" panose="030F0702030302020204" pitchFamily="66" charset="0"/>
              </a:rPr>
              <a:t>Relation with Transitive Dependency</a:t>
            </a:r>
            <a:endParaRPr lang="zh-CN" altLang="en-US" dirty="0">
              <a:latin typeface="Comic Sans MS" panose="030F0702030302020204" pitchFamily="66" charset="0"/>
            </a:endParaRPr>
          </a:p>
        </p:txBody>
      </p:sp>
      <p:sp>
        <p:nvSpPr>
          <p:cNvPr id="5" name="文本框 4"/>
          <p:cNvSpPr txBox="1"/>
          <p:nvPr/>
        </p:nvSpPr>
        <p:spPr>
          <a:xfrm>
            <a:off x="2195736" y="4152875"/>
            <a:ext cx="4536504" cy="400110"/>
          </a:xfrm>
          <a:prstGeom prst="rect">
            <a:avLst/>
          </a:prstGeom>
          <a:noFill/>
        </p:spPr>
        <p:txBody>
          <a:bodyPr wrap="square" rtlCol="0">
            <a:spAutoFit/>
          </a:bodyPr>
          <a:lstStyle/>
          <a:p>
            <a:pPr algn="ctr"/>
            <a:r>
              <a:rPr lang="en-US" altLang="zh-CN" sz="2000" dirty="0">
                <a:latin typeface="Comic Sans MS" panose="030F0702030302020204" pitchFamily="66" charset="0"/>
                <a:cs typeface="Arial" panose="020B0604020202020204" pitchFamily="34" charset="0"/>
              </a:rPr>
              <a:t>Decompose the SALES relation</a:t>
            </a:r>
            <a:endParaRPr lang="zh-CN" altLang="en-US" sz="2000" dirty="0">
              <a:latin typeface="Comic Sans MS" panose="030F0702030302020204" pitchFamily="66" charset="0"/>
              <a:cs typeface="Arial" panose="020B0604020202020204" pitchFamily="34" charset="0"/>
            </a:endParaRPr>
          </a:p>
        </p:txBody>
      </p:sp>
      <p:pic>
        <p:nvPicPr>
          <p:cNvPr id="6" name="Picture 4" descr="06_25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1131590"/>
            <a:ext cx="6066234"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Relations in 3NF</a:t>
            </a:r>
            <a:endParaRPr lang="zh-CN" altLang="en-US" dirty="0">
              <a:latin typeface="Comic Sans MS" panose="030F0702030302020204" pitchFamily="66" charset="0"/>
            </a:endParaRPr>
          </a:p>
        </p:txBody>
      </p:sp>
      <p:pic>
        <p:nvPicPr>
          <p:cNvPr id="6" name="Picture 2" descr="06_25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1680" y="771550"/>
            <a:ext cx="5221188" cy="223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1619672" y="4024104"/>
            <a:ext cx="59766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None/>
            </a:pPr>
            <a:r>
              <a:rPr kumimoji="0" lang="en-US" altLang="zh-CN" sz="2000" b="1">
                <a:solidFill>
                  <a:srgbClr val="FF0000"/>
                </a:solidFill>
                <a:ea typeface="宋体" panose="02010600030101010101" pitchFamily="2" charset="-122"/>
              </a:rPr>
              <a:t>Now, there are no transitive dependencies…</a:t>
            </a:r>
            <a:endParaRPr kumimoji="0" lang="en-US" altLang="zh-CN" sz="2000" b="1">
              <a:solidFill>
                <a:srgbClr val="FF0000"/>
              </a:solidFill>
              <a:ea typeface="宋体" panose="02010600030101010101" pitchFamily="2" charset="-122"/>
            </a:endParaRPr>
          </a:p>
          <a:p>
            <a:pPr defTabSz="685800" eaLnBrk="0" hangingPunct="0">
              <a:spcBef>
                <a:spcPct val="0"/>
              </a:spcBef>
              <a:buClrTx/>
              <a:buSzTx/>
              <a:buNone/>
            </a:pPr>
            <a:r>
              <a:rPr kumimoji="0" lang="en-US" altLang="zh-CN" sz="2000" b="1">
                <a:solidFill>
                  <a:srgbClr val="FF0000"/>
                </a:solidFill>
                <a:ea typeface="宋体" panose="02010600030101010101" pitchFamily="2" charset="-122"/>
              </a:rPr>
              <a:t>Both relations are in 3</a:t>
            </a:r>
            <a:r>
              <a:rPr kumimoji="0" lang="en-US" altLang="zh-CN" sz="2000" b="1" baseline="30000">
                <a:solidFill>
                  <a:srgbClr val="FF0000"/>
                </a:solidFill>
                <a:ea typeface="宋体" panose="02010600030101010101" pitchFamily="2" charset="-122"/>
              </a:rPr>
              <a:t>rd</a:t>
            </a:r>
            <a:r>
              <a:rPr kumimoji="0" lang="en-US" altLang="zh-CN" sz="2000" b="1">
                <a:solidFill>
                  <a:srgbClr val="FF0000"/>
                </a:solidFill>
                <a:ea typeface="宋体" panose="02010600030101010101" pitchFamily="2" charset="-122"/>
              </a:rPr>
              <a:t> NF</a:t>
            </a:r>
            <a:endParaRPr kumimoji="0" lang="en-US" altLang="zh-CN" sz="2000" b="1">
              <a:solidFill>
                <a:srgbClr val="FF0000"/>
              </a:solidFill>
              <a:ea typeface="宋体" panose="02010600030101010101" pitchFamily="2" charset="-122"/>
            </a:endParaRPr>
          </a:p>
        </p:txBody>
      </p:sp>
      <p:sp>
        <p:nvSpPr>
          <p:cNvPr id="8" name="Rectangle 5"/>
          <p:cNvSpPr>
            <a:spLocks noChangeArrowheads="1"/>
          </p:cNvSpPr>
          <p:nvPr/>
        </p:nvSpPr>
        <p:spPr bwMode="auto">
          <a:xfrm>
            <a:off x="2699792" y="3075806"/>
            <a:ext cx="361844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50000"/>
              </a:spcBef>
              <a:buClrTx/>
              <a:buSzTx/>
              <a:buNone/>
            </a:pPr>
            <a:r>
              <a:rPr kumimoji="0" lang="en-US" altLang="zh-CN" sz="1800" b="1" dirty="0" err="1">
                <a:solidFill>
                  <a:srgbClr val="0000FF"/>
                </a:solidFill>
                <a:ea typeface="宋体" panose="02010600030101010101" pitchFamily="2" charset="-122"/>
              </a:rPr>
              <a:t>Cust_ID</a:t>
            </a:r>
            <a:r>
              <a:rPr kumimoji="0" lang="en-US" altLang="zh-CN" sz="1800" b="1" dirty="0">
                <a:solidFill>
                  <a:srgbClr val="0000FF"/>
                </a:solidFill>
                <a:ea typeface="宋体" panose="02010600030101010101" pitchFamily="2" charset="-122"/>
              </a:rPr>
              <a:t> </a:t>
            </a:r>
            <a:r>
              <a:rPr kumimoji="0" lang="en-US" altLang="zh-CN" sz="1800" b="1" dirty="0">
                <a:solidFill>
                  <a:srgbClr val="0000FF"/>
                </a:solidFill>
                <a:ea typeface="宋体" panose="02010600030101010101" pitchFamily="2" charset="-122"/>
                <a:sym typeface="Wingdings" panose="05000000000000000000" pitchFamily="2" charset="2"/>
              </a:rPr>
              <a:t> Name</a:t>
            </a:r>
            <a:endParaRPr kumimoji="0" lang="en-US" altLang="zh-CN" sz="1800" b="1" dirty="0">
              <a:solidFill>
                <a:srgbClr val="0000FF"/>
              </a:solidFill>
              <a:ea typeface="宋体" panose="02010600030101010101" pitchFamily="2" charset="-122"/>
              <a:sym typeface="Wingdings" panose="05000000000000000000" pitchFamily="2" charset="2"/>
            </a:endParaRPr>
          </a:p>
          <a:p>
            <a:pPr defTabSz="685800" eaLnBrk="0" hangingPunct="0">
              <a:spcBef>
                <a:spcPct val="50000"/>
              </a:spcBef>
              <a:buClrTx/>
              <a:buSzTx/>
              <a:buNone/>
            </a:pPr>
            <a:r>
              <a:rPr kumimoji="0" lang="en-US" altLang="zh-CN" sz="1800" b="1" dirty="0" err="1">
                <a:solidFill>
                  <a:srgbClr val="0000FF"/>
                </a:solidFill>
                <a:ea typeface="宋体" panose="02010600030101010101" pitchFamily="2" charset="-122"/>
                <a:sym typeface="Wingdings" panose="05000000000000000000" pitchFamily="2" charset="2"/>
              </a:rPr>
              <a:t>Cust_ID</a:t>
            </a:r>
            <a:r>
              <a:rPr kumimoji="0" lang="en-US" altLang="zh-CN" sz="1800" b="1" dirty="0">
                <a:solidFill>
                  <a:srgbClr val="0000FF"/>
                </a:solidFill>
                <a:ea typeface="宋体" panose="02010600030101010101" pitchFamily="2" charset="-122"/>
                <a:sym typeface="Wingdings" panose="05000000000000000000" pitchFamily="2" charset="2"/>
              </a:rPr>
              <a:t>  Salesperson</a:t>
            </a:r>
            <a:endParaRPr kumimoji="0" lang="en-US" altLang="zh-CN" sz="1800" b="1" dirty="0">
              <a:solidFill>
                <a:srgbClr val="0000FF"/>
              </a:solidFill>
              <a:ea typeface="宋体" panose="02010600030101010101" pitchFamily="2" charset="-122"/>
              <a:sym typeface="Wingdings" panose="05000000000000000000" pitchFamily="2" charset="2"/>
            </a:endParaRPr>
          </a:p>
        </p:txBody>
      </p:sp>
      <p:sp>
        <p:nvSpPr>
          <p:cNvPr id="9" name="Rectangle 6"/>
          <p:cNvSpPr>
            <a:spLocks noChangeArrowheads="1"/>
          </p:cNvSpPr>
          <p:nvPr/>
        </p:nvSpPr>
        <p:spPr bwMode="auto">
          <a:xfrm>
            <a:off x="5372100" y="1143000"/>
            <a:ext cx="3016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50000"/>
              </a:spcBef>
              <a:buClrTx/>
              <a:buSzTx/>
              <a:buNone/>
            </a:pPr>
            <a:r>
              <a:rPr kumimoji="0" lang="en-US" altLang="zh-CN" sz="1800" b="1">
                <a:solidFill>
                  <a:srgbClr val="FF3300"/>
                </a:solidFill>
                <a:ea typeface="宋体" panose="02010600030101010101" pitchFamily="2" charset="-122"/>
                <a:sym typeface="Wingdings" panose="05000000000000000000" pitchFamily="2" charset="2"/>
              </a:rPr>
              <a:t>Salesperson  Region</a:t>
            </a:r>
            <a:endParaRPr kumimoji="0" lang="en-US" altLang="zh-CN" sz="1800" b="1">
              <a:solidFill>
                <a:srgbClr val="FF3300"/>
              </a:solidFill>
              <a:ea typeface="宋体" panose="02010600030101010101" pitchFamily="2" charset="-122"/>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Normalization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5"/>
            <a:ext cx="8568952" cy="3805070"/>
          </a:xfrm>
        </p:spPr>
        <p:txBody>
          <a:bodyPr/>
          <a:lstStyle/>
          <a:p>
            <a:pPr>
              <a:lnSpc>
                <a:spcPct val="120000"/>
              </a:lnSpc>
            </a:pPr>
            <a:r>
              <a:rPr lang="en-US" altLang="zh-CN" sz="2000" b="1" dirty="0">
                <a:solidFill>
                  <a:srgbClr val="FF0000"/>
                </a:solidFill>
                <a:latin typeface="Comic Sans MS" panose="030F0702030302020204" pitchFamily="66" charset="0"/>
              </a:rPr>
              <a:t>1st Normal Form</a:t>
            </a:r>
            <a:endParaRPr lang="en-US" altLang="zh-CN" sz="2000" b="1" dirty="0">
              <a:solidFill>
                <a:srgbClr val="FF0000"/>
              </a:solidFill>
              <a:latin typeface="Comic Sans MS" panose="030F0702030302020204" pitchFamily="66" charset="0"/>
            </a:endParaRPr>
          </a:p>
          <a:p>
            <a:pPr lvl="1">
              <a:lnSpc>
                <a:spcPct val="120000"/>
              </a:lnSpc>
            </a:pPr>
            <a:r>
              <a:rPr lang="en-US" altLang="zh-CN" sz="1800" b="1" dirty="0">
                <a:solidFill>
                  <a:srgbClr val="1F07CF"/>
                </a:solidFill>
                <a:latin typeface="Comic Sans MS" panose="030F0702030302020204" pitchFamily="66" charset="0"/>
              </a:rPr>
              <a:t>No multivalued attributes, and every attribute value is atomic</a:t>
            </a:r>
            <a:endParaRPr lang="en-US" altLang="zh-CN" sz="1800" b="1" dirty="0">
              <a:solidFill>
                <a:srgbClr val="1F07CF"/>
              </a:solidFill>
              <a:latin typeface="Comic Sans MS" panose="030F0702030302020204" pitchFamily="66" charset="0"/>
            </a:endParaRPr>
          </a:p>
          <a:p>
            <a:pPr lvl="1">
              <a:lnSpc>
                <a:spcPct val="120000"/>
              </a:lnSpc>
            </a:pPr>
            <a:r>
              <a:rPr lang="en-US" altLang="zh-CN" sz="1800" dirty="0">
                <a:latin typeface="Comic Sans MS" panose="030F0702030302020204" pitchFamily="66" charset="0"/>
              </a:rPr>
              <a:t>All relations are in 1st Normal Form</a:t>
            </a:r>
            <a:endParaRPr lang="en-US" altLang="zh-CN" sz="1800" dirty="0">
              <a:latin typeface="Comic Sans MS" panose="030F0702030302020204" pitchFamily="66" charset="0"/>
            </a:endParaRPr>
          </a:p>
          <a:p>
            <a:pPr>
              <a:lnSpc>
                <a:spcPct val="120000"/>
              </a:lnSpc>
            </a:pPr>
            <a:r>
              <a:rPr lang="en-US" altLang="zh-CN" sz="2000" b="1" dirty="0">
                <a:solidFill>
                  <a:srgbClr val="FF0000"/>
                </a:solidFill>
                <a:latin typeface="Comic Sans MS" panose="030F0702030302020204" pitchFamily="66" charset="0"/>
              </a:rPr>
              <a:t>2nd Normal Form</a:t>
            </a:r>
            <a:endParaRPr lang="en-US" altLang="zh-CN" sz="2000" b="1" dirty="0">
              <a:solidFill>
                <a:srgbClr val="FF0000"/>
              </a:solidFill>
              <a:latin typeface="Comic Sans MS" panose="030F0702030302020204" pitchFamily="66" charset="0"/>
            </a:endParaRPr>
          </a:p>
          <a:p>
            <a:pPr lvl="1">
              <a:lnSpc>
                <a:spcPct val="120000"/>
              </a:lnSpc>
            </a:pPr>
            <a:r>
              <a:rPr lang="en-US" altLang="zh-CN" sz="1800" b="1" dirty="0">
                <a:solidFill>
                  <a:srgbClr val="1F07CF"/>
                </a:solidFill>
                <a:latin typeface="Comic Sans MS" panose="030F0702030302020204" pitchFamily="66" charset="0"/>
              </a:rPr>
              <a:t>1NF + every non-key attribute is fully functionally dependent on the ENTIRE primary key</a:t>
            </a:r>
            <a:endParaRPr lang="en-US" altLang="zh-CN" sz="1800" b="1" dirty="0">
              <a:solidFill>
                <a:srgbClr val="1F07CF"/>
              </a:solidFill>
              <a:latin typeface="Comic Sans MS" panose="030F0702030302020204" pitchFamily="66" charset="0"/>
            </a:endParaRPr>
          </a:p>
          <a:p>
            <a:pPr lvl="1">
              <a:lnSpc>
                <a:spcPct val="120000"/>
              </a:lnSpc>
            </a:pPr>
            <a:r>
              <a:rPr lang="en-US" altLang="zh-CN" sz="1800" dirty="0">
                <a:latin typeface="Comic Sans MS" panose="030F0702030302020204" pitchFamily="66" charset="0"/>
              </a:rPr>
              <a:t>Decomposing the relation into two new relations</a:t>
            </a:r>
            <a:endParaRPr lang="en-US" altLang="zh-CN" sz="1800" dirty="0">
              <a:latin typeface="Comic Sans MS" panose="030F0702030302020204" pitchFamily="66" charset="0"/>
            </a:endParaRPr>
          </a:p>
          <a:p>
            <a:pPr>
              <a:lnSpc>
                <a:spcPct val="120000"/>
              </a:lnSpc>
            </a:pPr>
            <a:r>
              <a:rPr lang="en-US" altLang="zh-CN" sz="2000" b="1" dirty="0">
                <a:solidFill>
                  <a:srgbClr val="FF0000"/>
                </a:solidFill>
                <a:latin typeface="Comic Sans MS" panose="030F0702030302020204" pitchFamily="66" charset="0"/>
              </a:rPr>
              <a:t>3rd Normal Form</a:t>
            </a:r>
            <a:endParaRPr lang="en-US" altLang="zh-CN" sz="2000" b="1" dirty="0">
              <a:solidFill>
                <a:srgbClr val="FF0000"/>
              </a:solidFill>
              <a:latin typeface="Comic Sans MS" panose="030F0702030302020204" pitchFamily="66" charset="0"/>
            </a:endParaRPr>
          </a:p>
          <a:p>
            <a:pPr lvl="1">
              <a:lnSpc>
                <a:spcPct val="120000"/>
              </a:lnSpc>
            </a:pPr>
            <a:r>
              <a:rPr lang="en-US" altLang="zh-CN" sz="1800" b="1" dirty="0">
                <a:solidFill>
                  <a:srgbClr val="1F07CF"/>
                </a:solidFill>
                <a:latin typeface="Comic Sans MS" panose="030F0702030302020204" pitchFamily="66" charset="0"/>
              </a:rPr>
              <a:t>2NF + no transitive dependencies</a:t>
            </a:r>
            <a:endParaRPr lang="en-US" altLang="zh-CN" sz="1800" b="1" dirty="0">
              <a:solidFill>
                <a:srgbClr val="1F07CF"/>
              </a:solidFill>
              <a:latin typeface="Comic Sans MS" panose="030F0702030302020204" pitchFamily="66" charset="0"/>
            </a:endParaRPr>
          </a:p>
          <a:p>
            <a:pPr lvl="1">
              <a:lnSpc>
                <a:spcPct val="120000"/>
              </a:lnSpc>
            </a:pPr>
            <a:r>
              <a:rPr lang="en-US" altLang="zh-CN" sz="1800" dirty="0">
                <a:latin typeface="Comic Sans MS" panose="030F0702030302020204" pitchFamily="66" charset="0"/>
              </a:rPr>
              <a:t>Decomposing the relation into two new relations</a:t>
            </a:r>
            <a:endParaRPr lang="en-US" altLang="zh-CN" sz="1800" dirty="0">
              <a:latin typeface="Comic Sans MS" panose="030F0702030302020204" pitchFamily="66" charset="0"/>
            </a:endParaRPr>
          </a:p>
          <a:p>
            <a:pPr>
              <a:lnSpc>
                <a:spcPct val="120000"/>
              </a:lnSpc>
            </a:pPr>
            <a:endParaRPr lang="zh-CN" altLang="en-US" sz="2000" dirty="0">
              <a:latin typeface="Comic Sans MS" panose="030F0702030302020204" pitchFamily="66"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Larger Relation Schema/</a:t>
            </a:r>
            <a:r>
              <a:rPr lang="zh-CN" altLang="en-US" dirty="0">
                <a:latin typeface="Comic Sans MS" panose="030F0702030302020204" pitchFamily="66" charset="0"/>
              </a:rPr>
              <a:t>更大的模式</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784976" cy="4032448"/>
          </a:xfrm>
        </p:spPr>
        <p:txBody>
          <a:bodyPr/>
          <a:lstStyle/>
          <a:p>
            <a:r>
              <a:rPr lang="en-US" altLang="zh-CN" sz="2000" b="1" dirty="0" err="1">
                <a:solidFill>
                  <a:srgbClr val="1B06BA"/>
                </a:solidFill>
                <a:latin typeface="Comic Sans MS" panose="030F0702030302020204" pitchFamily="66" charset="0"/>
              </a:rPr>
              <a:t>inst_dept</a:t>
            </a:r>
            <a:r>
              <a:rPr lang="en-US" altLang="zh-CN" sz="2000" b="1" dirty="0">
                <a:solidFill>
                  <a:srgbClr val="1B06BA"/>
                </a:solidFill>
                <a:latin typeface="Comic Sans MS" panose="030F0702030302020204" pitchFamily="66" charset="0"/>
              </a:rPr>
              <a:t> (ID, name, salary, </a:t>
            </a:r>
            <a:r>
              <a:rPr lang="en-US" altLang="zh-CN" sz="2000" b="1" dirty="0" err="1">
                <a:solidFill>
                  <a:srgbClr val="1B06BA"/>
                </a:solidFill>
                <a:latin typeface="Comic Sans MS" panose="030F0702030302020204" pitchFamily="66" charset="0"/>
              </a:rPr>
              <a:t>dept_name</a:t>
            </a:r>
            <a:r>
              <a:rPr lang="en-US" altLang="zh-CN" sz="2000" b="1" dirty="0">
                <a:solidFill>
                  <a:srgbClr val="1B06BA"/>
                </a:solidFill>
                <a:latin typeface="Comic Sans MS" panose="030F0702030302020204" pitchFamily="66" charset="0"/>
              </a:rPr>
              <a:t>, building, budget) </a:t>
            </a:r>
            <a:endParaRPr lang="en-US" altLang="zh-CN" sz="2000" b="1" dirty="0">
              <a:solidFill>
                <a:srgbClr val="1B06BA"/>
              </a:solidFill>
              <a:latin typeface="Comic Sans MS" panose="030F0702030302020204" pitchFamily="66" charset="0"/>
            </a:endParaRPr>
          </a:p>
          <a:p>
            <a:pPr lvl="1"/>
            <a:r>
              <a:rPr lang="en-US" altLang="zh-CN" dirty="0">
                <a:solidFill>
                  <a:srgbClr val="FF0000"/>
                </a:solidFill>
                <a:latin typeface="Comic Sans MS" panose="030F0702030302020204" pitchFamily="66" charset="0"/>
              </a:rPr>
              <a:t>Redundant</a:t>
            </a:r>
            <a:r>
              <a:rPr lang="zh-CN" altLang="en-US" dirty="0">
                <a:solidFill>
                  <a:srgbClr val="FF0000"/>
                </a:solidFill>
                <a:latin typeface="Comic Sans MS" panose="030F0702030302020204" pitchFamily="66" charset="0"/>
              </a:rPr>
              <a:t>（冗余）</a:t>
            </a:r>
            <a:r>
              <a:rPr lang="en-US" altLang="zh-CN" dirty="0">
                <a:latin typeface="Comic Sans MS" panose="030F0702030302020204" pitchFamily="66" charset="0"/>
              </a:rPr>
              <a:t>: </a:t>
            </a:r>
            <a:r>
              <a:rPr lang="en-US" altLang="zh-CN" dirty="0" err="1">
                <a:latin typeface="Comic Sans MS" panose="030F0702030302020204" pitchFamily="66" charset="0"/>
              </a:rPr>
              <a:t>dept_name</a:t>
            </a:r>
            <a:r>
              <a:rPr lang="en-US" altLang="zh-CN" dirty="0">
                <a:latin typeface="Comic Sans MS" panose="030F0702030302020204" pitchFamily="66" charset="0"/>
              </a:rPr>
              <a:t>, building, budget</a:t>
            </a:r>
            <a:endParaRPr lang="en-US" altLang="zh-CN" dirty="0">
              <a:latin typeface="Comic Sans MS" panose="030F0702030302020204" pitchFamily="66" charset="0"/>
            </a:endParaRPr>
          </a:p>
          <a:p>
            <a:pPr lvl="1"/>
            <a:r>
              <a:rPr lang="en-US" altLang="zh-CN" dirty="0">
                <a:solidFill>
                  <a:srgbClr val="FF0000"/>
                </a:solidFill>
                <a:latin typeface="Comic Sans MS" panose="030F0702030302020204" pitchFamily="66" charset="0"/>
              </a:rPr>
              <a:t>Inconsistent</a:t>
            </a:r>
            <a:r>
              <a:rPr lang="zh-CN" altLang="en-US" dirty="0">
                <a:solidFill>
                  <a:srgbClr val="FF0000"/>
                </a:solidFill>
                <a:latin typeface="Comic Sans MS" panose="030F0702030302020204" pitchFamily="66" charset="0"/>
              </a:rPr>
              <a:t>（不一致）</a:t>
            </a:r>
            <a:r>
              <a:rPr lang="en-US" altLang="zh-CN" dirty="0">
                <a:latin typeface="Comic Sans MS" panose="030F0702030302020204" pitchFamily="66" charset="0"/>
              </a:rPr>
              <a:t>: </a:t>
            </a:r>
            <a:r>
              <a:rPr lang="en-US" altLang="zh-CN" dirty="0" err="1">
                <a:latin typeface="Comic Sans MS" panose="030F0702030302020204" pitchFamily="66" charset="0"/>
              </a:rPr>
              <a:t>dept_name</a:t>
            </a:r>
            <a:r>
              <a:rPr lang="en-US" altLang="zh-CN" dirty="0">
                <a:latin typeface="Comic Sans MS" panose="030F0702030302020204" pitchFamily="66" charset="0"/>
              </a:rPr>
              <a:t>, building, budget </a:t>
            </a:r>
            <a:endParaRPr lang="en-US" altLang="zh-CN" dirty="0">
              <a:latin typeface="Comic Sans MS" panose="030F0702030302020204" pitchFamily="66" charset="0"/>
            </a:endParaRPr>
          </a:p>
          <a:p>
            <a:pPr lvl="1"/>
            <a:r>
              <a:rPr lang="en-US" altLang="zh-CN" dirty="0">
                <a:solidFill>
                  <a:srgbClr val="FF0000"/>
                </a:solidFill>
                <a:latin typeface="Comic Sans MS" panose="030F0702030302020204" pitchFamily="66" charset="0"/>
              </a:rPr>
              <a:t>Insert failure: </a:t>
            </a:r>
            <a:r>
              <a:rPr lang="en-US" altLang="zh-CN" dirty="0">
                <a:latin typeface="Comic Sans MS" panose="030F0702030302020204" pitchFamily="66" charset="0"/>
              </a:rPr>
              <a:t>cannot insert a tuple without ID, name, salary </a:t>
            </a:r>
            <a:endParaRPr lang="en-US" altLang="zh-CN" dirty="0">
              <a:latin typeface="Comic Sans MS" panose="030F0702030302020204" pitchFamily="66" charset="0"/>
            </a:endParaRPr>
          </a:p>
          <a:p>
            <a:r>
              <a:rPr lang="en-US" altLang="zh-CN" sz="2000" b="1" dirty="0">
                <a:solidFill>
                  <a:srgbClr val="FF0000"/>
                </a:solidFill>
                <a:latin typeface="Comic Sans MS" panose="030F0702030302020204" pitchFamily="66" charset="0"/>
              </a:rPr>
              <a:t>Functional dependency </a:t>
            </a:r>
            <a:r>
              <a:rPr lang="en-US" altLang="zh-CN" sz="2000" dirty="0">
                <a:latin typeface="Comic Sans MS" panose="030F0702030302020204" pitchFamily="66" charset="0"/>
              </a:rPr>
              <a:t>is needed</a:t>
            </a:r>
            <a:endParaRPr lang="en-US" altLang="zh-CN" sz="2000" dirty="0">
              <a:latin typeface="Comic Sans MS" panose="030F0702030302020204" pitchFamily="66" charset="0"/>
            </a:endParaRPr>
          </a:p>
          <a:p>
            <a:pPr lvl="1"/>
            <a:r>
              <a:rPr lang="en-US" altLang="zh-CN" dirty="0" err="1">
                <a:latin typeface="Comic Sans MS" panose="030F0702030302020204" pitchFamily="66" charset="0"/>
              </a:rPr>
              <a:t>dept_name</a:t>
            </a:r>
            <a:r>
              <a:rPr lang="en-US" altLang="zh-CN" dirty="0">
                <a:latin typeface="Comic Sans MS" panose="030F0702030302020204" pitchFamily="66" charset="0"/>
              </a:rPr>
              <a:t> → budget </a:t>
            </a:r>
            <a:endParaRPr lang="en-US" altLang="zh-CN" dirty="0">
              <a:latin typeface="Comic Sans MS" panose="030F0702030302020204" pitchFamily="66" charset="0"/>
            </a:endParaRPr>
          </a:p>
          <a:p>
            <a:r>
              <a:rPr lang="en-US" altLang="zh-CN" sz="2000" b="1" dirty="0">
                <a:solidFill>
                  <a:srgbClr val="FF0000"/>
                </a:solidFill>
                <a:latin typeface="Comic Sans MS" panose="030F0702030302020204" pitchFamily="66" charset="0"/>
              </a:rPr>
              <a:t>Decomposition</a:t>
            </a:r>
            <a:endParaRPr lang="en-US" altLang="zh-CN" sz="2000" b="1" dirty="0">
              <a:solidFill>
                <a:srgbClr val="FF0000"/>
              </a:solidFill>
              <a:latin typeface="Comic Sans MS" panose="030F0702030302020204" pitchFamily="66" charset="0"/>
            </a:endParaRPr>
          </a:p>
          <a:p>
            <a:pPr lvl="1"/>
            <a:r>
              <a:rPr lang="en-US" altLang="zh-CN" dirty="0" err="1">
                <a:latin typeface="Comic Sans MS" panose="030F0702030302020204" pitchFamily="66" charset="0"/>
              </a:rPr>
              <a:t>inst_dept</a:t>
            </a:r>
            <a:endParaRPr lang="en-US" altLang="zh-CN" dirty="0">
              <a:latin typeface="Comic Sans MS" panose="030F0702030302020204" pitchFamily="66" charset="0"/>
            </a:endParaRPr>
          </a:p>
          <a:p>
            <a:pPr lvl="2"/>
            <a:r>
              <a:rPr lang="en-US" altLang="zh-CN" sz="2000" dirty="0">
                <a:latin typeface="Comic Sans MS" panose="030F0702030302020204" pitchFamily="66" charset="0"/>
              </a:rPr>
              <a:t>instructor(ID, name, salary, </a:t>
            </a:r>
            <a:r>
              <a:rPr lang="en-US" altLang="zh-CN" sz="2000" dirty="0" err="1">
                <a:latin typeface="Comic Sans MS" panose="030F0702030302020204" pitchFamily="66" charset="0"/>
              </a:rPr>
              <a:t>dept_name</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2"/>
            <a:r>
              <a:rPr lang="en-US" altLang="zh-CN" sz="2000" dirty="0">
                <a:latin typeface="Comic Sans MS" panose="030F0702030302020204" pitchFamily="66" charset="0"/>
              </a:rPr>
              <a:t>department(</a:t>
            </a:r>
            <a:r>
              <a:rPr lang="en-US" altLang="zh-CN" sz="2000" dirty="0" err="1">
                <a:latin typeface="Comic Sans MS" panose="030F0702030302020204" pitchFamily="66" charset="0"/>
              </a:rPr>
              <a:t>dept_name</a:t>
            </a:r>
            <a:r>
              <a:rPr lang="en-US" altLang="zh-CN" sz="2000" dirty="0">
                <a:latin typeface="Comic Sans MS" panose="030F0702030302020204" pitchFamily="66" charset="0"/>
              </a:rPr>
              <a:t>, building, budget)</a:t>
            </a:r>
            <a:endParaRPr lang="en-US" altLang="zh-CN" sz="2000" dirty="0">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arn(inVertical)">
                                      <p:cBhvr>
                                        <p:cTn id="35" dur="500"/>
                                        <p:tgtEl>
                                          <p:spTgt spid="3">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arn(inVertical)">
                                      <p:cBhvr>
                                        <p:cTn id="38" dur="500"/>
                                        <p:tgtEl>
                                          <p:spTgt spid="3">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arn(inVertical)">
                                      <p:cBhvr>
                                        <p:cTn id="41" dur="500"/>
                                        <p:tgtEl>
                                          <p:spTgt spid="3">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barn(inVertical)">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Other Normal Forms </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1200"/>
              </a:spcBef>
            </a:pPr>
            <a:r>
              <a:rPr lang="en-US" altLang="zh-CN" sz="2000" b="1" dirty="0">
                <a:solidFill>
                  <a:srgbClr val="FF0000"/>
                </a:solidFill>
                <a:latin typeface="Comic Sans MS" panose="030F0702030302020204" pitchFamily="66" charset="0"/>
              </a:rPr>
              <a:t>Boyce-Codd NF</a:t>
            </a:r>
            <a:endParaRPr lang="en-US" altLang="zh-CN" sz="2000" b="1" dirty="0">
              <a:solidFill>
                <a:srgbClr val="FF0000"/>
              </a:solidFill>
              <a:latin typeface="Comic Sans MS" panose="030F0702030302020204" pitchFamily="66" charset="0"/>
            </a:endParaRPr>
          </a:p>
          <a:p>
            <a:pPr lvl="1">
              <a:spcBef>
                <a:spcPts val="1200"/>
              </a:spcBef>
            </a:pPr>
            <a:r>
              <a:rPr lang="en-US" altLang="zh-CN" sz="1800" b="1" dirty="0">
                <a:solidFill>
                  <a:srgbClr val="1F07CF"/>
                </a:solidFill>
                <a:latin typeface="Comic Sans MS" panose="030F0702030302020204" pitchFamily="66" charset="0"/>
              </a:rPr>
              <a:t>All determinants are </a:t>
            </a:r>
            <a:r>
              <a:rPr lang="en-US" altLang="zh-CN" sz="1800" b="1" dirty="0" err="1">
                <a:solidFill>
                  <a:srgbClr val="1F07CF"/>
                </a:solidFill>
                <a:latin typeface="Comic Sans MS" panose="030F0702030302020204" pitchFamily="66" charset="0"/>
              </a:rPr>
              <a:t>superkeys</a:t>
            </a:r>
            <a:endParaRPr lang="en-US" altLang="zh-CN" sz="1800" b="1" dirty="0">
              <a:solidFill>
                <a:srgbClr val="1F07CF"/>
              </a:solidFill>
              <a:latin typeface="Comic Sans MS" panose="030F0702030302020204" pitchFamily="66" charset="0"/>
            </a:endParaRPr>
          </a:p>
          <a:p>
            <a:pPr>
              <a:spcBef>
                <a:spcPts val="1200"/>
              </a:spcBef>
            </a:pPr>
            <a:endParaRPr lang="en-US" altLang="zh-CN" sz="2000" b="1">
              <a:latin typeface="Comic Sans MS" panose="030F0702030302020204" pitchFamily="66" charset="0"/>
            </a:endParaRPr>
          </a:p>
          <a:p>
            <a:pPr>
              <a:spcBef>
                <a:spcPts val="1200"/>
              </a:spcBef>
            </a:pPr>
            <a:r>
              <a:rPr lang="en-US" altLang="zh-CN" sz="2000" b="1">
                <a:solidFill>
                  <a:srgbClr val="FF0000"/>
                </a:solidFill>
                <a:latin typeface="Comic Sans MS" panose="030F0702030302020204" pitchFamily="66" charset="0"/>
              </a:rPr>
              <a:t>4th </a:t>
            </a:r>
            <a:r>
              <a:rPr lang="en-US" altLang="zh-CN" sz="2000" b="1" dirty="0">
                <a:solidFill>
                  <a:srgbClr val="FF0000"/>
                </a:solidFill>
                <a:latin typeface="Comic Sans MS" panose="030F0702030302020204" pitchFamily="66" charset="0"/>
              </a:rPr>
              <a:t>NF</a:t>
            </a:r>
            <a:endParaRPr lang="en-US" altLang="zh-CN" sz="2000" b="1" dirty="0">
              <a:solidFill>
                <a:srgbClr val="FF0000"/>
              </a:solidFill>
              <a:latin typeface="Comic Sans MS" panose="030F0702030302020204" pitchFamily="66" charset="0"/>
            </a:endParaRPr>
          </a:p>
          <a:p>
            <a:pPr lvl="1">
              <a:spcBef>
                <a:spcPts val="1200"/>
              </a:spcBef>
            </a:pPr>
            <a:r>
              <a:rPr lang="en-US" altLang="zh-CN" sz="1800" dirty="0">
                <a:latin typeface="Comic Sans MS" panose="030F0702030302020204" pitchFamily="66" charset="0"/>
              </a:rPr>
              <a:t>No multivalued dependencies</a:t>
            </a:r>
            <a:endParaRPr lang="en-US" altLang="zh-CN" sz="1800" dirty="0">
              <a:latin typeface="Comic Sans MS" panose="030F0702030302020204" pitchFamily="66" charset="0"/>
            </a:endParaRPr>
          </a:p>
          <a:p>
            <a:pPr>
              <a:spcBef>
                <a:spcPts val="1200"/>
              </a:spcBef>
            </a:pPr>
            <a:r>
              <a:rPr lang="en-US" altLang="zh-CN" sz="2000" b="1" dirty="0">
                <a:solidFill>
                  <a:srgbClr val="FF0000"/>
                </a:solidFill>
                <a:latin typeface="Comic Sans MS" panose="030F0702030302020204" pitchFamily="66" charset="0"/>
              </a:rPr>
              <a:t>5th NF </a:t>
            </a:r>
            <a:endParaRPr lang="en-US" altLang="zh-CN" sz="2000" b="1" dirty="0">
              <a:solidFill>
                <a:srgbClr val="FF0000"/>
              </a:solidFill>
              <a:latin typeface="Comic Sans MS" panose="030F0702030302020204" pitchFamily="66" charset="0"/>
            </a:endParaRPr>
          </a:p>
          <a:p>
            <a:pPr lvl="1">
              <a:spcBef>
                <a:spcPts val="1200"/>
              </a:spcBef>
            </a:pPr>
            <a:r>
              <a:rPr lang="en-US" altLang="zh-CN" sz="1800" dirty="0">
                <a:latin typeface="Comic Sans MS" panose="030F0702030302020204" pitchFamily="66" charset="0"/>
              </a:rPr>
              <a:t>No “lossless joins” </a:t>
            </a:r>
            <a:endParaRPr lang="zh-CN" altLang="en-US" sz="1800" dirty="0">
              <a:latin typeface="Comic Sans MS" panose="030F0702030302020204" pitchFamily="66"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Boyce-Codd Normal Form</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89553"/>
                <a:ext cx="8568952" cy="3805070"/>
              </a:xfrm>
            </p:spPr>
            <p:txBody>
              <a:bodyPr/>
              <a:lstStyle/>
              <a:p>
                <a:pPr>
                  <a:lnSpc>
                    <a:spcPct val="150000"/>
                  </a:lnSpc>
                  <a:spcBef>
                    <a:spcPts val="1200"/>
                  </a:spcBef>
                </a:pPr>
                <a:r>
                  <a:rPr lang="en-US" altLang="zh-CN" sz="2000" dirty="0">
                    <a:latin typeface="Comic Sans MS" panose="030F0702030302020204" pitchFamily="66" charset="0"/>
                  </a:rPr>
                  <a:t>Given relation schema </a:t>
                </a:r>
                <a:r>
                  <a:rPr lang="en-US" altLang="zh-CN" sz="2000" dirty="0">
                    <a:solidFill>
                      <a:srgbClr val="1F07CF"/>
                    </a:solidFill>
                    <a:latin typeface="Comic Sans MS" panose="030F0702030302020204" pitchFamily="66" charset="0"/>
                  </a:rPr>
                  <a:t>R</a:t>
                </a:r>
                <a:r>
                  <a:rPr lang="en-US" altLang="zh-CN" sz="2000" dirty="0">
                    <a:latin typeface="Comic Sans MS" panose="030F0702030302020204" pitchFamily="66" charset="0"/>
                  </a:rPr>
                  <a:t> and FDs </a:t>
                </a:r>
                <a:r>
                  <a:rPr lang="en-US" altLang="zh-CN" sz="2000" dirty="0">
                    <a:solidFill>
                      <a:srgbClr val="1F07CF"/>
                    </a:solidFill>
                    <a:latin typeface="Comic Sans MS" panose="030F0702030302020204" pitchFamily="66" charset="0"/>
                  </a:rPr>
                  <a:t>F</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R is BCNF </a:t>
                </a:r>
                <a:r>
                  <a:rPr lang="en-US" altLang="zh-CN" sz="2000" dirty="0">
                    <a:latin typeface="Comic Sans MS" panose="030F0702030302020204" pitchFamily="66" charset="0"/>
                  </a:rPr>
                  <a:t>if for every FD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in </a:t>
                </a:r>
                <a:r>
                  <a:rPr lang="en-US" altLang="zh-CN" sz="2000" b="1" dirty="0">
                    <a:solidFill>
                      <a:srgbClr val="1F07CF"/>
                    </a:solidFill>
                    <a:latin typeface="Comic Sans MS" panose="030F0702030302020204" pitchFamily="66" charset="0"/>
                  </a:rPr>
                  <a:t>F</a:t>
                </a:r>
                <a:r>
                  <a:rPr lang="en-US" altLang="zh-CN" sz="2000" b="1" baseline="30000" dirty="0">
                    <a:solidFill>
                      <a:srgbClr val="1F07CF"/>
                    </a:solidFill>
                    <a:latin typeface="Comic Sans MS" panose="030F0702030302020204" pitchFamily="66" charset="0"/>
                  </a:rPr>
                  <a:t>+</a:t>
                </a:r>
                <a:r>
                  <a:rPr lang="en-US" altLang="zh-CN" sz="2000" dirty="0">
                    <a:latin typeface="Comic Sans MS" panose="030F0702030302020204" pitchFamily="66" charset="0"/>
                  </a:rPr>
                  <a:t>(</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b="1" dirty="0">
                    <a:solidFill>
                      <a:srgbClr val="1F07CF"/>
                    </a:solidFill>
                    <a:latin typeface="Comic Sans MS" panose="030F0702030302020204" pitchFamily="66" charset="0"/>
                  </a:rPr>
                  <a:t> and </a:t>
                </a:r>
                <a14:m>
                  <m:oMath xmlns:m="http://schemas.openxmlformats.org/officeDocument/2006/math">
                    <m:r>
                      <a:rPr lang="zh-CN" altLang="en-US" sz="2000" b="1" i="1">
                        <a:solidFill>
                          <a:srgbClr val="1F07CF"/>
                        </a:solidFill>
                        <a:latin typeface="Cambria Math" panose="02040503050406030204" pitchFamily="18" charset="0"/>
                      </a:rPr>
                      <m:t>𝜷</m:t>
                    </m:r>
                    <m:r>
                      <a:rPr lang="zh-CN" altLang="en-US" sz="2000" b="1" i="1">
                        <a:solidFill>
                          <a:srgbClr val="1F07CF"/>
                        </a:solidFill>
                        <a:latin typeface="Cambria Math" panose="02040503050406030204" pitchFamily="18" charset="0"/>
                      </a:rPr>
                      <m:t>⊆</m:t>
                    </m:r>
                    <m:r>
                      <a:rPr lang="en-US" altLang="zh-CN" sz="2000" b="1" i="1">
                        <a:solidFill>
                          <a:srgbClr val="1F07CF"/>
                        </a:solidFill>
                        <a:latin typeface="Cambria Math" panose="02040503050406030204" pitchFamily="18" charset="0"/>
                      </a:rPr>
                      <m:t>𝑹</m:t>
                    </m:r>
                  </m:oMath>
                </a14:m>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at least </a:t>
                </a:r>
                <a:r>
                  <a:rPr lang="en-US" altLang="zh-CN" sz="2000" dirty="0">
                    <a:latin typeface="Comic Sans MS" panose="030F0702030302020204" pitchFamily="66" charset="0"/>
                  </a:rPr>
                  <a:t>one of the following holds:</a:t>
                </a:r>
                <a:endParaRPr lang="en-US" altLang="zh-CN" sz="2000" dirty="0">
                  <a:latin typeface="Comic Sans MS" panose="030F0702030302020204" pitchFamily="66" charset="0"/>
                </a:endParaRP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𝜷</m:t>
                    </m:r>
                  </m:oMath>
                </a14:m>
                <a:r>
                  <a:rPr lang="en-US" altLang="zh-CN" sz="1800" b="1" dirty="0">
                    <a:solidFill>
                      <a:srgbClr val="FF0000"/>
                    </a:solidFill>
                    <a:latin typeface="Comic Sans MS" panose="030F0702030302020204" pitchFamily="66" charset="0"/>
                  </a:rPr>
                  <a:t> is trivial </a:t>
                </a:r>
                <a:r>
                  <a:rPr lang="en-US" altLang="zh-CN" sz="1800" dirty="0">
                    <a:latin typeface="Comic Sans MS" panose="030F0702030302020204" pitchFamily="66" charset="0"/>
                  </a:rPr>
                  <a:t>(i.e., </a:t>
                </a:r>
                <a14:m>
                  <m:oMath xmlns:m="http://schemas.openxmlformats.org/officeDocument/2006/math">
                    <m:r>
                      <a:rPr lang="zh-CN" altLang="en-US" sz="1800" b="1" i="1" smtClean="0">
                        <a:solidFill>
                          <a:srgbClr val="FF0000"/>
                        </a:solidFill>
                        <a:latin typeface="Cambria Math" panose="02040503050406030204" pitchFamily="18" charset="0"/>
                      </a:rPr>
                      <m:t>𝜷</m:t>
                    </m:r>
                    <m:r>
                      <a:rPr lang="zh-CN" altLang="en-US" sz="1800" b="1" i="1" smtClean="0">
                        <a:solidFill>
                          <a:srgbClr val="FF0000"/>
                        </a:solidFill>
                        <a:latin typeface="Cambria Math" panose="02040503050406030204" pitchFamily="18" charset="0"/>
                      </a:rPr>
                      <m:t>⊆</m:t>
                    </m:r>
                    <m:r>
                      <a:rPr lang="zh-CN" altLang="en-US" sz="1800" b="1" i="1" smtClean="0">
                        <a:solidFill>
                          <a:srgbClr val="FF0000"/>
                        </a:solidFill>
                        <a:latin typeface="Cambria Math" panose="02040503050406030204" pitchFamily="18" charset="0"/>
                      </a:rPr>
                      <m:t>𝜶</m:t>
                    </m:r>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lnSpc>
                    <a:spcPct val="150000"/>
                  </a:lnSpc>
                  <a:spcBef>
                    <a:spcPts val="1200"/>
                  </a:spcBef>
                </a:pPr>
                <a14:m>
                  <m:oMath xmlns:m="http://schemas.openxmlformats.org/officeDocument/2006/math">
                    <m:r>
                      <a:rPr lang="zh-CN" altLang="en-US" sz="1800" b="1" i="1" smtClean="0">
                        <a:solidFill>
                          <a:srgbClr val="FF0000"/>
                        </a:solidFill>
                        <a:latin typeface="Cambria Math" panose="02040503050406030204" pitchFamily="18" charset="0"/>
                      </a:rPr>
                      <m:t>𝜶</m:t>
                    </m:r>
                  </m:oMath>
                </a14:m>
                <a:r>
                  <a:rPr lang="en-US" altLang="zh-CN" sz="1800" b="1" dirty="0">
                    <a:solidFill>
                      <a:srgbClr val="FF0000"/>
                    </a:solidFill>
                    <a:latin typeface="Comic Sans MS" panose="030F0702030302020204" pitchFamily="66" charset="0"/>
                  </a:rPr>
                  <a:t> is a </a:t>
                </a:r>
                <a:r>
                  <a:rPr lang="en-US" altLang="zh-CN" sz="1800" b="1" dirty="0" err="1">
                    <a:solidFill>
                      <a:srgbClr val="FF0000"/>
                    </a:solidFill>
                    <a:latin typeface="Comic Sans MS" panose="030F0702030302020204" pitchFamily="66" charset="0"/>
                  </a:rPr>
                  <a:t>superkey</a:t>
                </a:r>
                <a:r>
                  <a:rPr lang="en-US" altLang="zh-CN" sz="1800" b="1" dirty="0">
                    <a:solidFill>
                      <a:srgbClr val="FF0000"/>
                    </a:solidFill>
                    <a:latin typeface="Comic Sans MS" panose="030F0702030302020204" pitchFamily="66" charset="0"/>
                  </a:rPr>
                  <a:t> </a:t>
                </a:r>
                <a:r>
                  <a:rPr lang="en-US" altLang="zh-CN" sz="1800" b="1">
                    <a:solidFill>
                      <a:srgbClr val="FF0000"/>
                    </a:solidFill>
                    <a:latin typeface="Comic Sans MS" panose="030F0702030302020204" pitchFamily="66" charset="0"/>
                  </a:rPr>
                  <a:t>for R</a:t>
                </a:r>
                <a:endParaRPr lang="en-US" altLang="zh-CN" sz="1800" b="1" dirty="0">
                  <a:solidFill>
                    <a:srgbClr val="FF0000"/>
                  </a:solidFill>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89553"/>
                <a:ext cx="8568952" cy="3805070"/>
              </a:xfrm>
              <a:blipFill rotWithShape="1">
                <a:blip r:embed="rId1"/>
                <a:stretch>
                  <a:fillRect l="-1" t="-7" r="4" b="10"/>
                </a:stretch>
              </a:blipFill>
            </p:spPr>
            <p:txBody>
              <a:bodyPr/>
              <a:lstStyle/>
              <a:p>
                <a:r>
                  <a:rPr lang="zh-CN" altLang="en-US">
                    <a:noFill/>
                  </a:rPr>
                  <a:t> </a:t>
                </a:r>
              </a:p>
            </p:txBody>
          </p:sp>
        </mc:Fallback>
      </mc:AlternateContent>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r>
              <a:rPr lang="en-US" altLang="zh-CN" sz="2000" b="1" dirty="0">
                <a:solidFill>
                  <a:srgbClr val="1F07CF"/>
                </a:solidFill>
                <a:latin typeface="Comic Sans MS" panose="030F0702030302020204" pitchFamily="66" charset="0"/>
              </a:rPr>
              <a:t>R = (A, B, C), F = {A</a:t>
            </a:r>
            <a:r>
              <a:rPr lang="en-US" altLang="zh-CN" sz="20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anose="030F0702030302020204" pitchFamily="66" charset="0"/>
              </a:rPr>
              <a:t>B, B</a:t>
            </a:r>
            <a:r>
              <a:rPr lang="en-US" altLang="zh-CN" sz="20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anose="030F0702030302020204" pitchFamily="66" charset="0"/>
              </a:rPr>
              <a:t>C }</a:t>
            </a:r>
            <a:r>
              <a:rPr lang="en-US" altLang="zh-CN" sz="2000" dirty="0">
                <a:latin typeface="Comic Sans MS" panose="030F0702030302020204" pitchFamily="66" charset="0"/>
              </a:rPr>
              <a:t>, </a:t>
            </a:r>
            <a:r>
              <a:rPr lang="en-US" altLang="zh-CN" sz="2000" b="1" dirty="0">
                <a:solidFill>
                  <a:srgbClr val="FF0000"/>
                </a:solidFill>
                <a:latin typeface="Comic Sans MS" panose="030F0702030302020204" pitchFamily="66" charset="0"/>
              </a:rPr>
              <a:t>Key = {A}</a:t>
            </a:r>
            <a:endParaRPr lang="en-US" altLang="zh-CN" sz="2000" b="1" dirty="0">
              <a:solidFill>
                <a:srgbClr val="FF0000"/>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R is not in BCNF </a:t>
            </a:r>
            <a:r>
              <a:rPr lang="en-US" altLang="zh-CN" sz="1800" dirty="0">
                <a:latin typeface="Comic Sans MS" panose="030F0702030302020204" pitchFamily="66" charset="0"/>
              </a:rPr>
              <a:t>since </a:t>
            </a:r>
            <a:r>
              <a:rPr lang="en-US" altLang="zh-CN" sz="1800" b="1" dirty="0">
                <a:solidFill>
                  <a:srgbClr val="1F07CF"/>
                </a:solidFill>
                <a:latin typeface="Comic Sans MS" panose="030F0702030302020204" pitchFamily="66" charset="0"/>
              </a:rPr>
              <a:t>B</a:t>
            </a:r>
            <a:r>
              <a:rPr lang="en-US" altLang="zh-CN" sz="18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1800" b="1" dirty="0">
                <a:solidFill>
                  <a:srgbClr val="1F07CF"/>
                </a:solidFill>
                <a:latin typeface="Comic Sans MS" panose="030F0702030302020204" pitchFamily="66" charset="0"/>
              </a:rPr>
              <a:t>C</a:t>
            </a:r>
            <a:r>
              <a:rPr lang="en-US" altLang="zh-CN" sz="1800" dirty="0">
                <a:latin typeface="Comic Sans MS" panose="030F0702030302020204" pitchFamily="66" charset="0"/>
              </a:rPr>
              <a:t> but </a:t>
            </a:r>
            <a:r>
              <a:rPr lang="en-US" altLang="zh-CN" sz="1800" b="1" dirty="0">
                <a:solidFill>
                  <a:srgbClr val="1F07CF"/>
                </a:solidFill>
                <a:latin typeface="Comic Sans MS" panose="030F0702030302020204" pitchFamily="66" charset="0"/>
              </a:rPr>
              <a:t>B</a:t>
            </a:r>
            <a:r>
              <a:rPr lang="en-US" altLang="zh-CN" sz="1800" dirty="0">
                <a:latin typeface="Comic Sans MS" panose="030F0702030302020204" pitchFamily="66" charset="0"/>
              </a:rPr>
              <a:t> is not the key </a:t>
            </a:r>
            <a:endParaRPr lang="en-US" altLang="zh-CN" sz="1800" dirty="0">
              <a:latin typeface="Comic Sans MS" panose="030F0702030302020204" pitchFamily="66" charset="0"/>
            </a:endParaRPr>
          </a:p>
          <a:p>
            <a:endParaRPr lang="en-US" altLang="zh-CN" sz="2000">
              <a:latin typeface="Comic Sans MS" panose="030F0702030302020204" pitchFamily="66" charset="0"/>
            </a:endParaRPr>
          </a:p>
          <a:p>
            <a:r>
              <a:rPr lang="en-US" altLang="zh-CN" sz="2000">
                <a:latin typeface="Comic Sans MS" panose="030F0702030302020204" pitchFamily="66" charset="0"/>
              </a:rPr>
              <a:t>Decomposition </a:t>
            </a:r>
            <a:r>
              <a:rPr lang="en-US" altLang="zh-CN" sz="2000" dirty="0">
                <a:solidFill>
                  <a:srgbClr val="1F07CF"/>
                </a:solidFill>
                <a:latin typeface="Comic Sans MS" panose="030F0702030302020204" pitchFamily="66" charset="0"/>
              </a:rPr>
              <a:t>R</a:t>
            </a:r>
            <a:r>
              <a:rPr lang="en-US" altLang="zh-CN" sz="2000" baseline="-25000" dirty="0">
                <a:solidFill>
                  <a:srgbClr val="1F07CF"/>
                </a:solidFill>
                <a:latin typeface="Comic Sans MS" panose="030F0702030302020204" pitchFamily="66" charset="0"/>
              </a:rPr>
              <a:t>1</a:t>
            </a:r>
            <a:r>
              <a:rPr lang="en-US" altLang="zh-CN" sz="2000" dirty="0">
                <a:solidFill>
                  <a:srgbClr val="1F07CF"/>
                </a:solidFill>
                <a:latin typeface="Comic Sans MS" panose="030F0702030302020204" pitchFamily="66" charset="0"/>
              </a:rPr>
              <a:t> = (A, B),  R</a:t>
            </a:r>
            <a:r>
              <a:rPr lang="en-US" altLang="zh-CN" sz="2000" baseline="-25000" dirty="0">
                <a:solidFill>
                  <a:srgbClr val="1F07CF"/>
                </a:solidFill>
                <a:latin typeface="Comic Sans MS" panose="030F0702030302020204" pitchFamily="66" charset="0"/>
              </a:rPr>
              <a:t>2</a:t>
            </a:r>
            <a:r>
              <a:rPr lang="en-US" altLang="zh-CN" sz="2000" dirty="0">
                <a:solidFill>
                  <a:srgbClr val="1F07CF"/>
                </a:solidFill>
                <a:latin typeface="Comic Sans MS" panose="030F0702030302020204" pitchFamily="66" charset="0"/>
              </a:rPr>
              <a:t> = (B, C)</a:t>
            </a:r>
            <a:endParaRPr lang="en-US" altLang="zh-CN" sz="2000" dirty="0">
              <a:solidFill>
                <a:srgbClr val="1F07CF"/>
              </a:solidFill>
              <a:latin typeface="Comic Sans MS" panose="030F0702030302020204" pitchFamily="66" charset="0"/>
            </a:endParaRPr>
          </a:p>
          <a:p>
            <a:pPr lvl="1"/>
            <a:r>
              <a:rPr lang="en-US" altLang="zh-CN" sz="1800" dirty="0">
                <a:solidFill>
                  <a:srgbClr val="FF0000"/>
                </a:solidFill>
                <a:latin typeface="Comic Sans MS" panose="030F0702030302020204" pitchFamily="66" charset="0"/>
              </a:rPr>
              <a:t>R</a:t>
            </a:r>
            <a:r>
              <a:rPr lang="en-US" altLang="zh-CN" sz="1800" baseline="-25000" dirty="0">
                <a:solidFill>
                  <a:srgbClr val="FF0000"/>
                </a:solidFill>
                <a:latin typeface="Comic Sans MS" panose="030F0702030302020204" pitchFamily="66" charset="0"/>
              </a:rPr>
              <a:t>1 </a:t>
            </a:r>
            <a:r>
              <a:rPr lang="en-US" altLang="zh-CN" sz="1800" dirty="0">
                <a:solidFill>
                  <a:srgbClr val="FF0000"/>
                </a:solidFill>
                <a:latin typeface="Comic Sans MS" panose="030F0702030302020204" pitchFamily="66" charset="0"/>
              </a:rPr>
              <a:t>and R</a:t>
            </a:r>
            <a:r>
              <a:rPr lang="en-US" altLang="zh-CN" sz="1800" baseline="-25000" dirty="0">
                <a:solidFill>
                  <a:srgbClr val="FF0000"/>
                </a:solidFill>
                <a:latin typeface="Comic Sans MS" panose="030F0702030302020204" pitchFamily="66" charset="0"/>
              </a:rPr>
              <a:t>2</a:t>
            </a:r>
            <a:r>
              <a:rPr lang="en-US" altLang="zh-CN" sz="1800" dirty="0">
                <a:solidFill>
                  <a:srgbClr val="FF0000"/>
                </a:solidFill>
                <a:latin typeface="Comic Sans MS" panose="030F0702030302020204" pitchFamily="66" charset="0"/>
              </a:rPr>
              <a:t> in BCNF</a:t>
            </a:r>
            <a:endParaRPr lang="en-US" altLang="zh-CN" sz="1800"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Lossless-join decomposition</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Dependency preserving</a:t>
            </a:r>
            <a:endParaRPr lang="zh-CN" altLang="en-US" sz="1800" dirty="0">
              <a:latin typeface="Comic Sans MS" panose="030F0702030302020204" pitchFamily="66"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BCNF</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sz="2000" dirty="0">
                    <a:latin typeface="Comic Sans MS" panose="030F0702030302020204" pitchFamily="66" charset="0"/>
                  </a:rPr>
                  <a:t>To check if a non-trivial dependency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a:t>
                </a:r>
                <a:r>
                  <a:rPr lang="en-US" altLang="zh-CN" sz="2000" dirty="0">
                    <a:latin typeface="Comic Sans MS" panose="030F0702030302020204" pitchFamily="66" charset="0"/>
                  </a:rPr>
                  <a:t>in </a:t>
                </a:r>
                <a:r>
                  <a:rPr lang="en-US" altLang="zh-CN" sz="2000" b="1" dirty="0">
                    <a:solidFill>
                      <a:srgbClr val="1F07CF"/>
                    </a:solidFill>
                    <a:latin typeface="Comic Sans MS" panose="030F0702030302020204" pitchFamily="66" charset="0"/>
                  </a:rPr>
                  <a:t>F</a:t>
                </a:r>
                <a:r>
                  <a:rPr lang="en-US" altLang="zh-CN" sz="2000" b="1" baseline="30000" dirty="0">
                    <a:solidFill>
                      <a:srgbClr val="1F07CF"/>
                    </a:solidFill>
                    <a:latin typeface="Comic Sans MS" panose="030F0702030302020204" pitchFamily="66" charset="0"/>
                  </a:rPr>
                  <a:t>+</a:t>
                </a:r>
                <a:r>
                  <a:rPr lang="en-US" altLang="zh-CN" sz="2000" baseline="30000" dirty="0">
                    <a:latin typeface="Comic Sans MS" panose="030F0702030302020204" pitchFamily="66" charset="0"/>
                  </a:rPr>
                  <a:t> </a:t>
                </a:r>
                <a:r>
                  <a:rPr lang="en-US" altLang="zh-CN" sz="2000" dirty="0">
                    <a:latin typeface="Comic Sans MS" panose="030F0702030302020204" pitchFamily="66" charset="0"/>
                  </a:rPr>
                  <a:t>causes a violation of </a:t>
                </a:r>
                <a:r>
                  <a:rPr lang="en-US" altLang="zh-CN" sz="2000" b="1" dirty="0">
                    <a:solidFill>
                      <a:srgbClr val="1F07CF"/>
                    </a:solidFill>
                    <a:latin typeface="Comic Sans MS" panose="030F0702030302020204" pitchFamily="66" charset="0"/>
                  </a:rPr>
                  <a:t>BCNF</a:t>
                </a:r>
                <a:endParaRPr lang="en-US" altLang="zh-CN" sz="2000" b="1" dirty="0">
                  <a:solidFill>
                    <a:srgbClr val="1F07CF"/>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compute </a:t>
                </a:r>
                <a14:m>
                  <m:oMath xmlns:m="http://schemas.openxmlformats.org/officeDocument/2006/math">
                    <m:sSup>
                      <m:sSupPr>
                        <m:ctrlPr>
                          <a:rPr lang="en-US" altLang="zh-CN" sz="1800" b="1" i="1" smtClean="0">
                            <a:solidFill>
                              <a:srgbClr val="1F07CF"/>
                            </a:solidFill>
                            <a:latin typeface="Cambria Math" panose="02040503050406030204" pitchFamily="18" charset="0"/>
                          </a:rPr>
                        </m:ctrlPr>
                      </m:sSupPr>
                      <m:e>
                        <m:r>
                          <a:rPr lang="zh-CN" altLang="en-US" sz="1800" b="1" i="1" smtClean="0">
                            <a:solidFill>
                              <a:srgbClr val="1F07CF"/>
                            </a:solidFill>
                            <a:latin typeface="Cambria Math" panose="02040503050406030204" pitchFamily="18" charset="0"/>
                          </a:rPr>
                          <m:t>𝜶</m:t>
                        </m:r>
                      </m:e>
                      <m:sup>
                        <m:r>
                          <a:rPr lang="en-US" altLang="zh-CN" sz="1800" b="1" i="1" smtClean="0">
                            <a:solidFill>
                              <a:srgbClr val="1F07CF"/>
                            </a:solidFill>
                            <a:latin typeface="Cambria Math" panose="02040503050406030204" pitchFamily="18" charset="0"/>
                          </a:rPr>
                          <m:t>+</m:t>
                        </m:r>
                      </m:sup>
                    </m:sSup>
                  </m:oMath>
                </a14:m>
                <a:r>
                  <a:rPr lang="en-US" altLang="zh-CN" sz="1800" dirty="0">
                    <a:latin typeface="Comic Sans MS" panose="030F0702030302020204" pitchFamily="66" charset="0"/>
                  </a:rPr>
                  <a:t> (the attribute closure of </a:t>
                </a:r>
                <a14:m>
                  <m:oMath xmlns:m="http://schemas.openxmlformats.org/officeDocument/2006/math">
                    <m:r>
                      <a:rPr lang="zh-CN" altLang="en-US" sz="1800" b="1" i="1" smtClean="0">
                        <a:solidFill>
                          <a:srgbClr val="1F07CF"/>
                        </a:solidFill>
                        <a:latin typeface="Cambria Math" panose="02040503050406030204" pitchFamily="18" charset="0"/>
                      </a:rPr>
                      <m:t>𝜶</m:t>
                    </m:r>
                  </m:oMath>
                </a14:m>
                <a:r>
                  <a:rPr lang="en-US" altLang="zh-CN" sz="1800" dirty="0">
                    <a:latin typeface="Comic Sans MS" panose="030F0702030302020204" pitchFamily="66" charset="0"/>
                  </a:rPr>
                  <a:t>), and </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verify that it includes all attributes of R, i.e., </a:t>
                </a:r>
                <a:r>
                  <a:rPr lang="en-US" altLang="zh-CN" sz="1800" b="1" dirty="0">
                    <a:solidFill>
                      <a:srgbClr val="1F07CF"/>
                    </a:solidFill>
                    <a:latin typeface="Comic Sans MS" panose="030F0702030302020204" pitchFamily="66" charset="0"/>
                  </a:rPr>
                  <a:t>a </a:t>
                </a:r>
                <a:r>
                  <a:rPr lang="en-US" altLang="zh-CN" sz="1800" b="1" dirty="0" err="1">
                    <a:solidFill>
                      <a:srgbClr val="1F07CF"/>
                    </a:solidFill>
                    <a:latin typeface="Comic Sans MS" panose="030F0702030302020204" pitchFamily="66" charset="0"/>
                  </a:rPr>
                  <a:t>superkey</a:t>
                </a:r>
                <a:r>
                  <a:rPr lang="en-US" altLang="zh-CN" sz="1800" b="1" dirty="0">
                    <a:solidFill>
                      <a:srgbClr val="1F07CF"/>
                    </a:solidFill>
                    <a:latin typeface="Comic Sans MS" panose="030F0702030302020204" pitchFamily="66" charset="0"/>
                  </a:rPr>
                  <a:t> of R</a:t>
                </a:r>
                <a:endParaRPr lang="en-US" altLang="zh-CN" sz="1800" b="1" dirty="0">
                  <a:solidFill>
                    <a:srgbClr val="1F07CF"/>
                  </a:solidFill>
                  <a:latin typeface="Comic Sans MS" panose="030F0702030302020204" pitchFamily="66" charset="0"/>
                </a:endParaRPr>
              </a:p>
              <a:p>
                <a:endParaRPr lang="en-US" altLang="zh-CN" sz="2000">
                  <a:latin typeface="Comic Sans MS" panose="030F0702030302020204" pitchFamily="66" charset="0"/>
                </a:endParaRPr>
              </a:p>
              <a:p>
                <a:r>
                  <a:rPr lang="en-US" altLang="zh-CN" sz="2000" b="1">
                    <a:solidFill>
                      <a:srgbClr val="FF0000"/>
                    </a:solidFill>
                    <a:latin typeface="Comic Sans MS" panose="030F0702030302020204" pitchFamily="66" charset="0"/>
                  </a:rPr>
                  <a:t>Simplified </a:t>
                </a:r>
                <a:r>
                  <a:rPr lang="en-US" altLang="zh-CN" sz="2000" b="1" dirty="0">
                    <a:solidFill>
                      <a:srgbClr val="FF0000"/>
                    </a:solidFill>
                    <a:latin typeface="Comic Sans MS" panose="030F0702030302020204" pitchFamily="66" charset="0"/>
                  </a:rPr>
                  <a:t>test</a:t>
                </a:r>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To check if a relation schema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is in </a:t>
                </a:r>
                <a:r>
                  <a:rPr lang="en-US" altLang="zh-CN" sz="1800" b="1" dirty="0">
                    <a:solidFill>
                      <a:srgbClr val="1F07CF"/>
                    </a:solidFill>
                    <a:latin typeface="Comic Sans MS" panose="030F0702030302020204" pitchFamily="66" charset="0"/>
                  </a:rPr>
                  <a:t>BCNF</a:t>
                </a:r>
                <a:r>
                  <a:rPr lang="en-US" altLang="zh-CN" sz="1800" dirty="0">
                    <a:latin typeface="Comic Sans MS" panose="030F0702030302020204" pitchFamily="66" charset="0"/>
                  </a:rPr>
                  <a:t>, it suffices to check only the </a:t>
                </a:r>
                <a:r>
                  <a:rPr lang="en-US" altLang="zh-CN" sz="1800" b="1" dirty="0">
                    <a:solidFill>
                      <a:srgbClr val="1F07CF"/>
                    </a:solidFill>
                    <a:latin typeface="Comic Sans MS" panose="030F0702030302020204" pitchFamily="66" charset="0"/>
                  </a:rPr>
                  <a:t>FDs F</a:t>
                </a:r>
                <a:r>
                  <a:rPr lang="en-US" altLang="zh-CN" sz="1800" dirty="0">
                    <a:latin typeface="Comic Sans MS" panose="030F0702030302020204" pitchFamily="66" charset="0"/>
                  </a:rPr>
                  <a:t> for violation of </a:t>
                </a:r>
                <a:r>
                  <a:rPr lang="en-US" altLang="zh-CN" sz="1800" b="1" dirty="0">
                    <a:solidFill>
                      <a:srgbClr val="1F07CF"/>
                    </a:solidFill>
                    <a:latin typeface="Comic Sans MS" panose="030F0702030302020204" pitchFamily="66" charset="0"/>
                  </a:rPr>
                  <a:t>BCNF</a:t>
                </a:r>
                <a:r>
                  <a:rPr lang="en-US" altLang="zh-CN" sz="1800" dirty="0">
                    <a:latin typeface="Comic Sans MS" panose="030F0702030302020204" pitchFamily="66" charset="0"/>
                  </a:rPr>
                  <a:t>, rather than checking all dependencies in </a:t>
                </a:r>
                <a:r>
                  <a:rPr lang="en-US" altLang="zh-CN" sz="1800" b="1" dirty="0">
                    <a:solidFill>
                      <a:srgbClr val="1F07CF"/>
                    </a:solidFill>
                    <a:latin typeface="Comic Sans MS" panose="030F0702030302020204" pitchFamily="66" charset="0"/>
                  </a:rPr>
                  <a:t>F</a:t>
                </a:r>
                <a:r>
                  <a:rPr lang="en-US" altLang="zh-CN" sz="1800" b="1" baseline="30000" dirty="0">
                    <a:solidFill>
                      <a:srgbClr val="1F07CF"/>
                    </a:solidFill>
                    <a:latin typeface="Comic Sans MS" panose="030F0702030302020204" pitchFamily="66" charset="0"/>
                  </a:rPr>
                  <a:t>+</a:t>
                </a:r>
                <a:endParaRPr lang="en-US" altLang="zh-CN" sz="18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If none of the dependencies in </a:t>
                </a:r>
                <a:r>
                  <a:rPr lang="en-US" altLang="zh-CN" sz="1800" b="1" dirty="0">
                    <a:solidFill>
                      <a:srgbClr val="1F07CF"/>
                    </a:solidFill>
                    <a:latin typeface="Comic Sans MS" panose="030F0702030302020204" pitchFamily="66" charset="0"/>
                  </a:rPr>
                  <a:t>F</a:t>
                </a:r>
                <a:r>
                  <a:rPr lang="en-US" altLang="zh-CN" sz="1800" dirty="0">
                    <a:latin typeface="Comic Sans MS" panose="030F0702030302020204" pitchFamily="66" charset="0"/>
                  </a:rPr>
                  <a:t> causes a violation of </a:t>
                </a:r>
                <a:r>
                  <a:rPr lang="en-US" altLang="zh-CN" sz="1800" b="1" dirty="0">
                    <a:solidFill>
                      <a:srgbClr val="1F07CF"/>
                    </a:solidFill>
                    <a:latin typeface="Comic Sans MS" panose="030F0702030302020204" pitchFamily="66" charset="0"/>
                  </a:rPr>
                  <a:t>BCNF</a:t>
                </a:r>
                <a:r>
                  <a:rPr lang="en-US" altLang="zh-CN" sz="1800" dirty="0">
                    <a:latin typeface="Comic Sans MS" panose="030F0702030302020204" pitchFamily="66" charset="0"/>
                  </a:rPr>
                  <a:t>, then none of the dependencies in </a:t>
                </a:r>
                <a:r>
                  <a:rPr lang="en-US" altLang="zh-CN" sz="1800" b="1" dirty="0">
                    <a:solidFill>
                      <a:srgbClr val="1F07CF"/>
                    </a:solidFill>
                    <a:latin typeface="Comic Sans MS" panose="030F0702030302020204" pitchFamily="66" charset="0"/>
                  </a:rPr>
                  <a:t>F</a:t>
                </a:r>
                <a:r>
                  <a:rPr lang="en-US" altLang="zh-CN" sz="1800" b="1" baseline="30000" dirty="0">
                    <a:solidFill>
                      <a:srgbClr val="1F07CF"/>
                    </a:solidFill>
                    <a:latin typeface="Comic Sans MS" panose="030F0702030302020204" pitchFamily="66" charset="0"/>
                  </a:rPr>
                  <a:t>+</a:t>
                </a:r>
                <a:r>
                  <a:rPr lang="en-US" altLang="zh-CN" sz="1800" b="1" dirty="0">
                    <a:solidFill>
                      <a:srgbClr val="1F07CF"/>
                    </a:solidFill>
                    <a:latin typeface="Comic Sans MS" panose="030F0702030302020204" pitchFamily="66" charset="0"/>
                  </a:rPr>
                  <a:t> </a:t>
                </a:r>
                <a:r>
                  <a:rPr lang="en-US" altLang="zh-CN" sz="1800" dirty="0">
                    <a:latin typeface="Comic Sans MS" panose="030F0702030302020204" pitchFamily="66" charset="0"/>
                  </a:rPr>
                  <a:t>will cause a violation of </a:t>
                </a:r>
                <a:r>
                  <a:rPr lang="en-US" altLang="zh-CN" sz="1800" b="1" dirty="0">
                    <a:solidFill>
                      <a:srgbClr val="1F07CF"/>
                    </a:solidFill>
                    <a:latin typeface="Comic Sans MS" panose="030F0702030302020204" pitchFamily="66" charset="0"/>
                  </a:rPr>
                  <a:t>BCNF</a:t>
                </a:r>
                <a:r>
                  <a:rPr lang="en-US" altLang="zh-CN" sz="1800" dirty="0">
                    <a:latin typeface="Comic Sans MS" panose="030F0702030302020204" pitchFamily="66" charset="0"/>
                  </a:rPr>
                  <a:t> either</a:t>
                </a:r>
                <a:endParaRPr lang="en-US" altLang="zh-CN" sz="18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1125" r="4" b="-607"/>
                </a:stretch>
              </a:blipFill>
            </p:spPr>
            <p:txBody>
              <a:bodyPr/>
              <a:lstStyle/>
              <a:p>
                <a:r>
                  <a:rPr lang="zh-CN" altLang="en-US">
                    <a:noFill/>
                  </a:rPr>
                  <a:t> </a:t>
                </a:r>
              </a:p>
            </p:txBody>
          </p:sp>
        </mc:Fallback>
      </mc:AlternateContent>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BCNF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640960" cy="3805070"/>
          </a:xfrm>
        </p:spPr>
        <p:txBody>
          <a:bodyPr/>
          <a:lstStyle/>
          <a:p>
            <a:r>
              <a:rPr lang="en-US" altLang="zh-CN" sz="2000" dirty="0">
                <a:latin typeface="Comic Sans MS" panose="030F0702030302020204" pitchFamily="66" charset="0"/>
              </a:rPr>
              <a:t>Using only F is </a:t>
            </a:r>
            <a:r>
              <a:rPr lang="en-US" altLang="zh-CN" sz="2000" b="1" dirty="0">
                <a:solidFill>
                  <a:srgbClr val="FF0000"/>
                </a:solidFill>
                <a:latin typeface="Comic Sans MS" panose="030F0702030302020204" pitchFamily="66" charset="0"/>
              </a:rPr>
              <a:t>incorrect</a:t>
            </a:r>
            <a:r>
              <a:rPr lang="en-US" altLang="zh-CN" sz="2000" dirty="0">
                <a:latin typeface="Comic Sans MS" panose="030F0702030302020204" pitchFamily="66" charset="0"/>
              </a:rPr>
              <a:t> when testing a relation in a </a:t>
            </a:r>
            <a:r>
              <a:rPr lang="en-US" altLang="zh-CN" sz="2000" b="1" dirty="0">
                <a:solidFill>
                  <a:srgbClr val="FF0000"/>
                </a:solidFill>
                <a:latin typeface="Comic Sans MS" panose="030F0702030302020204" pitchFamily="66" charset="0"/>
              </a:rPr>
              <a:t>decomposition</a:t>
            </a:r>
            <a:r>
              <a:rPr lang="en-US" altLang="zh-CN" sz="2000" dirty="0">
                <a:latin typeface="Comic Sans MS" panose="030F0702030302020204" pitchFamily="66" charset="0"/>
              </a:rPr>
              <a:t> of </a:t>
            </a:r>
            <a:r>
              <a:rPr lang="en-US" altLang="zh-CN" sz="2000" b="1" dirty="0">
                <a:solidFill>
                  <a:srgbClr val="1F07CF"/>
                </a:solidFill>
                <a:latin typeface="Comic Sans MS" panose="030F0702030302020204" pitchFamily="66" charset="0"/>
              </a:rPr>
              <a:t>R</a:t>
            </a:r>
            <a:endParaRPr lang="en-US" altLang="zh-CN" sz="2000" b="1" dirty="0">
              <a:solidFill>
                <a:srgbClr val="1F07CF"/>
              </a:solidFill>
              <a:latin typeface="Comic Sans MS" panose="030F0702030302020204" pitchFamily="66" charset="0"/>
            </a:endParaRPr>
          </a:p>
          <a:p>
            <a:r>
              <a:rPr lang="en-US" altLang="zh-CN" sz="2000" dirty="0">
                <a:latin typeface="Comic Sans MS" panose="030F0702030302020204" pitchFamily="66" charset="0"/>
              </a:rPr>
              <a:t>E.g., consider </a:t>
            </a:r>
            <a:r>
              <a:rPr lang="en-US" altLang="zh-CN" sz="2000" b="1" dirty="0">
                <a:solidFill>
                  <a:srgbClr val="1F07CF"/>
                </a:solidFill>
                <a:latin typeface="Comic Sans MS" panose="030F0702030302020204" pitchFamily="66" charset="0"/>
              </a:rPr>
              <a:t>R (A, B, C, D) </a:t>
            </a:r>
            <a:r>
              <a:rPr lang="en-US" altLang="zh-CN" sz="2000" dirty="0">
                <a:latin typeface="Comic Sans MS" panose="030F0702030302020204" pitchFamily="66" charset="0"/>
              </a:rPr>
              <a:t>with </a:t>
            </a:r>
            <a:r>
              <a:rPr lang="en-US" altLang="zh-CN" sz="2000" b="1" dirty="0">
                <a:solidFill>
                  <a:srgbClr val="1F07CF"/>
                </a:solidFill>
                <a:latin typeface="Comic Sans MS" panose="030F0702030302020204" pitchFamily="66" charset="0"/>
              </a:rPr>
              <a:t>F = {A</a:t>
            </a:r>
            <a:r>
              <a:rPr lang="en-US" altLang="zh-CN" sz="2000" b="1" i="1"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anose="030F0702030302020204" pitchFamily="66" charset="0"/>
              </a:rPr>
              <a:t>B, B</a:t>
            </a:r>
            <a:r>
              <a:rPr lang="en-US" altLang="zh-CN" sz="2000" b="1" i="1"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2000" b="1" dirty="0">
                <a:solidFill>
                  <a:srgbClr val="1F07CF"/>
                </a:solidFill>
                <a:latin typeface="Comic Sans MS" panose="030F0702030302020204" pitchFamily="66" charset="0"/>
              </a:rPr>
              <a:t>C}</a:t>
            </a:r>
            <a:endParaRPr lang="en-US" altLang="zh-CN" sz="20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Decompose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into </a:t>
            </a:r>
            <a:r>
              <a:rPr lang="en-US" altLang="zh-CN" sz="1800" b="1" dirty="0">
                <a:solidFill>
                  <a:srgbClr val="1F07CF"/>
                </a:solidFill>
                <a:latin typeface="Comic Sans MS" panose="030F0702030302020204" pitchFamily="66" charset="0"/>
              </a:rPr>
              <a:t>R</a:t>
            </a:r>
            <a:r>
              <a:rPr lang="en-US" altLang="zh-CN" sz="1800" b="1" baseline="-25000" dirty="0">
                <a:solidFill>
                  <a:srgbClr val="1F07CF"/>
                </a:solidFill>
                <a:latin typeface="Comic Sans MS" panose="030F0702030302020204" pitchFamily="66" charset="0"/>
              </a:rPr>
              <a:t>1</a:t>
            </a:r>
            <a:r>
              <a:rPr lang="en-US" altLang="zh-CN" sz="1800" b="1" dirty="0">
                <a:solidFill>
                  <a:srgbClr val="1F07CF"/>
                </a:solidFill>
                <a:latin typeface="Comic Sans MS" panose="030F0702030302020204" pitchFamily="66" charset="0"/>
              </a:rPr>
              <a:t>(A,B)</a:t>
            </a:r>
            <a:r>
              <a:rPr lang="en-US" altLang="zh-CN" sz="1800" dirty="0">
                <a:latin typeface="Comic Sans MS" panose="030F0702030302020204" pitchFamily="66" charset="0"/>
              </a:rPr>
              <a:t> and </a:t>
            </a:r>
            <a:r>
              <a:rPr lang="en-US" altLang="zh-CN" sz="1800" b="1" dirty="0">
                <a:solidFill>
                  <a:srgbClr val="1F07CF"/>
                </a:solidFill>
                <a:latin typeface="Comic Sans MS" panose="030F0702030302020204" pitchFamily="66" charset="0"/>
              </a:rPr>
              <a:t>R</a:t>
            </a:r>
            <a:r>
              <a:rPr lang="en-US" altLang="zh-CN" sz="1800" b="1" baseline="-25000" dirty="0">
                <a:solidFill>
                  <a:srgbClr val="1F07CF"/>
                </a:solidFill>
                <a:latin typeface="Comic Sans MS" panose="030F0702030302020204" pitchFamily="66" charset="0"/>
              </a:rPr>
              <a:t>2</a:t>
            </a:r>
            <a:r>
              <a:rPr lang="en-US" altLang="zh-CN" sz="1800" b="1" dirty="0">
                <a:solidFill>
                  <a:srgbClr val="1F07CF"/>
                </a:solidFill>
                <a:latin typeface="Comic Sans MS" panose="030F0702030302020204" pitchFamily="66" charset="0"/>
              </a:rPr>
              <a:t>(A,C,D) </a:t>
            </a:r>
            <a:endParaRPr lang="en-US" altLang="zh-CN" sz="18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Neither of the dependencies in </a:t>
            </a:r>
            <a:r>
              <a:rPr lang="en-US" altLang="zh-CN" sz="1800" b="1" dirty="0">
                <a:solidFill>
                  <a:srgbClr val="1F07CF"/>
                </a:solidFill>
                <a:latin typeface="Comic Sans MS" panose="030F0702030302020204" pitchFamily="66" charset="0"/>
              </a:rPr>
              <a:t>F </a:t>
            </a:r>
            <a:r>
              <a:rPr lang="en-US" altLang="zh-CN" sz="1800" dirty="0">
                <a:latin typeface="Comic Sans MS" panose="030F0702030302020204" pitchFamily="66" charset="0"/>
              </a:rPr>
              <a:t>contain only attributes from </a:t>
            </a:r>
            <a:r>
              <a:rPr lang="en-US" altLang="zh-CN" sz="1800" b="1" dirty="0">
                <a:solidFill>
                  <a:srgbClr val="1F07CF"/>
                </a:solidFill>
                <a:latin typeface="Comic Sans MS" panose="030F0702030302020204" pitchFamily="66" charset="0"/>
              </a:rPr>
              <a:t>(A,C,D)</a:t>
            </a:r>
            <a:r>
              <a:rPr lang="en-US" altLang="zh-CN" sz="1800" dirty="0">
                <a:latin typeface="Comic Sans MS" panose="030F0702030302020204" pitchFamily="66" charset="0"/>
              </a:rPr>
              <a:t> so we might be mislead into thinking that </a:t>
            </a:r>
            <a:r>
              <a:rPr lang="en-US" altLang="zh-CN" sz="1800" b="1" dirty="0">
                <a:solidFill>
                  <a:srgbClr val="1F07CF"/>
                </a:solidFill>
                <a:latin typeface="Comic Sans MS" panose="030F0702030302020204" pitchFamily="66" charset="0"/>
              </a:rPr>
              <a:t>R</a:t>
            </a:r>
            <a:r>
              <a:rPr lang="en-US" altLang="zh-CN" sz="1800" b="1" baseline="-25000" dirty="0">
                <a:solidFill>
                  <a:srgbClr val="1F07CF"/>
                </a:solidFill>
                <a:latin typeface="Comic Sans MS" panose="030F0702030302020204" pitchFamily="66" charset="0"/>
              </a:rPr>
              <a:t>2</a:t>
            </a:r>
            <a:r>
              <a:rPr lang="en-US" altLang="zh-CN" sz="1800" dirty="0">
                <a:latin typeface="Comic Sans MS" panose="030F0702030302020204" pitchFamily="66" charset="0"/>
              </a:rPr>
              <a:t> satisfies </a:t>
            </a:r>
            <a:r>
              <a:rPr lang="en-US" altLang="zh-CN" sz="1800" b="1" dirty="0">
                <a:solidFill>
                  <a:srgbClr val="1F07CF"/>
                </a:solidFill>
                <a:latin typeface="Comic Sans MS" panose="030F0702030302020204" pitchFamily="66" charset="0"/>
              </a:rPr>
              <a:t>BCNF</a:t>
            </a:r>
            <a:endParaRPr lang="en-US" altLang="zh-CN" sz="18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In fact, </a:t>
            </a:r>
            <a:r>
              <a:rPr lang="en-US" altLang="zh-CN" sz="1800" b="1" dirty="0">
                <a:solidFill>
                  <a:srgbClr val="FF0000"/>
                </a:solidFill>
                <a:latin typeface="Comic Sans MS" panose="030F0702030302020204" pitchFamily="66" charset="0"/>
              </a:rPr>
              <a:t>dependency A </a:t>
            </a:r>
            <a:r>
              <a:rPr lang="en-US" altLang="zh-CN" sz="1800" b="1" i="1" dirty="0">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dirty="0">
                <a:solidFill>
                  <a:srgbClr val="FF0000"/>
                </a:solidFill>
                <a:latin typeface="Comic Sans MS" panose="030F0702030302020204" pitchFamily="66" charset="0"/>
              </a:rPr>
              <a:t> C in F</a:t>
            </a:r>
            <a:r>
              <a:rPr lang="en-US" altLang="zh-CN" sz="1800" b="1" baseline="30000" dirty="0">
                <a:solidFill>
                  <a:srgbClr val="FF0000"/>
                </a:solidFill>
                <a:latin typeface="Comic Sans MS" panose="030F0702030302020204" pitchFamily="66" charset="0"/>
              </a:rPr>
              <a:t>+</a:t>
            </a:r>
            <a:r>
              <a:rPr lang="en-US" altLang="zh-CN" sz="1800" b="1" dirty="0">
                <a:solidFill>
                  <a:srgbClr val="FF0000"/>
                </a:solidFill>
                <a:latin typeface="Comic Sans MS" panose="030F0702030302020204" pitchFamily="66" charset="0"/>
              </a:rPr>
              <a:t> </a:t>
            </a:r>
            <a:r>
              <a:rPr lang="en-US" altLang="zh-CN" sz="1800" dirty="0">
                <a:latin typeface="Comic Sans MS" panose="030F0702030302020204" pitchFamily="66" charset="0"/>
              </a:rPr>
              <a:t>shows that </a:t>
            </a:r>
            <a:r>
              <a:rPr lang="en-US" altLang="zh-CN" sz="1800" b="1" dirty="0">
                <a:solidFill>
                  <a:srgbClr val="FF0000"/>
                </a:solidFill>
                <a:latin typeface="Comic Sans MS" panose="030F0702030302020204" pitchFamily="66" charset="0"/>
              </a:rPr>
              <a:t>R</a:t>
            </a:r>
            <a:r>
              <a:rPr lang="en-US" altLang="zh-CN" sz="1800" b="1" baseline="-25000" dirty="0">
                <a:solidFill>
                  <a:srgbClr val="FF0000"/>
                </a:solidFill>
                <a:latin typeface="Comic Sans MS" panose="030F0702030302020204" pitchFamily="66" charset="0"/>
              </a:rPr>
              <a:t>2</a:t>
            </a:r>
            <a:r>
              <a:rPr lang="en-US" altLang="zh-CN" sz="1800" b="1" dirty="0">
                <a:solidFill>
                  <a:srgbClr val="FF0000"/>
                </a:solidFill>
                <a:latin typeface="Comic Sans MS" panose="030F0702030302020204" pitchFamily="66" charset="0"/>
              </a:rPr>
              <a:t> is not in BCNF</a:t>
            </a:r>
            <a:endParaRPr lang="en-US" altLang="zh-CN" sz="1800" b="1" dirty="0">
              <a:solidFill>
                <a:srgbClr val="FF0000"/>
              </a:solidFill>
              <a:latin typeface="Comic Sans MS" panose="030F0702030302020204" pitchFamily="66"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Decomposition for BCNF</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anose="030F0702030302020204" pitchFamily="66" charset="0"/>
                  </a:rPr>
                  <a:t>To check if a relation </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𝑹</m:t>
                        </m:r>
                      </m:e>
                      <m:sub>
                        <m:r>
                          <a:rPr lang="en-US" altLang="zh-CN" sz="2000" b="1" i="1" smtClean="0">
                            <a:solidFill>
                              <a:srgbClr val="FF0000"/>
                            </a:solidFill>
                            <a:latin typeface="Cambria Math" panose="02040503050406030204" pitchFamily="18" charset="0"/>
                          </a:rPr>
                          <m:t>𝒊</m:t>
                        </m:r>
                      </m:sub>
                    </m:sSub>
                  </m:oMath>
                </a14:m>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in a decomposition of </a:t>
                </a:r>
                <a14:m>
                  <m:oMath xmlns:m="http://schemas.openxmlformats.org/officeDocument/2006/math">
                    <m:r>
                      <a:rPr lang="en-US" altLang="zh-CN" sz="2000" b="1" i="1" smtClean="0">
                        <a:solidFill>
                          <a:srgbClr val="FF0000"/>
                        </a:solidFill>
                        <a:latin typeface="Cambria Math" panose="02040503050406030204" pitchFamily="18" charset="0"/>
                      </a:rPr>
                      <m:t>𝑹</m:t>
                    </m:r>
                  </m:oMath>
                </a14:m>
                <a:r>
                  <a:rPr lang="en-US" altLang="zh-CN" sz="2000" b="1" dirty="0">
                    <a:solidFill>
                      <a:srgbClr val="FF0000"/>
                    </a:solidFill>
                    <a:latin typeface="Comic Sans MS" panose="030F0702030302020204" pitchFamily="66" charset="0"/>
                  </a:rPr>
                  <a:t> is in BCNF</a:t>
                </a:r>
                <a:endParaRPr lang="en-US" altLang="zh-CN" sz="2000" b="1" dirty="0">
                  <a:solidFill>
                    <a:srgbClr val="FF0000"/>
                  </a:solidFill>
                  <a:latin typeface="Comic Sans MS" panose="030F0702030302020204" pitchFamily="66" charset="0"/>
                </a:endParaRPr>
              </a:p>
              <a:p>
                <a:pPr lvl="1"/>
                <a:r>
                  <a:rPr lang="en-US" altLang="zh-CN" sz="1800" dirty="0">
                    <a:latin typeface="Comic Sans MS" panose="030F0702030302020204" pitchFamily="66" charset="0"/>
                  </a:rPr>
                  <a:t>Either </a:t>
                </a:r>
                <a:r>
                  <a:rPr lang="en-US" altLang="zh-CN" sz="1800" b="1" dirty="0">
                    <a:solidFill>
                      <a:srgbClr val="1F07CF"/>
                    </a:solidFill>
                    <a:latin typeface="Comic Sans MS" panose="030F0702030302020204" pitchFamily="66" charset="0"/>
                  </a:rPr>
                  <a:t>test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b="1" dirty="0">
                    <a:solidFill>
                      <a:srgbClr val="1F07CF"/>
                    </a:solidFill>
                    <a:latin typeface="Comic Sans MS" panose="030F0702030302020204" pitchFamily="66" charset="0"/>
                  </a:rPr>
                  <a:t> for BCNF </a:t>
                </a:r>
                <a:r>
                  <a:rPr lang="en-US" altLang="zh-CN" sz="1800" dirty="0" err="1">
                    <a:latin typeface="Comic Sans MS" panose="030F0702030302020204" pitchFamily="66" charset="0"/>
                  </a:rPr>
                  <a:t>w.r.t.</a:t>
                </a:r>
                <a:r>
                  <a:rPr lang="en-US" altLang="zh-CN" sz="1800" dirty="0">
                    <a:latin typeface="Comic Sans MS" panose="030F0702030302020204" pitchFamily="66" charset="0"/>
                  </a:rPr>
                  <a:t> the </a:t>
                </a:r>
                <a:r>
                  <a:rPr lang="en-US" altLang="zh-CN" sz="1800" b="1" dirty="0">
                    <a:solidFill>
                      <a:srgbClr val="1F07CF"/>
                    </a:solidFill>
                    <a:latin typeface="Comic Sans MS" panose="030F0702030302020204" pitchFamily="66" charset="0"/>
                  </a:rPr>
                  <a:t>restriction of F to </a:t>
                </a:r>
                <a14:m>
                  <m:oMath xmlns:m="http://schemas.openxmlformats.org/officeDocument/2006/math">
                    <m:sSub>
                      <m:sSubPr>
                        <m:ctrlPr>
                          <a:rPr lang="en-US" altLang="zh-CN" sz="1800" b="1" i="1">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  (that is, all FDs in </a:t>
                </a:r>
                <a:r>
                  <a:rPr lang="en-US" altLang="zh-CN" sz="1800" b="1" dirty="0">
                    <a:solidFill>
                      <a:srgbClr val="1F07CF"/>
                    </a:solidFill>
                    <a:latin typeface="Comic Sans MS" panose="030F0702030302020204" pitchFamily="66" charset="0"/>
                  </a:rPr>
                  <a:t>F</a:t>
                </a:r>
                <a:r>
                  <a:rPr lang="en-US" altLang="zh-CN" sz="1800" b="1" baseline="30000" dirty="0">
                    <a:solidFill>
                      <a:srgbClr val="1F07CF"/>
                    </a:solidFill>
                    <a:latin typeface="Comic Sans MS" panose="030F0702030302020204" pitchFamily="66" charset="0"/>
                  </a:rPr>
                  <a:t>+</a:t>
                </a:r>
                <a:r>
                  <a:rPr lang="en-US" altLang="zh-CN" sz="1800" dirty="0">
                    <a:latin typeface="Comic Sans MS" panose="030F0702030302020204" pitchFamily="66" charset="0"/>
                  </a:rPr>
                  <a:t> that contain only attributes from </a:t>
                </a:r>
                <a14:m>
                  <m:oMath xmlns:m="http://schemas.openxmlformats.org/officeDocument/2006/math">
                    <m:sSub>
                      <m:sSubPr>
                        <m:ctrlPr>
                          <a:rPr lang="en-US" altLang="zh-CN" sz="1800" b="1" i="1" smtClean="0">
                            <a:solidFill>
                              <a:srgbClr val="1F07CF"/>
                            </a:solidFill>
                            <a:latin typeface="Cambria Math" panose="02040503050406030204" pitchFamily="18" charset="0"/>
                          </a:rPr>
                        </m:ctrlPr>
                      </m:sSubPr>
                      <m:e>
                        <m:r>
                          <a:rPr lang="en-US" altLang="zh-CN" sz="1800" b="1" i="1">
                            <a:solidFill>
                              <a:srgbClr val="1F07CF"/>
                            </a:solidFill>
                            <a:latin typeface="Cambria Math" panose="02040503050406030204" pitchFamily="18" charset="0"/>
                          </a:rPr>
                          <m:t>𝑹</m:t>
                        </m:r>
                      </m:e>
                      <m:sub>
                        <m:r>
                          <a:rPr lang="en-US" altLang="zh-CN" sz="1800" b="1" i="1">
                            <a:solidFill>
                              <a:srgbClr val="1F07CF"/>
                            </a:solidFill>
                            <a:latin typeface="Cambria Math" panose="02040503050406030204" pitchFamily="18" charset="0"/>
                          </a:rPr>
                          <m:t>𝒊</m:t>
                        </m:r>
                      </m:sub>
                    </m:sSub>
                  </m:oMath>
                </a14:m>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or use the original set of dependencies </a:t>
                </a:r>
                <a:r>
                  <a:rPr lang="en-US" altLang="zh-CN" sz="1800" b="1" dirty="0">
                    <a:solidFill>
                      <a:srgbClr val="1F07CF"/>
                    </a:solidFill>
                    <a:latin typeface="Comic Sans MS" panose="030F0702030302020204" pitchFamily="66" charset="0"/>
                  </a:rPr>
                  <a:t>F</a:t>
                </a:r>
                <a:r>
                  <a:rPr lang="en-US" altLang="zh-CN" sz="1800" dirty="0">
                    <a:latin typeface="Comic Sans MS" panose="030F0702030302020204" pitchFamily="66" charset="0"/>
                  </a:rPr>
                  <a:t> that hold on </a:t>
                </a:r>
                <a:r>
                  <a:rPr lang="en-US" altLang="zh-CN" sz="1800" b="1" dirty="0">
                    <a:solidFill>
                      <a:srgbClr val="1F07CF"/>
                    </a:solidFill>
                    <a:latin typeface="Comic Sans MS" panose="030F0702030302020204" pitchFamily="66" charset="0"/>
                  </a:rPr>
                  <a:t>R</a:t>
                </a:r>
                <a:r>
                  <a:rPr lang="en-US" altLang="zh-CN" sz="1800" dirty="0">
                    <a:latin typeface="Comic Sans MS" panose="030F0702030302020204" pitchFamily="66" charset="0"/>
                  </a:rPr>
                  <a:t>, but with the following test:</a:t>
                </a:r>
                <a:endParaRPr lang="en-US" altLang="zh-CN" sz="1800" dirty="0">
                  <a:latin typeface="Comic Sans MS" panose="030F0702030302020204" pitchFamily="66" charset="0"/>
                </a:endParaRPr>
              </a:p>
              <a:p>
                <a:pPr lvl="2"/>
                <a:r>
                  <a:rPr lang="en-US" altLang="zh-CN" dirty="0">
                    <a:latin typeface="Comic Sans MS" panose="030F0702030302020204" pitchFamily="66" charset="0"/>
                  </a:rPr>
                  <a:t>for every set of attributes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rPr>
                        </m:ctrlPr>
                      </m:sSubPr>
                      <m:e>
                        <m:r>
                          <a:rPr lang="en-US" altLang="zh-CN" b="1" i="1" smtClean="0">
                            <a:solidFill>
                              <a:srgbClr val="1F07CF"/>
                            </a:solidFill>
                            <a:latin typeface="Cambria Math" panose="02040503050406030204" pitchFamily="18" charset="0"/>
                          </a:rPr>
                          <m:t>𝑹</m:t>
                        </m:r>
                      </m:e>
                      <m:sub>
                        <m:r>
                          <a:rPr lang="en-US" altLang="zh-CN" b="1" i="1" smtClean="0">
                            <a:solidFill>
                              <a:srgbClr val="1F07CF"/>
                            </a:solidFill>
                            <a:latin typeface="Cambria Math" panose="02040503050406030204" pitchFamily="18" charset="0"/>
                          </a:rPr>
                          <m:t>𝒊</m:t>
                        </m:r>
                      </m:sub>
                    </m:sSub>
                  </m:oMath>
                </a14:m>
                <a:r>
                  <a:rPr lang="en-US" altLang="zh-CN" dirty="0">
                    <a:solidFill>
                      <a:srgbClr val="1F07CF"/>
                    </a:solidFill>
                    <a:latin typeface="Comic Sans MS" panose="030F0702030302020204" pitchFamily="66" charset="0"/>
                  </a:rPr>
                  <a:t>, </a:t>
                </a:r>
                <a:r>
                  <a:rPr lang="en-US" altLang="zh-CN" dirty="0">
                    <a:latin typeface="Comic Sans MS" panose="030F0702030302020204" pitchFamily="66" charset="0"/>
                  </a:rPr>
                  <a:t>check that </a:t>
                </a:r>
                <a14:m>
                  <m:oMath xmlns:m="http://schemas.openxmlformats.org/officeDocument/2006/math">
                    <m:sSup>
                      <m:sSupPr>
                        <m:ctrlPr>
                          <a:rPr lang="en-US" altLang="zh-CN" b="1" i="1" smtClean="0">
                            <a:solidFill>
                              <a:srgbClr val="1F07CF"/>
                            </a:solidFill>
                            <a:latin typeface="Cambria Math" panose="02040503050406030204" pitchFamily="18" charset="0"/>
                          </a:rPr>
                        </m:ctrlPr>
                      </m:sSupPr>
                      <m:e>
                        <m:r>
                          <a:rPr lang="zh-CN" altLang="en-US" b="1" i="1" smtClean="0">
                            <a:solidFill>
                              <a:srgbClr val="1F07CF"/>
                            </a:solidFill>
                            <a:latin typeface="Cambria Math" panose="02040503050406030204" pitchFamily="18" charset="0"/>
                          </a:rPr>
                          <m:t>𝜶</m:t>
                        </m:r>
                      </m:e>
                      <m:sup>
                        <m:r>
                          <a:rPr lang="en-US" altLang="zh-CN" b="1" i="1" smtClean="0">
                            <a:solidFill>
                              <a:srgbClr val="1F07CF"/>
                            </a:solidFill>
                            <a:latin typeface="Cambria Math" panose="02040503050406030204" pitchFamily="18" charset="0"/>
                          </a:rPr>
                          <m:t>+</m:t>
                        </m:r>
                      </m:sup>
                    </m:sSup>
                  </m:oMath>
                </a14:m>
                <a:r>
                  <a:rPr lang="en-US" altLang="zh-CN" b="1" dirty="0">
                    <a:latin typeface="Comic Sans MS" panose="030F0702030302020204" pitchFamily="66" charset="0"/>
                  </a:rPr>
                  <a:t> </a:t>
                </a:r>
                <a:r>
                  <a:rPr lang="en-US" altLang="zh-CN" dirty="0">
                    <a:latin typeface="Comic Sans MS" panose="030F0702030302020204" pitchFamily="66" charset="0"/>
                  </a:rPr>
                  <a:t>either includes no attributes of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r>
                      <a:rPr lang="en-US" altLang="zh-CN"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𝜶</m:t>
                    </m:r>
                  </m:oMath>
                </a14:m>
                <a:r>
                  <a:rPr lang="zh-CN" altLang="en-US" dirty="0">
                    <a:latin typeface="Comic Sans MS" panose="030F0702030302020204" pitchFamily="66" charset="0"/>
                  </a:rPr>
                  <a:t>（</a:t>
                </a:r>
                <a:r>
                  <a:rPr lang="zh-CN" altLang="en-US" dirty="0">
                    <a:solidFill>
                      <a:srgbClr val="FF0000"/>
                    </a:solidFill>
                    <a:latin typeface="Comic Sans MS" panose="030F0702030302020204" pitchFamily="66" charset="0"/>
                  </a:rPr>
                  <a:t>要么不是决定属性</a:t>
                </a:r>
                <a:r>
                  <a:rPr lang="zh-CN" altLang="en-US" dirty="0">
                    <a:latin typeface="Comic Sans MS" panose="030F0702030302020204" pitchFamily="66" charset="0"/>
                  </a:rPr>
                  <a:t>）</a:t>
                </a:r>
                <a:r>
                  <a:rPr lang="en-US" altLang="zh-CN" dirty="0">
                    <a:latin typeface="Comic Sans MS" panose="030F0702030302020204" pitchFamily="66" charset="0"/>
                  </a:rPr>
                  <a:t>, or includes all attributes of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r>
                      <a:rPr lang="en-US" altLang="zh-CN" b="1" i="1">
                        <a:solidFill>
                          <a:srgbClr val="1F07CF"/>
                        </a:solidFill>
                        <a:latin typeface="Cambria Math" panose="02040503050406030204" pitchFamily="18" charset="0"/>
                      </a:rPr>
                      <m:t> </m:t>
                    </m:r>
                  </m:oMath>
                </a14:m>
                <a:r>
                  <a:rPr lang="zh-CN" altLang="en-US" dirty="0">
                    <a:latin typeface="Comic Sans MS" panose="030F0702030302020204" pitchFamily="66" charset="0"/>
                  </a:rPr>
                  <a:t>（</a:t>
                </a:r>
                <a:r>
                  <a:rPr lang="zh-CN" altLang="en-US" dirty="0">
                    <a:solidFill>
                      <a:srgbClr val="FF0000"/>
                    </a:solidFill>
                    <a:latin typeface="Comic Sans MS" panose="030F0702030302020204" pitchFamily="66" charset="0"/>
                  </a:rPr>
                  <a:t>要么是</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𝑅</m:t>
                        </m:r>
                      </m:e>
                      <m:sub>
                        <m:r>
                          <a:rPr lang="en-US" altLang="zh-CN" i="1">
                            <a:solidFill>
                              <a:srgbClr val="FF0000"/>
                            </a:solidFill>
                            <a:latin typeface="Cambria Math" panose="02040503050406030204" pitchFamily="18" charset="0"/>
                          </a:rPr>
                          <m:t>𝑖</m:t>
                        </m:r>
                      </m:sub>
                    </m:sSub>
                  </m:oMath>
                </a14:m>
                <a:r>
                  <a:rPr lang="zh-CN" altLang="en-US" dirty="0">
                    <a:solidFill>
                      <a:srgbClr val="FF0000"/>
                    </a:solidFill>
                    <a:latin typeface="Comic Sans MS" panose="030F0702030302020204" pitchFamily="66" charset="0"/>
                  </a:rPr>
                  <a:t>超键</a:t>
                </a:r>
                <a:r>
                  <a:rPr lang="zh-CN" altLang="en-US" dirty="0">
                    <a:latin typeface="Comic Sans MS" panose="030F0702030302020204" pitchFamily="66" charset="0"/>
                  </a:rPr>
                  <a:t>）</a:t>
                </a:r>
                <a:r>
                  <a:rPr lang="en-US" altLang="zh-CN" dirty="0">
                    <a:latin typeface="Comic Sans MS" panose="030F0702030302020204" pitchFamily="66" charset="0"/>
                  </a:rPr>
                  <a:t>.</a:t>
                </a:r>
                <a:endParaRPr lang="en-US" altLang="zh-CN" dirty="0">
                  <a:latin typeface="Comic Sans MS" panose="030F0702030302020204" pitchFamily="66" charset="0"/>
                </a:endParaRPr>
              </a:p>
              <a:p>
                <a:pPr lvl="2"/>
                <a:r>
                  <a:rPr lang="en-US" altLang="zh-CN" dirty="0">
                    <a:latin typeface="Comic Sans MS" panose="030F0702030302020204" pitchFamily="66" charset="0"/>
                  </a:rPr>
                  <a:t>If the condition is violated by some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𝜷</m:t>
                    </m:r>
                  </m:oMath>
                </a14:m>
                <a:r>
                  <a:rPr lang="en-US" altLang="zh-CN" b="1" dirty="0">
                    <a:solidFill>
                      <a:srgbClr val="1F07CF"/>
                    </a:solidFill>
                    <a:latin typeface="Comic Sans MS" panose="030F0702030302020204" pitchFamily="66" charset="0"/>
                  </a:rPr>
                  <a:t> </a:t>
                </a:r>
                <a:r>
                  <a:rPr lang="en-US" altLang="zh-CN" dirty="0">
                    <a:latin typeface="Comic Sans MS" panose="030F0702030302020204" pitchFamily="66" charset="0"/>
                  </a:rPr>
                  <a:t>in </a:t>
                </a:r>
                <a:r>
                  <a:rPr lang="en-US" altLang="zh-CN" b="1" dirty="0">
                    <a:solidFill>
                      <a:srgbClr val="1F07CF"/>
                    </a:solidFill>
                    <a:latin typeface="Comic Sans MS" panose="030F0702030302020204" pitchFamily="66" charset="0"/>
                  </a:rPr>
                  <a:t>F</a:t>
                </a:r>
                <a:r>
                  <a:rPr lang="en-US" altLang="zh-CN" dirty="0">
                    <a:latin typeface="Comic Sans MS" panose="030F0702030302020204" pitchFamily="66" charset="0"/>
                  </a:rPr>
                  <a:t>, the FD </a:t>
                </a:r>
                <a14:m>
                  <m:oMath xmlns:m="http://schemas.openxmlformats.org/officeDocument/2006/math">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p>
                      <m:sSupPr>
                        <m:ctrlPr>
                          <a:rPr lang="en-US" altLang="zh-CN" b="1" i="1" smtClean="0">
                            <a:solidFill>
                              <a:srgbClr val="1F07CF"/>
                            </a:solidFill>
                            <a:latin typeface="Cambria Math" panose="02040503050406030204" pitchFamily="18" charset="0"/>
                          </a:rPr>
                        </m:ctrlPr>
                      </m:sSupPr>
                      <m:e>
                        <m:r>
                          <a:rPr lang="zh-CN" altLang="en-US" b="1" i="1" smtClean="0">
                            <a:solidFill>
                              <a:srgbClr val="1F07CF"/>
                            </a:solidFill>
                            <a:latin typeface="Cambria Math" panose="02040503050406030204" pitchFamily="18" charset="0"/>
                          </a:rPr>
                          <m:t>𝜶</m:t>
                        </m:r>
                      </m:e>
                      <m:sup>
                        <m:r>
                          <a:rPr lang="en-US" altLang="zh-CN" b="1" i="1" smtClean="0">
                            <a:solidFill>
                              <a:srgbClr val="1F07CF"/>
                            </a:solidFill>
                            <a:latin typeface="Cambria Math" panose="02040503050406030204" pitchFamily="18" charset="0"/>
                          </a:rPr>
                          <m:t>+</m:t>
                        </m:r>
                      </m:sup>
                    </m:sSup>
                    <m:r>
                      <a:rPr lang="en-US" altLang="zh-CN" b="1" i="1" smtClean="0">
                        <a:solidFill>
                          <a:srgbClr val="1F07CF"/>
                        </a:solidFill>
                        <a:latin typeface="Cambria Math" panose="02040503050406030204" pitchFamily="18" charset="0"/>
                      </a:rPr>
                      <m:t>−</m:t>
                    </m:r>
                    <m:r>
                      <a:rPr lang="zh-CN" altLang="en-US" b="1" i="1" smtClean="0">
                        <a:solidFill>
                          <a:srgbClr val="1F07CF"/>
                        </a:solidFill>
                        <a:latin typeface="Cambria Math" panose="02040503050406030204" pitchFamily="18" charset="0"/>
                      </a:rPr>
                      <m:t>𝜶</m:t>
                    </m:r>
                    <m:r>
                      <a:rPr lang="zh-CN" altLang="en-US" b="1" i="1" smtClean="0">
                        <a:solidFill>
                          <a:srgbClr val="1F07CF"/>
                        </a:solidFill>
                        <a:latin typeface="Cambria Math" panose="02040503050406030204" pitchFamily="18" charset="0"/>
                      </a:rPr>
                      <m:t>)⋂</m:t>
                    </m:r>
                    <m:sSub>
                      <m:sSubPr>
                        <m:ctrlPr>
                          <a:rPr lang="en-US" altLang="zh-CN" b="1" i="1" smtClean="0">
                            <a:solidFill>
                              <a:srgbClr val="1F07CF"/>
                            </a:solidFill>
                            <a:latin typeface="Cambria Math" panose="02040503050406030204" pitchFamily="18" charset="0"/>
                            <a:ea typeface="Cambria Math" panose="02040503050406030204" pitchFamily="18" charset="0"/>
                          </a:rPr>
                        </m:ctrlPr>
                      </m:sSubPr>
                      <m:e>
                        <m:r>
                          <a:rPr lang="en-US" altLang="zh-CN" b="1" i="1" smtClean="0">
                            <a:solidFill>
                              <a:srgbClr val="1F07CF"/>
                            </a:solidFill>
                            <a:latin typeface="Cambria Math" panose="02040503050406030204" pitchFamily="18" charset="0"/>
                            <a:ea typeface="Cambria Math" panose="02040503050406030204" pitchFamily="18" charset="0"/>
                          </a:rPr>
                          <m:t>𝑹</m:t>
                        </m:r>
                      </m:e>
                      <m:sub>
                        <m:r>
                          <a:rPr lang="en-US" altLang="zh-CN" b="1" i="1" smtClean="0">
                            <a:solidFill>
                              <a:srgbClr val="1F07CF"/>
                            </a:solidFill>
                            <a:latin typeface="Cambria Math" panose="02040503050406030204" pitchFamily="18" charset="0"/>
                            <a:ea typeface="Cambria Math" panose="02040503050406030204" pitchFamily="18" charset="0"/>
                          </a:rPr>
                          <m:t>𝒊</m:t>
                        </m:r>
                      </m:sub>
                    </m:sSub>
                  </m:oMath>
                </a14:m>
                <a:r>
                  <a:rPr lang="en-US" altLang="zh-CN" dirty="0">
                    <a:latin typeface="Comic Sans MS" panose="030F0702030302020204" pitchFamily="66" charset="0"/>
                  </a:rPr>
                  <a:t> can be shown to hold on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r>
                  <a:rPr lang="en-US" altLang="zh-CN" dirty="0">
                    <a:latin typeface="Comic Sans MS" panose="030F0702030302020204" pitchFamily="66" charset="0"/>
                  </a:rPr>
                  <a:t>, and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r>
                  <a:rPr lang="en-US" altLang="zh-CN" b="1" dirty="0">
                    <a:solidFill>
                      <a:srgbClr val="1F07CF"/>
                    </a:solidFill>
                    <a:latin typeface="Comic Sans MS" panose="030F0702030302020204" pitchFamily="66" charset="0"/>
                  </a:rPr>
                  <a:t> </a:t>
                </a:r>
                <a:r>
                  <a:rPr lang="en-US" altLang="zh-CN" dirty="0">
                    <a:latin typeface="Comic Sans MS" panose="030F0702030302020204" pitchFamily="66" charset="0"/>
                  </a:rPr>
                  <a:t>violates </a:t>
                </a:r>
                <a:r>
                  <a:rPr lang="en-US" altLang="zh-CN" b="1" dirty="0">
                    <a:solidFill>
                      <a:srgbClr val="1F07CF"/>
                    </a:solidFill>
                    <a:latin typeface="Comic Sans MS" panose="030F0702030302020204" pitchFamily="66" charset="0"/>
                  </a:rPr>
                  <a:t>BCNF</a:t>
                </a:r>
                <a:endParaRPr lang="en-US" altLang="zh-CN" b="1" dirty="0">
                  <a:solidFill>
                    <a:srgbClr val="1F07CF"/>
                  </a:solidFill>
                  <a:latin typeface="Comic Sans MS" panose="030F0702030302020204" pitchFamily="66" charset="0"/>
                </a:endParaRPr>
              </a:p>
              <a:p>
                <a:pPr lvl="2"/>
                <a:r>
                  <a:rPr lang="en-US" altLang="zh-CN" dirty="0">
                    <a:latin typeface="Comic Sans MS" panose="030F0702030302020204" pitchFamily="66" charset="0"/>
                  </a:rPr>
                  <a:t>We use above dependency to decompose </a:t>
                </a:r>
                <a14:m>
                  <m:oMath xmlns:m="http://schemas.openxmlformats.org/officeDocument/2006/math">
                    <m:sSub>
                      <m:sSubPr>
                        <m:ctrlPr>
                          <a:rPr lang="en-US" altLang="zh-CN" b="1" i="1" smtClean="0">
                            <a:solidFill>
                              <a:srgbClr val="1F07CF"/>
                            </a:solidFill>
                            <a:latin typeface="Cambria Math" panose="02040503050406030204" pitchFamily="18" charset="0"/>
                          </a:rPr>
                        </m:ctrlPr>
                      </m:sSubPr>
                      <m:e>
                        <m:r>
                          <a:rPr lang="en-US" altLang="zh-CN" b="1" i="1">
                            <a:solidFill>
                              <a:srgbClr val="1F07CF"/>
                            </a:solidFill>
                            <a:latin typeface="Cambria Math" panose="02040503050406030204" pitchFamily="18" charset="0"/>
                          </a:rPr>
                          <m:t>𝑹</m:t>
                        </m:r>
                      </m:e>
                      <m:sub>
                        <m:r>
                          <a:rPr lang="en-US" altLang="zh-CN" b="1" i="1">
                            <a:solidFill>
                              <a:srgbClr val="1F07CF"/>
                            </a:solidFill>
                            <a:latin typeface="Cambria Math" panose="02040503050406030204" pitchFamily="18" charset="0"/>
                          </a:rPr>
                          <m:t>𝒊</m:t>
                        </m:r>
                      </m:sub>
                    </m:sSub>
                  </m:oMath>
                </a14:m>
                <a:endParaRPr lang="en-US" altLang="zh-CN" b="1"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89553"/>
                <a:ext cx="8712968" cy="3805070"/>
              </a:xfrm>
              <a:blipFill rotWithShape="1">
                <a:blip r:embed="rId1"/>
                <a:stretch>
                  <a:fillRect l="-1" t="-7" r="2" b="10"/>
                </a:stretch>
              </a:blipFill>
            </p:spPr>
            <p:txBody>
              <a:bodyPr/>
              <a:lstStyle/>
              <a:p>
                <a:r>
                  <a:rPr lang="zh-CN" altLang="en-US">
                    <a:noFill/>
                  </a:rPr>
                  <a:t> </a:t>
                </a:r>
              </a:p>
            </p:txBody>
          </p:sp>
        </mc:Fallback>
      </mc:AlternateContent>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BCNF Decomposition Algorithm</a:t>
            </a:r>
            <a:endParaRPr lang="zh-CN" altLang="en-US" dirty="0">
              <a:latin typeface="Comic Sans MS" panose="030F0702030302020204" pitchFamily="66" charset="0"/>
            </a:endParaRPr>
          </a:p>
        </p:txBody>
      </p:sp>
      <p:sp>
        <p:nvSpPr>
          <p:cNvPr id="4" name="Rectangle 3"/>
          <p:cNvSpPr txBox="1">
            <a:spLocks noChangeArrowheads="1"/>
          </p:cNvSpPr>
          <p:nvPr/>
        </p:nvSpPr>
        <p:spPr bwMode="auto">
          <a:xfrm>
            <a:off x="755576" y="843558"/>
            <a:ext cx="7560840" cy="369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600"/>
              </a:spcBef>
              <a:buFontTx/>
              <a:buNone/>
              <a:tabLst>
                <a:tab pos="423545" algn="l"/>
                <a:tab pos="601980" algn="l"/>
                <a:tab pos="1116330" algn="l"/>
                <a:tab pos="1328420" algn="l"/>
              </a:tabLst>
            </a:pPr>
            <a:r>
              <a:rPr lang="zh-CN" altLang="en-US" sz="1800" i="1" kern="0" dirty="0">
                <a:latin typeface="Comic Sans MS" panose="030F0702030302020204" pitchFamily="66" charset="0"/>
                <a:ea typeface="宋体" panose="02010600030101010101" pitchFamily="2" charset="-122"/>
              </a:rPr>
              <a:t>	</a:t>
            </a:r>
            <a:r>
              <a:rPr lang="en-US" altLang="zh-CN" sz="1800" i="1" kern="0" dirty="0">
                <a:latin typeface="Comic Sans MS" panose="030F0702030302020204" pitchFamily="66" charset="0"/>
                <a:ea typeface="宋体" panose="02010600030101010101" pitchFamily="2" charset="-122"/>
              </a:rPr>
              <a:t>result </a:t>
            </a:r>
            <a:r>
              <a:rPr lang="en-US" altLang="zh-CN" sz="1800" kern="0" dirty="0">
                <a:latin typeface="Comic Sans MS" panose="030F0702030302020204" pitchFamily="66" charset="0"/>
                <a:ea typeface="宋体" panose="02010600030101010101" pitchFamily="2" charset="-122"/>
              </a:rPr>
              <a:t>:= </a:t>
            </a:r>
            <a:r>
              <a:rPr lang="en-US" altLang="zh-CN" sz="1800" b="1" kern="0">
                <a:solidFill>
                  <a:srgbClr val="1F07CF"/>
                </a:solidFill>
                <a:latin typeface="Comic Sans MS" panose="030F0702030302020204" pitchFamily="66" charset="0"/>
                <a:ea typeface="宋体" panose="02010600030101010101" pitchFamily="2" charset="-122"/>
              </a:rPr>
              <a:t>{</a:t>
            </a:r>
            <a:r>
              <a:rPr lang="en-US" altLang="zh-CN" sz="1800" b="1" i="1" kern="0">
                <a:solidFill>
                  <a:srgbClr val="1F07CF"/>
                </a:solidFill>
                <a:latin typeface="Comic Sans MS" panose="030F0702030302020204" pitchFamily="66" charset="0"/>
                <a:ea typeface="宋体" panose="02010600030101010101" pitchFamily="2" charset="-122"/>
              </a:rPr>
              <a:t>R </a:t>
            </a:r>
            <a:r>
              <a:rPr lang="en-US" altLang="zh-CN" sz="1800" b="1" kern="0">
                <a:solidFill>
                  <a:srgbClr val="1F07CF"/>
                </a:solidFill>
                <a:latin typeface="Comic Sans MS" panose="030F0702030302020204" pitchFamily="66" charset="0"/>
                <a:ea typeface="宋体" panose="02010600030101010101" pitchFamily="2" charset="-122"/>
              </a:rPr>
              <a:t>}</a:t>
            </a:r>
            <a:r>
              <a:rPr lang="en-US" altLang="zh-CN" sz="1800" kern="0">
                <a:latin typeface="Comic Sans MS" panose="030F0702030302020204" pitchFamily="66" charset="0"/>
                <a:ea typeface="宋体" panose="02010600030101010101" pitchFamily="2" charset="-122"/>
              </a:rPr>
              <a:t>;</a:t>
            </a:r>
            <a:br>
              <a:rPr lang="en-US" altLang="zh-CN" sz="1800" kern="0" dirty="0">
                <a:latin typeface="Comic Sans MS" panose="030F0702030302020204" pitchFamily="66" charset="0"/>
                <a:ea typeface="宋体" panose="02010600030101010101" pitchFamily="2" charset="-122"/>
              </a:rPr>
            </a:br>
            <a:r>
              <a:rPr lang="en-US" altLang="zh-CN" sz="1800" i="1" kern="0" dirty="0">
                <a:latin typeface="Comic Sans MS" panose="030F0702030302020204" pitchFamily="66" charset="0"/>
                <a:ea typeface="宋体" panose="02010600030101010101" pitchFamily="2" charset="-122"/>
              </a:rPr>
              <a:t>done </a:t>
            </a:r>
            <a:r>
              <a:rPr lang="en-US" altLang="zh-CN" sz="1800" kern="0" dirty="0">
                <a:latin typeface="Comic Sans MS" panose="030F0702030302020204" pitchFamily="66" charset="0"/>
                <a:ea typeface="宋体" panose="02010600030101010101" pitchFamily="2" charset="-122"/>
              </a:rPr>
              <a:t>:= false;</a:t>
            </a:r>
            <a:br>
              <a:rPr lang="en-US" altLang="zh-CN" sz="1800" kern="0" dirty="0">
                <a:latin typeface="Comic Sans MS" panose="030F0702030302020204" pitchFamily="66" charset="0"/>
                <a:ea typeface="宋体" panose="02010600030101010101" pitchFamily="2" charset="-122"/>
              </a:rPr>
            </a:br>
            <a:r>
              <a:rPr lang="en-US" altLang="zh-CN" sz="1800" kern="0">
                <a:latin typeface="Comic Sans MS" panose="030F0702030302020204" pitchFamily="66" charset="0"/>
                <a:ea typeface="宋体" panose="02010600030101010101" pitchFamily="2" charset="-122"/>
              </a:rPr>
              <a:t>compute </a:t>
            </a:r>
            <a:r>
              <a:rPr lang="en-US" altLang="zh-CN" sz="1800" b="1" i="1" kern="0">
                <a:solidFill>
                  <a:srgbClr val="1F07CF"/>
                </a:solidFill>
                <a:latin typeface="Comic Sans MS" panose="030F0702030302020204" pitchFamily="66" charset="0"/>
                <a:ea typeface="宋体" panose="02010600030101010101" pitchFamily="2" charset="-122"/>
              </a:rPr>
              <a:t>F </a:t>
            </a:r>
            <a:r>
              <a:rPr lang="en-US" altLang="zh-CN" sz="1800" b="1" i="1" kern="0" baseline="30000">
                <a:solidFill>
                  <a:srgbClr val="1F07CF"/>
                </a:solidFill>
                <a:latin typeface="Comic Sans MS" panose="030F0702030302020204" pitchFamily="66" charset="0"/>
                <a:ea typeface="宋体" panose="02010600030101010101" pitchFamily="2" charset="-122"/>
              </a:rPr>
              <a:t>+</a:t>
            </a:r>
            <a:r>
              <a:rPr lang="en-US" altLang="zh-CN" sz="1800" i="1" kern="0" baseline="30000">
                <a:latin typeface="Comic Sans MS" panose="030F0702030302020204" pitchFamily="66" charset="0"/>
                <a:ea typeface="宋体" panose="02010600030101010101" pitchFamily="2" charset="-122"/>
              </a:rPr>
              <a:t> </a:t>
            </a:r>
            <a:r>
              <a:rPr lang="en-US" altLang="zh-CN" sz="1800" kern="0">
                <a:latin typeface="Comic Sans MS" panose="030F0702030302020204" pitchFamily="66" charset="0"/>
                <a:ea typeface="宋体" panose="02010600030101010101" pitchFamily="2" charset="-122"/>
              </a:rPr>
              <a:t>;</a:t>
            </a:r>
            <a:br>
              <a:rPr lang="en-US" altLang="zh-CN" sz="1800" kern="0" dirty="0">
                <a:latin typeface="Comic Sans MS" panose="030F0702030302020204" pitchFamily="66" charset="0"/>
                <a:ea typeface="宋体" panose="02010600030101010101" pitchFamily="2" charset="-122"/>
              </a:rPr>
            </a:br>
            <a:r>
              <a:rPr lang="en-US" altLang="zh-CN" sz="1800" kern="0" dirty="0">
                <a:solidFill>
                  <a:srgbClr val="0000FF"/>
                </a:solidFill>
                <a:latin typeface="Comic Sans MS" panose="030F0702030302020204" pitchFamily="66" charset="0"/>
                <a:ea typeface="宋体" panose="02010600030101010101" pitchFamily="2" charset="-122"/>
              </a:rPr>
              <a:t>while (not</a:t>
            </a:r>
            <a:r>
              <a:rPr lang="en-US" altLang="zh-CN" sz="1800" kern="0" dirty="0">
                <a:latin typeface="Comic Sans MS" panose="030F0702030302020204" pitchFamily="66" charset="0"/>
                <a:ea typeface="宋体" panose="02010600030101010101" pitchFamily="2" charset="-122"/>
              </a:rPr>
              <a:t> </a:t>
            </a:r>
            <a:r>
              <a:rPr lang="en-US" altLang="zh-CN" sz="1800" i="1" kern="0" dirty="0">
                <a:latin typeface="Comic Sans MS" panose="030F0702030302020204" pitchFamily="66" charset="0"/>
                <a:ea typeface="宋体" panose="02010600030101010101" pitchFamily="2" charset="-122"/>
              </a:rPr>
              <a:t>done) </a:t>
            </a:r>
            <a:r>
              <a:rPr lang="en-US" altLang="zh-CN" sz="1800" kern="0" dirty="0">
                <a:solidFill>
                  <a:srgbClr val="0000FF"/>
                </a:solidFill>
                <a:latin typeface="Comic Sans MS" panose="030F0702030302020204" pitchFamily="66" charset="0"/>
                <a:ea typeface="宋体" panose="02010600030101010101" pitchFamily="2" charset="-122"/>
              </a:rPr>
              <a:t>do</a:t>
            </a:r>
            <a:br>
              <a:rPr lang="en-US" altLang="zh-CN" sz="1800" kern="0" dirty="0">
                <a:latin typeface="Comic Sans MS" panose="030F0702030302020204" pitchFamily="66" charset="0"/>
                <a:ea typeface="宋体" panose="02010600030101010101" pitchFamily="2" charset="-122"/>
              </a:rPr>
            </a:br>
            <a:r>
              <a:rPr lang="en-US" altLang="zh-CN" sz="1800" kern="0" dirty="0">
                <a:latin typeface="Comic Sans MS" panose="030F0702030302020204" pitchFamily="66" charset="0"/>
                <a:ea typeface="宋体" panose="02010600030101010101" pitchFamily="2" charset="-122"/>
              </a:rPr>
              <a:t>	</a:t>
            </a:r>
            <a:r>
              <a:rPr lang="en-US" altLang="zh-CN" sz="1800" kern="0" dirty="0">
                <a:solidFill>
                  <a:srgbClr val="0000FF"/>
                </a:solidFill>
                <a:latin typeface="Comic Sans MS" panose="030F0702030302020204" pitchFamily="66" charset="0"/>
                <a:ea typeface="宋体" panose="02010600030101010101" pitchFamily="2" charset="-122"/>
              </a:rPr>
              <a:t>if</a:t>
            </a:r>
            <a:r>
              <a:rPr lang="en-US" altLang="zh-CN" sz="1800" kern="0" dirty="0">
                <a:latin typeface="Comic Sans MS" panose="030F0702030302020204" pitchFamily="66" charset="0"/>
                <a:ea typeface="宋体" panose="02010600030101010101" pitchFamily="2" charset="-122"/>
              </a:rPr>
              <a:t> (there is a schema </a:t>
            </a:r>
            <a:r>
              <a:rPr lang="en-US" altLang="zh-CN" sz="1800" b="1" i="1" kern="0" dirty="0">
                <a:solidFill>
                  <a:srgbClr val="1F07CF"/>
                </a:solidFill>
                <a:latin typeface="Comic Sans MS" panose="030F0702030302020204" pitchFamily="66" charset="0"/>
                <a:ea typeface="宋体" panose="02010600030101010101" pitchFamily="2" charset="-122"/>
              </a:rPr>
              <a:t>R</a:t>
            </a:r>
            <a:r>
              <a:rPr lang="en-US" altLang="zh-CN" sz="1800" b="1" i="1" kern="0" baseline="-25000" dirty="0">
                <a:solidFill>
                  <a:srgbClr val="1F07CF"/>
                </a:solidFill>
                <a:latin typeface="Comic Sans MS" panose="030F0702030302020204" pitchFamily="66" charset="0"/>
                <a:ea typeface="宋体" panose="02010600030101010101" pitchFamily="2" charset="-122"/>
              </a:rPr>
              <a:t>i</a:t>
            </a:r>
            <a:r>
              <a:rPr lang="en-US" altLang="zh-CN" sz="1800" i="1" kern="0" dirty="0">
                <a:latin typeface="Comic Sans MS" panose="030F0702030302020204" pitchFamily="66" charset="0"/>
                <a:ea typeface="宋体" panose="02010600030101010101" pitchFamily="2" charset="-122"/>
              </a:rPr>
              <a:t> </a:t>
            </a:r>
            <a:r>
              <a:rPr lang="en-US" altLang="zh-CN" sz="1800" kern="0" dirty="0">
                <a:latin typeface="Comic Sans MS" panose="030F0702030302020204" pitchFamily="66" charset="0"/>
                <a:ea typeface="宋体" panose="02010600030101010101" pitchFamily="2" charset="-122"/>
              </a:rPr>
              <a:t>in </a:t>
            </a:r>
            <a:r>
              <a:rPr lang="en-US" altLang="zh-CN" sz="1800" i="1" kern="0" dirty="0">
                <a:latin typeface="Comic Sans MS" panose="030F0702030302020204" pitchFamily="66" charset="0"/>
                <a:ea typeface="宋体" panose="02010600030101010101" pitchFamily="2" charset="-122"/>
              </a:rPr>
              <a:t>result </a:t>
            </a:r>
            <a:r>
              <a:rPr lang="en-US" altLang="zh-CN" sz="1800" kern="0" dirty="0">
                <a:latin typeface="Comic Sans MS" panose="030F0702030302020204" pitchFamily="66" charset="0"/>
                <a:ea typeface="宋体" panose="02010600030101010101" pitchFamily="2" charset="-122"/>
              </a:rPr>
              <a:t> that is </a:t>
            </a:r>
            <a:r>
              <a:rPr lang="en-US" altLang="zh-CN" sz="1800" b="1" kern="0" dirty="0">
                <a:solidFill>
                  <a:srgbClr val="FF0000"/>
                </a:solidFill>
                <a:latin typeface="Comic Sans MS" panose="030F0702030302020204" pitchFamily="66" charset="0"/>
                <a:ea typeface="宋体" panose="02010600030101010101" pitchFamily="2" charset="-122"/>
              </a:rPr>
              <a:t>not</a:t>
            </a:r>
            <a:r>
              <a:rPr lang="en-US" altLang="zh-CN" sz="1800" kern="0" dirty="0">
                <a:solidFill>
                  <a:srgbClr val="FF0000"/>
                </a:solidFill>
                <a:latin typeface="Comic Sans MS" panose="030F0702030302020204" pitchFamily="66" charset="0"/>
                <a:ea typeface="宋体" panose="02010600030101010101" pitchFamily="2" charset="-122"/>
              </a:rPr>
              <a:t> in </a:t>
            </a:r>
            <a:r>
              <a:rPr lang="en-US" altLang="zh-CN" sz="1800" b="1" kern="0" dirty="0">
                <a:solidFill>
                  <a:srgbClr val="FF0000"/>
                </a:solidFill>
                <a:latin typeface="Comic Sans MS" panose="030F0702030302020204" pitchFamily="66" charset="0"/>
                <a:ea typeface="宋体" panose="02010600030101010101" pitchFamily="2" charset="-122"/>
              </a:rPr>
              <a:t>BCNF</a:t>
            </a:r>
            <a:r>
              <a:rPr lang="en-US" altLang="zh-CN" sz="1800" kern="0" dirty="0">
                <a:latin typeface="Comic Sans MS" panose="030F0702030302020204" pitchFamily="66" charset="0"/>
                <a:ea typeface="宋体" panose="02010600030101010101" pitchFamily="2" charset="-122"/>
              </a:rPr>
              <a:t>)</a:t>
            </a:r>
            <a:br>
              <a:rPr lang="en-US" altLang="zh-CN" sz="1800" kern="0" dirty="0">
                <a:latin typeface="Comic Sans MS" panose="030F0702030302020204" pitchFamily="66" charset="0"/>
                <a:ea typeface="宋体" panose="02010600030101010101" pitchFamily="2" charset="-122"/>
              </a:rPr>
            </a:br>
            <a:r>
              <a:rPr lang="en-US" altLang="zh-CN" sz="1800" kern="0" dirty="0">
                <a:latin typeface="Comic Sans MS" panose="030F0702030302020204" pitchFamily="66" charset="0"/>
                <a:ea typeface="宋体" panose="02010600030101010101" pitchFamily="2" charset="-122"/>
              </a:rPr>
              <a:t>		</a:t>
            </a:r>
            <a:r>
              <a:rPr lang="en-US" altLang="zh-CN" sz="1800" kern="0" dirty="0">
                <a:solidFill>
                  <a:srgbClr val="0000FF"/>
                </a:solidFill>
                <a:latin typeface="Comic Sans MS" panose="030F0702030302020204" pitchFamily="66" charset="0"/>
                <a:ea typeface="宋体" panose="02010600030101010101" pitchFamily="2" charset="-122"/>
              </a:rPr>
              <a:t>then begin</a:t>
            </a:r>
            <a:br>
              <a:rPr lang="en-US" altLang="zh-CN" sz="1800" kern="0" dirty="0">
                <a:latin typeface="Comic Sans MS" panose="030F0702030302020204" pitchFamily="66" charset="0"/>
                <a:ea typeface="宋体" panose="02010600030101010101" pitchFamily="2" charset="-122"/>
              </a:rPr>
            </a:br>
            <a:r>
              <a:rPr lang="en-US" altLang="zh-CN" sz="1800" kern="0" dirty="0">
                <a:latin typeface="Comic Sans MS" panose="030F0702030302020204" pitchFamily="66" charset="0"/>
                <a:ea typeface="宋体" panose="02010600030101010101" pitchFamily="2" charset="-122"/>
              </a:rPr>
              <a:t>			let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anose="030F0702030302020204" pitchFamily="66" charset="0"/>
                <a:ea typeface="宋体" panose="02010600030101010101" pitchFamily="2" charset="-122"/>
                <a:sym typeface="Greek Symbols" pitchFamily="18" charset="2"/>
              </a:rPr>
              <a:t> </a:t>
            </a:r>
            <a:r>
              <a:rPr lang="en-US" altLang="zh-CN" sz="1800" b="1" kern="0" dirty="0">
                <a:solidFill>
                  <a:srgbClr val="1F07CF"/>
                </a:solidFill>
                <a:latin typeface="Comic Sans MS" panose="030F0702030302020204" pitchFamily="66" charset="0"/>
                <a:ea typeface="宋体" panose="02010600030101010101" pitchFamily="2" charset="-122"/>
                <a:sym typeface="Greek Symbols" pitchFamily="18" charset="2"/>
              </a:rPr>
              <a:t> </a:t>
            </a:r>
            <a:r>
              <a:rPr lang="en-US" altLang="zh-CN" sz="1800" kern="0" dirty="0">
                <a:latin typeface="Comic Sans MS" panose="030F0702030302020204" pitchFamily="66" charset="0"/>
                <a:ea typeface="宋体" panose="02010600030101010101" pitchFamily="2" charset="-122"/>
                <a:sym typeface="Greek Symbols" pitchFamily="18" charset="2"/>
              </a:rPr>
              <a:t>be a nontrivial FD that holds on </a:t>
            </a:r>
            <a:r>
              <a:rPr lang="en-US" altLang="zh-CN" sz="1800" b="1" i="1" kern="0" dirty="0">
                <a:solidFill>
                  <a:srgbClr val="1F07CF"/>
                </a:solidFill>
                <a:latin typeface="Comic Sans MS" panose="030F0702030302020204" pitchFamily="66" charset="0"/>
                <a:ea typeface="宋体" panose="02010600030101010101" pitchFamily="2" charset="-122"/>
                <a:sym typeface="Greek Symbols" pitchFamily="18" charset="2"/>
              </a:rPr>
              <a:t>R</a:t>
            </a:r>
            <a:r>
              <a:rPr lang="en-US" altLang="zh-CN" sz="1800" b="1" i="1" kern="0" baseline="-25000" dirty="0">
                <a:solidFill>
                  <a:srgbClr val="1F07CF"/>
                </a:solidFill>
                <a:latin typeface="Comic Sans MS" panose="030F0702030302020204" pitchFamily="66" charset="0"/>
                <a:ea typeface="宋体" panose="02010600030101010101" pitchFamily="2" charset="-122"/>
                <a:sym typeface="Greek Symbols" pitchFamily="18" charset="2"/>
              </a:rPr>
              <a:t>i</a:t>
            </a:r>
            <a:br>
              <a:rPr lang="en-US" altLang="zh-CN" sz="1800" i="1" kern="0" dirty="0">
                <a:latin typeface="Comic Sans MS" panose="030F0702030302020204" pitchFamily="66" charset="0"/>
                <a:ea typeface="宋体" panose="02010600030101010101" pitchFamily="2" charset="-122"/>
                <a:sym typeface="Greek Symbols" pitchFamily="18" charset="2"/>
              </a:rPr>
            </a:br>
            <a:r>
              <a:rPr lang="en-US" altLang="zh-CN" sz="1800" i="1" kern="0" dirty="0">
                <a:latin typeface="Comic Sans MS" panose="030F0702030302020204" pitchFamily="66" charset="0"/>
                <a:ea typeface="宋体" panose="02010600030101010101" pitchFamily="2" charset="-122"/>
                <a:sym typeface="Greek Symbols" pitchFamily="18" charset="2"/>
              </a:rPr>
              <a:t>				</a:t>
            </a:r>
            <a:r>
              <a:rPr lang="en-US" altLang="zh-CN" sz="1800" kern="0" dirty="0">
                <a:latin typeface="Comic Sans MS" panose="030F0702030302020204" pitchFamily="66" charset="0"/>
                <a:ea typeface="宋体" panose="02010600030101010101" pitchFamily="2" charset="-122"/>
                <a:sym typeface="Greek Symbols" pitchFamily="18" charset="2"/>
              </a:rPr>
              <a:t>such that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anose="030F0702030302020204" pitchFamily="66" charset="0"/>
                <a:ea typeface="宋体" panose="02010600030101010101" pitchFamily="2" charset="-122"/>
                <a:sym typeface="Greek Symbols" pitchFamily="18" charset="2"/>
              </a:rPr>
              <a:t>R</a:t>
            </a:r>
            <a:r>
              <a:rPr lang="en-US" altLang="zh-CN" sz="1800" b="1" i="1" kern="0" baseline="-25000" dirty="0">
                <a:solidFill>
                  <a:srgbClr val="1F07CF"/>
                </a:solidFill>
                <a:latin typeface="Comic Sans MS" panose="030F0702030302020204" pitchFamily="66" charset="0"/>
                <a:ea typeface="宋体" panose="02010600030101010101" pitchFamily="2" charset="-122"/>
                <a:sym typeface="Greek Symbols" pitchFamily="18" charset="2"/>
              </a:rPr>
              <a:t>i</a:t>
            </a:r>
            <a:r>
              <a:rPr lang="en-US" altLang="zh-CN" sz="1800" b="1" i="1" kern="0" dirty="0">
                <a:solidFill>
                  <a:srgbClr val="1F07CF"/>
                </a:solidFill>
                <a:latin typeface="Comic Sans MS" panose="030F0702030302020204" pitchFamily="66" charset="0"/>
                <a:ea typeface="宋体" panose="02010600030101010101" pitchFamily="2" charset="-122"/>
                <a:sym typeface="Greek Symbols" pitchFamily="18" charset="2"/>
              </a:rPr>
              <a:t> </a:t>
            </a:r>
            <a:r>
              <a:rPr lang="en-US" altLang="zh-CN" sz="1800" kern="0" dirty="0">
                <a:latin typeface="Comic Sans MS" panose="030F0702030302020204" pitchFamily="66" charset="0"/>
                <a:ea typeface="宋体" panose="02010600030101010101" pitchFamily="2" charset="-122"/>
                <a:sym typeface="Greek Symbols" pitchFamily="18" charset="2"/>
              </a:rPr>
              <a:t>is not </a:t>
            </a:r>
            <a:r>
              <a:rPr lang="en-US" altLang="zh-CN" sz="1800" kern="0">
                <a:latin typeface="Comic Sans MS" panose="030F0702030302020204" pitchFamily="66" charset="0"/>
                <a:ea typeface="宋体" panose="02010600030101010101" pitchFamily="2" charset="-122"/>
                <a:sym typeface="Greek Symbols" pitchFamily="18" charset="2"/>
              </a:rPr>
              <a:t>in </a:t>
            </a:r>
            <a:r>
              <a:rPr lang="en-US" altLang="zh-CN" sz="1800" b="1" i="1" kern="0">
                <a:solidFill>
                  <a:srgbClr val="1F07CF"/>
                </a:solidFill>
                <a:latin typeface="Comic Sans MS" panose="030F0702030302020204" pitchFamily="66" charset="0"/>
                <a:ea typeface="宋体" panose="02010600030101010101" pitchFamily="2" charset="-122"/>
                <a:sym typeface="Greek Symbols" pitchFamily="18" charset="2"/>
              </a:rPr>
              <a:t>F </a:t>
            </a:r>
            <a:r>
              <a:rPr lang="en-US" altLang="zh-CN" sz="1800" b="1" i="1" kern="0" baseline="30000">
                <a:solidFill>
                  <a:srgbClr val="1F07CF"/>
                </a:solidFill>
                <a:latin typeface="Comic Sans MS" panose="030F0702030302020204" pitchFamily="66" charset="0"/>
                <a:ea typeface="宋体" panose="02010600030101010101" pitchFamily="2" charset="-122"/>
                <a:sym typeface="Greek Symbols" pitchFamily="18" charset="2"/>
              </a:rPr>
              <a:t>+</a:t>
            </a:r>
            <a:r>
              <a:rPr lang="en-US" altLang="zh-CN" sz="1800" kern="0">
                <a:latin typeface="Comic Sans MS" panose="030F0702030302020204" pitchFamily="66" charset="0"/>
                <a:ea typeface="宋体" panose="02010600030101010101" pitchFamily="2" charset="-122"/>
                <a:sym typeface="Greek Symbols" pitchFamily="18" charset="2"/>
              </a:rPr>
              <a:t>, </a:t>
            </a:r>
            <a:r>
              <a:rPr lang="en-US" altLang="zh-CN" sz="1800" kern="0" dirty="0">
                <a:latin typeface="Comic Sans MS" panose="030F0702030302020204" pitchFamily="66" charset="0"/>
                <a:ea typeface="宋体" panose="02010600030101010101" pitchFamily="2" charset="-122"/>
                <a:sym typeface="Greek Symbols" pitchFamily="18" charset="2"/>
              </a:rPr>
              <a:t>and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dirty="0">
                <a:solidFill>
                  <a:srgbClr val="1F07CF"/>
                </a:solidFill>
                <a:latin typeface="Comic Sans MS" panose="030F0702030302020204" pitchFamily="66" charset="0"/>
                <a:ea typeface="宋体" panose="02010600030101010101" pitchFamily="2" charset="-122"/>
                <a:sym typeface="Greek Symbols" pitchFamily="18" charset="2"/>
              </a:rPr>
              <a:t> =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kern="0" dirty="0">
                <a:latin typeface="Comic Sans MS" panose="030F0702030302020204" pitchFamily="66" charset="0"/>
                <a:ea typeface="宋体" panose="02010600030101010101" pitchFamily="2" charset="-122"/>
                <a:sym typeface="Symbol" panose="05050102010706020507" pitchFamily="18" charset="2"/>
              </a:rPr>
              <a:t>;</a:t>
            </a:r>
            <a:br>
              <a:rPr lang="en-US" altLang="zh-CN" sz="1800" kern="0" dirty="0">
                <a:latin typeface="Comic Sans MS" panose="030F0702030302020204" pitchFamily="66" charset="0"/>
                <a:ea typeface="宋体" panose="02010600030101010101" pitchFamily="2" charset="-122"/>
                <a:sym typeface="Symbol" panose="05050102010706020507" pitchFamily="18" charset="2"/>
              </a:rPr>
            </a:br>
            <a:r>
              <a:rPr lang="en-US" altLang="zh-CN" sz="1800" kern="0" dirty="0">
                <a:latin typeface="Comic Sans MS" panose="030F0702030302020204"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result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result – R</a:t>
            </a:r>
            <a:r>
              <a:rPr lang="en-US" altLang="zh-CN" sz="1800" b="1" i="1" kern="0" baseline="-25000" dirty="0">
                <a:solidFill>
                  <a:srgbClr val="1F07CF"/>
                </a:solidFill>
                <a:latin typeface="Comic Sans MS" panose="030F0702030302020204" pitchFamily="66" charset="0"/>
                <a:ea typeface="宋体" panose="02010600030101010101" pitchFamily="2" charset="-122"/>
                <a:sym typeface="Symbol" panose="05050102010706020507" pitchFamily="18" charset="2"/>
              </a:rPr>
              <a:t>i</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kern="0">
                <a:solidFill>
                  <a:srgbClr val="1F07C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R</a:t>
            </a:r>
            <a:r>
              <a:rPr lang="en-US" altLang="zh-CN" sz="1800" b="1" i="1" kern="0" baseline="-25000" dirty="0">
                <a:solidFill>
                  <a:srgbClr val="1F07CF"/>
                </a:solidFill>
                <a:latin typeface="Comic Sans MS" panose="030F0702030302020204" pitchFamily="66" charset="0"/>
                <a:ea typeface="宋体" panose="02010600030101010101" pitchFamily="2" charset="-122"/>
                <a:sym typeface="Symbol" panose="05050102010706020507" pitchFamily="18" charset="2"/>
              </a:rPr>
              <a:t>i</a:t>
            </a:r>
            <a:r>
              <a:rPr lang="en-US" altLang="zh-CN" sz="1800" b="1" i="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 – </a:t>
            </a:r>
            <a:r>
              <a:rPr lang="en-US" altLang="zh-CN" sz="1800" b="1" kern="0">
                <a:solidFill>
                  <a:srgbClr val="1F07CF"/>
                </a:solidFill>
                <a:latin typeface="Comic Sans MS" panose="030F0702030302020204" pitchFamily="66" charset="0"/>
                <a:ea typeface="宋体" panose="02010600030101010101" pitchFamily="2" charset="-122"/>
                <a:sym typeface="Greek Symbols" pitchFamily="18" charset="2"/>
              </a:rPr>
              <a:t>) </a:t>
            </a:r>
            <a:r>
              <a:rPr lang="en-US" altLang="zh-CN" sz="1800" b="1" kern="0">
                <a:solidFill>
                  <a:srgbClr val="1F07CF"/>
                </a:solidFill>
                <a:latin typeface="Comic Sans MS" panose="030F0702030302020204" pitchFamily="66" charset="0"/>
                <a:ea typeface="宋体" panose="02010600030101010101" pitchFamily="2" charset="-122"/>
                <a:sym typeface="Symbol" panose="05050102010706020507" pitchFamily="18" charset="2"/>
              </a:rPr>
              <a:t> (</a:t>
            </a:r>
            <a:r>
              <a:rPr lang="en-US" altLang="zh-CN" sz="1800" b="1" kern="0"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kern="0" dirty="0">
                <a:solidFill>
                  <a:srgbClr val="1F07CF"/>
                </a:solidFill>
                <a:latin typeface="Comic Sans MS" panose="030F0702030302020204" pitchFamily="66" charset="0"/>
                <a:ea typeface="宋体" panose="02010600030101010101" pitchFamily="2" charset="-122"/>
                <a:sym typeface="Greek Symbols" pitchFamily="18" charset="2"/>
              </a:rPr>
              <a:t>, </a:t>
            </a:r>
            <a:r>
              <a:rPr lang="en-US" altLang="zh-CN" sz="1800" b="1" i="1" kern="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i="1" kern="0">
                <a:solidFill>
                  <a:srgbClr val="1F07CF"/>
                </a:solidFill>
                <a:latin typeface="Comic Sans MS" panose="030F0702030302020204" pitchFamily="66" charset="0"/>
                <a:ea typeface="宋体" panose="02010600030101010101" pitchFamily="2" charset="-122"/>
                <a:sym typeface="Greek Symbols" pitchFamily="18" charset="2"/>
              </a:rPr>
              <a:t>);</a:t>
            </a:r>
            <a:br>
              <a:rPr lang="en-US" altLang="zh-CN" sz="1800" i="1" kern="0" dirty="0">
                <a:latin typeface="Comic Sans MS" panose="030F0702030302020204" pitchFamily="66" charset="0"/>
                <a:ea typeface="宋体" panose="02010600030101010101" pitchFamily="2" charset="-122"/>
                <a:sym typeface="Greek Symbols" pitchFamily="18" charset="2"/>
              </a:rPr>
            </a:br>
            <a:r>
              <a:rPr lang="en-US" altLang="zh-CN" sz="1800" i="1" kern="0" dirty="0">
                <a:latin typeface="Comic Sans MS" panose="030F0702030302020204" pitchFamily="66" charset="0"/>
                <a:ea typeface="宋体" panose="02010600030101010101" pitchFamily="2" charset="-122"/>
                <a:sym typeface="Greek Symbols" pitchFamily="18" charset="2"/>
              </a:rPr>
              <a:t>	    	</a:t>
            </a:r>
            <a:r>
              <a:rPr lang="en-US" altLang="zh-CN" sz="1800" kern="0" dirty="0">
                <a:solidFill>
                  <a:srgbClr val="0000FF"/>
                </a:solidFill>
                <a:latin typeface="Comic Sans MS" panose="030F0702030302020204" pitchFamily="66" charset="0"/>
                <a:ea typeface="宋体" panose="02010600030101010101" pitchFamily="2" charset="-122"/>
                <a:sym typeface="Greek Symbols" pitchFamily="18" charset="2"/>
              </a:rPr>
              <a:t>end</a:t>
            </a:r>
            <a:br>
              <a:rPr lang="en-US" altLang="zh-CN" sz="1800" kern="0" dirty="0">
                <a:latin typeface="Comic Sans MS" panose="030F0702030302020204" pitchFamily="66" charset="0"/>
                <a:ea typeface="宋体" panose="02010600030101010101" pitchFamily="2" charset="-122"/>
                <a:sym typeface="Greek Symbols" pitchFamily="18" charset="2"/>
              </a:rPr>
            </a:br>
            <a:r>
              <a:rPr lang="en-US" altLang="zh-CN" sz="1800" kern="0" dirty="0">
                <a:latin typeface="Comic Sans MS" panose="030F0702030302020204" pitchFamily="66" charset="0"/>
                <a:ea typeface="宋体" panose="02010600030101010101" pitchFamily="2" charset="-122"/>
                <a:sym typeface="Greek Symbols" pitchFamily="18" charset="2"/>
              </a:rPr>
              <a:t>		</a:t>
            </a:r>
            <a:r>
              <a:rPr lang="en-US" altLang="zh-CN" sz="1800" kern="0" dirty="0">
                <a:solidFill>
                  <a:srgbClr val="0000FF"/>
                </a:solidFill>
                <a:latin typeface="Comic Sans MS" panose="030F0702030302020204" pitchFamily="66" charset="0"/>
                <a:ea typeface="宋体" panose="02010600030101010101" pitchFamily="2" charset="-122"/>
                <a:sym typeface="Greek Symbols" pitchFamily="18" charset="2"/>
              </a:rPr>
              <a:t>else</a:t>
            </a:r>
            <a:r>
              <a:rPr lang="en-US" altLang="zh-CN" sz="1800" i="1" kern="0" dirty="0">
                <a:latin typeface="Comic Sans MS" panose="030F0702030302020204" pitchFamily="66" charset="0"/>
                <a:ea typeface="宋体" panose="02010600030101010101" pitchFamily="2" charset="-122"/>
                <a:sym typeface="Greek Symbols" pitchFamily="18" charset="2"/>
              </a:rPr>
              <a:t> done </a:t>
            </a:r>
            <a:r>
              <a:rPr lang="en-US" altLang="zh-CN" sz="1800" kern="0" dirty="0">
                <a:latin typeface="Comic Sans MS" panose="030F0702030302020204" pitchFamily="66" charset="0"/>
                <a:ea typeface="宋体" panose="02010600030101010101" pitchFamily="2" charset="-122"/>
                <a:sym typeface="Greek Symbols" pitchFamily="18" charset="2"/>
              </a:rPr>
              <a:t>:= </a:t>
            </a:r>
            <a:r>
              <a:rPr lang="en-US" altLang="zh-CN" sz="1800" kern="0" dirty="0">
                <a:solidFill>
                  <a:srgbClr val="0000FF"/>
                </a:solidFill>
                <a:latin typeface="Comic Sans MS" panose="030F0702030302020204" pitchFamily="66" charset="0"/>
                <a:ea typeface="宋体" panose="02010600030101010101" pitchFamily="2" charset="-122"/>
                <a:sym typeface="Greek Symbols" pitchFamily="18" charset="2"/>
              </a:rPr>
              <a:t>true</a:t>
            </a:r>
            <a:r>
              <a:rPr lang="en-US" altLang="zh-CN" sz="1800" kern="0" dirty="0">
                <a:latin typeface="Comic Sans MS" panose="030F0702030302020204" pitchFamily="66" charset="0"/>
                <a:ea typeface="宋体" panose="02010600030101010101" pitchFamily="2" charset="-122"/>
                <a:sym typeface="Greek Symbols" pitchFamily="18" charset="2"/>
              </a:rPr>
              <a:t>;</a:t>
            </a:r>
            <a:endParaRPr lang="en-US" altLang="zh-CN" sz="1800" kern="0" dirty="0">
              <a:latin typeface="Comic Sans MS" panose="030F0702030302020204" pitchFamily="66" charset="0"/>
              <a:ea typeface="宋体" panose="02010600030101010101" pitchFamily="2" charset="-122"/>
              <a:sym typeface="Greek Symbols" pitchFamily="18" charset="2"/>
            </a:endParaRPr>
          </a:p>
          <a:p>
            <a:pPr>
              <a:spcBef>
                <a:spcPts val="600"/>
              </a:spcBef>
              <a:buFontTx/>
              <a:buNone/>
              <a:tabLst>
                <a:tab pos="423545" algn="l"/>
                <a:tab pos="601980" algn="l"/>
                <a:tab pos="1116330" algn="l"/>
                <a:tab pos="1328420" algn="l"/>
              </a:tabLst>
            </a:pPr>
            <a:r>
              <a:rPr lang="en-US" altLang="zh-CN" sz="1800" b="1" kern="0" dirty="0">
                <a:solidFill>
                  <a:srgbClr val="FF0000"/>
                </a:solidFill>
                <a:latin typeface="Comic Sans MS" panose="030F0702030302020204" pitchFamily="66" charset="0"/>
                <a:ea typeface="宋体" panose="02010600030101010101" pitchFamily="2" charset="-122"/>
                <a:sym typeface="Greek Symbols" pitchFamily="18" charset="2"/>
              </a:rPr>
              <a:t>Note:</a:t>
            </a:r>
            <a:r>
              <a:rPr lang="en-US" altLang="zh-CN" sz="1800" kern="0" dirty="0">
                <a:solidFill>
                  <a:srgbClr val="FF0000"/>
                </a:solidFill>
                <a:latin typeface="Comic Sans MS" panose="030F0702030302020204" pitchFamily="66" charset="0"/>
                <a:ea typeface="宋体" panose="02010600030101010101" pitchFamily="2" charset="-122"/>
                <a:sym typeface="Greek Symbols" pitchFamily="18" charset="2"/>
              </a:rPr>
              <a:t>  each </a:t>
            </a:r>
            <a:r>
              <a:rPr lang="en-US" altLang="zh-CN" sz="1800" b="1" i="1" kern="0" dirty="0">
                <a:solidFill>
                  <a:srgbClr val="FF0000"/>
                </a:solidFill>
                <a:latin typeface="Comic Sans MS" panose="030F0702030302020204" pitchFamily="66" charset="0"/>
                <a:ea typeface="宋体" panose="02010600030101010101" pitchFamily="2" charset="-122"/>
                <a:sym typeface="Greek Symbols" pitchFamily="18" charset="2"/>
              </a:rPr>
              <a:t>R</a:t>
            </a:r>
            <a:r>
              <a:rPr lang="en-US" altLang="zh-CN" sz="1800" b="1" i="1" kern="0" baseline="-25000" dirty="0">
                <a:solidFill>
                  <a:srgbClr val="FF0000"/>
                </a:solidFill>
                <a:latin typeface="Comic Sans MS" panose="030F0702030302020204" pitchFamily="66" charset="0"/>
                <a:ea typeface="宋体" panose="02010600030101010101" pitchFamily="2" charset="-122"/>
                <a:sym typeface="Greek Symbols" pitchFamily="18" charset="2"/>
              </a:rPr>
              <a:t>i</a:t>
            </a:r>
            <a:r>
              <a:rPr lang="en-US" altLang="zh-CN" sz="1800" i="1" kern="0" dirty="0">
                <a:solidFill>
                  <a:srgbClr val="FF0000"/>
                </a:solidFill>
                <a:latin typeface="Comic Sans MS" panose="030F0702030302020204" pitchFamily="66" charset="0"/>
                <a:ea typeface="宋体" panose="02010600030101010101" pitchFamily="2" charset="-122"/>
                <a:sym typeface="Greek Symbols" pitchFamily="18" charset="2"/>
              </a:rPr>
              <a:t> </a:t>
            </a:r>
            <a:r>
              <a:rPr lang="en-US" altLang="zh-CN" sz="1800" kern="0" dirty="0">
                <a:solidFill>
                  <a:srgbClr val="FF0000"/>
                </a:solidFill>
                <a:latin typeface="Comic Sans MS" panose="030F0702030302020204" pitchFamily="66" charset="0"/>
                <a:ea typeface="宋体" panose="02010600030101010101" pitchFamily="2" charset="-122"/>
                <a:sym typeface="Greek Symbols" pitchFamily="18" charset="2"/>
              </a:rPr>
              <a:t>is in </a:t>
            </a:r>
            <a:r>
              <a:rPr lang="en-US" altLang="zh-CN" sz="1800" b="1" kern="0" dirty="0">
                <a:solidFill>
                  <a:srgbClr val="FF0000"/>
                </a:solidFill>
                <a:latin typeface="Comic Sans MS" panose="030F0702030302020204" pitchFamily="66" charset="0"/>
                <a:ea typeface="宋体" panose="02010600030101010101" pitchFamily="2" charset="-122"/>
                <a:sym typeface="Greek Symbols" pitchFamily="18" charset="2"/>
              </a:rPr>
              <a:t>BCNF</a:t>
            </a:r>
            <a:r>
              <a:rPr lang="en-US" altLang="zh-CN" sz="1800" kern="0" dirty="0">
                <a:solidFill>
                  <a:srgbClr val="FF0000"/>
                </a:solidFill>
                <a:latin typeface="Comic Sans MS" panose="030F0702030302020204" pitchFamily="66" charset="0"/>
                <a:ea typeface="宋体" panose="02010600030101010101" pitchFamily="2" charset="-122"/>
                <a:sym typeface="Greek Symbols" pitchFamily="18" charset="2"/>
              </a:rPr>
              <a:t>, and decomposition is lossless-join.</a:t>
            </a:r>
            <a:endParaRPr lang="en-US" altLang="zh-CN" sz="1800" kern="0" dirty="0">
              <a:solidFill>
                <a:srgbClr val="FF0000"/>
              </a:solidFill>
              <a:latin typeface="Comic Sans MS" panose="030F0702030302020204" pitchFamily="66" charset="0"/>
              <a:ea typeface="宋体" panose="02010600030101010101" pitchFamily="2" charset="-122"/>
              <a:sym typeface="Greek Symbols" pitchFamily="18" charset="2"/>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640960" cy="3805070"/>
          </a:xfrm>
        </p:spPr>
        <p:txBody>
          <a:bodyPr/>
          <a:lstStyle/>
          <a:p>
            <a:r>
              <a:rPr lang="en-US" altLang="zh-CN" sz="2000" dirty="0">
                <a:latin typeface="Comic Sans MS" panose="030F0702030302020204" pitchFamily="66" charset="0"/>
              </a:rPr>
              <a:t>Consider the relation scheme </a:t>
            </a:r>
            <a:r>
              <a:rPr lang="en-US" altLang="zh-CN" sz="2000" b="1" dirty="0">
                <a:solidFill>
                  <a:srgbClr val="1F07CF"/>
                </a:solidFill>
                <a:latin typeface="Comic Sans MS" panose="030F0702030302020204" pitchFamily="66" charset="0"/>
              </a:rPr>
              <a:t>CTHRSG</a:t>
            </a:r>
            <a:r>
              <a:rPr lang="en-US" altLang="zh-CN" sz="2000" dirty="0">
                <a:latin typeface="Comic Sans MS" panose="030F0702030302020204" pitchFamily="66" charset="0"/>
              </a:rPr>
              <a:t>, where </a:t>
            </a:r>
            <a:r>
              <a:rPr lang="en-US" altLang="zh-CN" sz="2000" b="1" dirty="0">
                <a:solidFill>
                  <a:srgbClr val="1F07CF"/>
                </a:solidFill>
                <a:latin typeface="Comic Sans MS" panose="030F0702030302020204" pitchFamily="66" charset="0"/>
              </a:rPr>
              <a:t>C</a:t>
            </a:r>
            <a:r>
              <a:rPr lang="en-US" altLang="zh-CN" sz="2000" dirty="0">
                <a:solidFill>
                  <a:srgbClr val="1F07CF"/>
                </a:solidFill>
                <a:latin typeface="Comic Sans MS" panose="030F0702030302020204" pitchFamily="66" charset="0"/>
              </a:rPr>
              <a:t>=course, </a:t>
            </a:r>
            <a:r>
              <a:rPr lang="en-US" altLang="zh-CN" sz="2000" b="1" dirty="0">
                <a:solidFill>
                  <a:srgbClr val="1F07CF"/>
                </a:solidFill>
                <a:latin typeface="Comic Sans MS" panose="030F0702030302020204" pitchFamily="66" charset="0"/>
              </a:rPr>
              <a:t>T</a:t>
            </a:r>
            <a:r>
              <a:rPr lang="en-US" altLang="zh-CN" sz="2000" dirty="0">
                <a:solidFill>
                  <a:srgbClr val="1F07CF"/>
                </a:solidFill>
                <a:latin typeface="Comic Sans MS" panose="030F0702030302020204" pitchFamily="66" charset="0"/>
              </a:rPr>
              <a:t>=teacher, </a:t>
            </a:r>
            <a:r>
              <a:rPr lang="en-US" altLang="zh-CN" sz="2000" b="1" dirty="0">
                <a:solidFill>
                  <a:srgbClr val="1F07CF"/>
                </a:solidFill>
                <a:latin typeface="Comic Sans MS" panose="030F0702030302020204" pitchFamily="66" charset="0"/>
              </a:rPr>
              <a:t>H</a:t>
            </a:r>
            <a:r>
              <a:rPr lang="en-US" altLang="zh-CN" sz="2000" dirty="0">
                <a:solidFill>
                  <a:srgbClr val="1F07CF"/>
                </a:solidFill>
                <a:latin typeface="Comic Sans MS" panose="030F0702030302020204" pitchFamily="66" charset="0"/>
              </a:rPr>
              <a:t>=hour, </a:t>
            </a:r>
            <a:r>
              <a:rPr lang="en-US" altLang="zh-CN" sz="2000" b="1" dirty="0">
                <a:solidFill>
                  <a:srgbClr val="1F07CF"/>
                </a:solidFill>
                <a:latin typeface="Comic Sans MS" panose="030F0702030302020204" pitchFamily="66" charset="0"/>
              </a:rPr>
              <a:t>R</a:t>
            </a:r>
            <a:r>
              <a:rPr lang="en-US" altLang="zh-CN" sz="2000" dirty="0">
                <a:solidFill>
                  <a:srgbClr val="1F07CF"/>
                </a:solidFill>
                <a:latin typeface="Comic Sans MS" panose="030F0702030302020204" pitchFamily="66" charset="0"/>
              </a:rPr>
              <a:t>=room, </a:t>
            </a:r>
            <a:r>
              <a:rPr lang="en-US" altLang="zh-CN" sz="2000" b="1" dirty="0">
                <a:solidFill>
                  <a:srgbClr val="1F07CF"/>
                </a:solidFill>
                <a:latin typeface="Comic Sans MS" panose="030F0702030302020204" pitchFamily="66" charset="0"/>
              </a:rPr>
              <a:t>S</a:t>
            </a:r>
            <a:r>
              <a:rPr lang="en-US" altLang="zh-CN" sz="2000" dirty="0">
                <a:solidFill>
                  <a:srgbClr val="1F07CF"/>
                </a:solidFill>
                <a:latin typeface="Comic Sans MS" panose="030F0702030302020204" pitchFamily="66" charset="0"/>
              </a:rPr>
              <a:t>=student,</a:t>
            </a:r>
            <a:r>
              <a:rPr lang="en-US" altLang="zh-CN" sz="2000" dirty="0">
                <a:latin typeface="Comic Sans MS" panose="030F0702030302020204" pitchFamily="66" charset="0"/>
              </a:rPr>
              <a:t> and </a:t>
            </a:r>
            <a:r>
              <a:rPr lang="en-US" altLang="zh-CN" sz="2000" b="1" dirty="0">
                <a:solidFill>
                  <a:srgbClr val="1F07CF"/>
                </a:solidFill>
                <a:latin typeface="Comic Sans MS" panose="030F0702030302020204" pitchFamily="66" charset="0"/>
              </a:rPr>
              <a:t>G</a:t>
            </a:r>
            <a:r>
              <a:rPr lang="en-US" altLang="zh-CN" sz="2000" dirty="0">
                <a:solidFill>
                  <a:srgbClr val="1F07CF"/>
                </a:solidFill>
                <a:latin typeface="Comic Sans MS" panose="030F0702030302020204" pitchFamily="66" charset="0"/>
              </a:rPr>
              <a:t>=grade</a:t>
            </a:r>
            <a:r>
              <a:rPr lang="en-US" altLang="zh-CN" sz="2000" dirty="0">
                <a:latin typeface="Comic Sans MS" panose="030F0702030302020204" pitchFamily="66" charset="0"/>
              </a:rPr>
              <a:t>. The functional dependencies </a:t>
            </a:r>
            <a:r>
              <a:rPr lang="en-US" altLang="zh-CN" sz="2000" b="1" dirty="0">
                <a:solidFill>
                  <a:srgbClr val="1F07CF"/>
                </a:solidFill>
                <a:latin typeface="Comic Sans MS" panose="030F0702030302020204" pitchFamily="66" charset="0"/>
              </a:rPr>
              <a:t>F</a:t>
            </a:r>
            <a:r>
              <a:rPr lang="en-US" altLang="zh-CN" sz="2000" dirty="0">
                <a:latin typeface="Comic Sans MS" panose="030F0702030302020204" pitchFamily="66" charset="0"/>
              </a:rPr>
              <a:t> we assume are:</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CS→G:</a:t>
            </a:r>
            <a:r>
              <a:rPr lang="en-US" altLang="zh-CN" sz="1800" dirty="0">
                <a:latin typeface="Comic Sans MS" panose="030F0702030302020204" pitchFamily="66" charset="0"/>
              </a:rPr>
              <a:t> each student has one grade in each course</a:t>
            </a:r>
            <a:endParaRPr lang="en-US" altLang="zh-CN" sz="18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C→T</a:t>
            </a:r>
            <a:r>
              <a:rPr lang="en-US" altLang="zh-CN" sz="1800" dirty="0">
                <a:latin typeface="Comic Sans MS" panose="030F0702030302020204" pitchFamily="66" charset="0"/>
              </a:rPr>
              <a:t>: each course has one teacher</a:t>
            </a:r>
            <a:endParaRPr lang="en-US" altLang="zh-CN" sz="18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HR→C</a:t>
            </a:r>
            <a:r>
              <a:rPr lang="en-US" altLang="zh-CN" sz="1800" dirty="0">
                <a:latin typeface="Comic Sans MS" panose="030F0702030302020204" pitchFamily="66" charset="0"/>
              </a:rPr>
              <a:t>: only one course can meet in a room at one time</a:t>
            </a:r>
            <a:endParaRPr lang="en-US" altLang="zh-CN" sz="18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HS→R</a:t>
            </a:r>
            <a:r>
              <a:rPr lang="en-US" altLang="zh-CN" sz="1800" dirty="0">
                <a:latin typeface="Comic Sans MS" panose="030F0702030302020204" pitchFamily="66" charset="0"/>
              </a:rPr>
              <a:t>: a student can be in only one room at one time</a:t>
            </a:r>
            <a:endParaRPr lang="en-US" altLang="zh-CN" sz="18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TH→R</a:t>
            </a:r>
            <a:r>
              <a:rPr lang="en-US" altLang="zh-CN" sz="1800" dirty="0">
                <a:latin typeface="Comic Sans MS" panose="030F0702030302020204" pitchFamily="66" charset="0"/>
              </a:rPr>
              <a:t>: a teacher can be in only one room at one time</a:t>
            </a:r>
            <a:endParaRPr lang="zh-CN" altLang="en-US" sz="1800" dirty="0">
              <a:latin typeface="Comic Sans MS" panose="030F0702030302020204" pitchFamily="66" charset="0"/>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Decomposition Tree</a:t>
            </a:r>
            <a:endParaRPr lang="zh-CN" altLang="en-US" dirty="0">
              <a:latin typeface="Comic Sans MS" panose="030F0702030302020204" pitchFamily="66" charset="0"/>
            </a:endParaRPr>
          </a:p>
        </p:txBody>
      </p:sp>
      <p:sp>
        <p:nvSpPr>
          <p:cNvPr id="19" name="Oval 3"/>
          <p:cNvSpPr>
            <a:spLocks noChangeArrowheads="1"/>
          </p:cNvSpPr>
          <p:nvPr/>
        </p:nvSpPr>
        <p:spPr bwMode="auto">
          <a:xfrm>
            <a:off x="1871662" y="1110854"/>
            <a:ext cx="1234679" cy="1040606"/>
          </a:xfrm>
          <a:prstGeom prst="ellipse">
            <a:avLst/>
          </a:prstGeom>
          <a:solidFill>
            <a:srgbClr val="FFCCCC"/>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FF0000"/>
                </a:solidFill>
                <a:effectLst/>
                <a:uLnTx/>
                <a:uFillTx/>
                <a:latin typeface="Comic Sans MS" panose="030F0702030302020204" pitchFamily="66" charset="0"/>
                <a:ea typeface="宋体" panose="02010600030101010101" pitchFamily="2" charset="-122"/>
              </a:rPr>
              <a:t>CTHRSG</a:t>
            </a:r>
            <a:endParaRPr kumimoji="0" lang="en-US" altLang="zh-CN" sz="1200" b="1" i="0" u="none" strike="noStrike" kern="0" cap="none" spc="0" normalizeH="0" baseline="0" noProof="0" dirty="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Key=HS</a:t>
            </a:r>
            <a:endPar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339933"/>
                </a:solidFill>
                <a:effectLst/>
                <a:uLnTx/>
                <a:uFillTx/>
                <a:latin typeface="Comic Sans MS" panose="030F0702030302020204" pitchFamily="66" charset="0"/>
                <a:ea typeface="宋体" panose="02010600030101010101" pitchFamily="2" charset="-122"/>
              </a:rPr>
              <a:t>CS→G</a:t>
            </a:r>
            <a:r>
              <a:rPr kumimoji="0" lang="en-US" altLang="zh-CN" sz="1200" b="1" i="0" u="none" strike="noStrike" kern="0" cap="none" spc="0" normalizeH="0" baseline="0" noProof="0" dirty="0">
                <a:ln>
                  <a:noFill/>
                </a:ln>
                <a:solidFill>
                  <a:srgbClr val="00CC00"/>
                </a:solidFill>
                <a:effectLst/>
                <a:uLnTx/>
                <a:uFillTx/>
                <a:latin typeface="Comic Sans MS" panose="030F0702030302020204" pitchFamily="66" charset="0"/>
                <a:ea typeface="宋体" panose="02010600030101010101" pitchFamily="2" charset="-122"/>
              </a:rPr>
              <a:t>  </a:t>
            </a: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C→T</a:t>
            </a:r>
            <a:endParaRPr kumimoji="0" lang="en-US" altLang="zh-CN" sz="1200" b="1" i="0" u="none" strike="noStrike" kern="0" cap="none" spc="0" normalizeH="0" baseline="0" noProof="0" dirty="0">
              <a:ln>
                <a:noFill/>
              </a:ln>
              <a:solidFill>
                <a:srgbClr val="00CC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HR→C  HS→R</a:t>
            </a:r>
            <a:endPar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TH→R</a:t>
            </a:r>
            <a:endParaRPr kumimoji="0" lang="en-US" altLang="zh-CN" sz="12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0" name="Oval 4"/>
          <p:cNvSpPr>
            <a:spLocks noChangeArrowheads="1"/>
          </p:cNvSpPr>
          <p:nvPr/>
        </p:nvSpPr>
        <p:spPr bwMode="auto">
          <a:xfrm>
            <a:off x="1282304" y="2245519"/>
            <a:ext cx="1082278" cy="969169"/>
          </a:xfrm>
          <a:prstGeom prst="ellipse">
            <a:avLst/>
          </a:prstGeom>
          <a:solidFill>
            <a:srgbClr val="FFCC99"/>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CSG</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Key=CS</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CS→G</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1" name="Oval 5"/>
          <p:cNvSpPr>
            <a:spLocks noChangeArrowheads="1"/>
          </p:cNvSpPr>
          <p:nvPr/>
        </p:nvSpPr>
        <p:spPr bwMode="auto">
          <a:xfrm>
            <a:off x="3432573" y="1631156"/>
            <a:ext cx="1193006" cy="1034654"/>
          </a:xfrm>
          <a:prstGeom prst="ellipse">
            <a:avLst/>
          </a:prstGeom>
          <a:solidFill>
            <a:srgbClr val="FFCCCC"/>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CTHRS</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339933"/>
                </a:solidFill>
                <a:effectLst/>
                <a:uLnTx/>
                <a:uFillTx/>
                <a:latin typeface="Comic Sans MS" panose="030F0702030302020204" pitchFamily="66" charset="0"/>
                <a:ea typeface="宋体" panose="02010600030101010101" pitchFamily="2" charset="-122"/>
              </a:rPr>
              <a:t>C→T</a:t>
            </a:r>
            <a:endParaRPr kumimoji="0" lang="en-US" altLang="zh-CN" sz="1200" b="1" i="0" u="none" strike="noStrike" kern="0" cap="none" spc="0" normalizeH="0" baseline="0" noProof="0">
              <a:ln>
                <a:noFill/>
              </a:ln>
              <a:solidFill>
                <a:srgbClr val="339933"/>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HR→C  HS→R</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TH→R</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2" name="Oval 6"/>
          <p:cNvSpPr>
            <a:spLocks noChangeArrowheads="1"/>
          </p:cNvSpPr>
          <p:nvPr/>
        </p:nvSpPr>
        <p:spPr bwMode="auto">
          <a:xfrm>
            <a:off x="2803923" y="2940844"/>
            <a:ext cx="953690" cy="990600"/>
          </a:xfrm>
          <a:prstGeom prst="ellipse">
            <a:avLst/>
          </a:prstGeom>
          <a:solidFill>
            <a:srgbClr val="FFCC99"/>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CT</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Key=C</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C→T</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3" name="Oval 7"/>
          <p:cNvSpPr>
            <a:spLocks noChangeArrowheads="1"/>
          </p:cNvSpPr>
          <p:nvPr/>
        </p:nvSpPr>
        <p:spPr bwMode="auto">
          <a:xfrm>
            <a:off x="4947047" y="2184797"/>
            <a:ext cx="1243013" cy="1071563"/>
          </a:xfrm>
          <a:prstGeom prst="ellipse">
            <a:avLst/>
          </a:prstGeom>
          <a:solidFill>
            <a:srgbClr val="FFCCCC"/>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CHRS</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339933"/>
                </a:solidFill>
                <a:effectLst/>
                <a:uLnTx/>
                <a:uFillTx/>
                <a:latin typeface="Comic Sans MS" panose="030F0702030302020204" pitchFamily="66" charset="0"/>
                <a:ea typeface="宋体" panose="02010600030101010101" pitchFamily="2" charset="-122"/>
              </a:rPr>
              <a:t>HR→C</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  HS→R</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rPr>
              <a:t>CH→R</a:t>
            </a:r>
            <a:endParaRPr kumimoji="0" lang="en-US" altLang="zh-CN" sz="1200" b="1" i="0" u="none" strike="noStrike" kern="0" cap="none" spc="0" normalizeH="0" baseline="0" noProof="0">
              <a:ln>
                <a:noFill/>
              </a:ln>
              <a:solidFill>
                <a:srgbClr val="0000FF"/>
              </a:solidFill>
              <a:effectLst/>
              <a:uLnTx/>
              <a:uFillTx/>
              <a:latin typeface="Comic Sans MS" panose="030F0702030302020204" pitchFamily="66" charset="0"/>
              <a:ea typeface="宋体" panose="02010600030101010101" pitchFamily="2" charset="-122"/>
            </a:endParaRPr>
          </a:p>
        </p:txBody>
      </p:sp>
      <p:sp>
        <p:nvSpPr>
          <p:cNvPr id="24" name="Oval 8"/>
          <p:cNvSpPr>
            <a:spLocks noChangeArrowheads="1"/>
          </p:cNvSpPr>
          <p:nvPr/>
        </p:nvSpPr>
        <p:spPr bwMode="auto">
          <a:xfrm>
            <a:off x="4207669" y="3436144"/>
            <a:ext cx="1360885" cy="1253729"/>
          </a:xfrm>
          <a:prstGeom prst="ellipse">
            <a:avLst/>
          </a:prstGeom>
          <a:solidFill>
            <a:srgbClr val="FFCC99"/>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CHR</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Key=HR</a:t>
            </a:r>
            <a:r>
              <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或</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CH</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HR→C</a:t>
            </a:r>
            <a:r>
              <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或</a:t>
            </a: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CH→R</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25" name="Oval 9"/>
          <p:cNvSpPr>
            <a:spLocks noChangeArrowheads="1"/>
          </p:cNvSpPr>
          <p:nvPr/>
        </p:nvSpPr>
        <p:spPr bwMode="auto">
          <a:xfrm>
            <a:off x="6082903" y="3880247"/>
            <a:ext cx="1138238" cy="838200"/>
          </a:xfrm>
          <a:prstGeom prst="ellipse">
            <a:avLst/>
          </a:prstGeom>
          <a:solidFill>
            <a:srgbClr val="FFCC99"/>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CHS</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HS→C</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endPar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cxnSp>
        <p:nvCxnSpPr>
          <p:cNvPr id="26" name="AutoShape 10"/>
          <p:cNvCxnSpPr>
            <a:cxnSpLocks noChangeShapeType="1"/>
            <a:stCxn id="19" idx="3"/>
            <a:endCxn id="20" idx="0"/>
          </p:cNvCxnSpPr>
          <p:nvPr/>
        </p:nvCxnSpPr>
        <p:spPr bwMode="auto">
          <a:xfrm flipH="1">
            <a:off x="1824038" y="1999060"/>
            <a:ext cx="228600" cy="246459"/>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7" name="AutoShape 11"/>
          <p:cNvCxnSpPr>
            <a:cxnSpLocks noChangeShapeType="1"/>
            <a:stCxn id="19" idx="6"/>
            <a:endCxn id="21" idx="1"/>
          </p:cNvCxnSpPr>
          <p:nvPr/>
        </p:nvCxnSpPr>
        <p:spPr bwMode="auto">
          <a:xfrm>
            <a:off x="3106341" y="1631156"/>
            <a:ext cx="501253" cy="15240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8" name="AutoShape 12"/>
          <p:cNvCxnSpPr>
            <a:cxnSpLocks noChangeShapeType="1"/>
            <a:stCxn id="21" idx="3"/>
            <a:endCxn id="22" idx="0"/>
          </p:cNvCxnSpPr>
          <p:nvPr/>
        </p:nvCxnSpPr>
        <p:spPr bwMode="auto">
          <a:xfrm flipH="1">
            <a:off x="3280173" y="2514600"/>
            <a:ext cx="326231" cy="426244"/>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9" name="AutoShape 13"/>
          <p:cNvCxnSpPr>
            <a:cxnSpLocks noChangeShapeType="1"/>
            <a:stCxn id="21" idx="6"/>
            <a:endCxn id="23" idx="1"/>
          </p:cNvCxnSpPr>
          <p:nvPr/>
        </p:nvCxnSpPr>
        <p:spPr bwMode="auto">
          <a:xfrm>
            <a:off x="4625579" y="2149079"/>
            <a:ext cx="502444" cy="192881"/>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30" name="AutoShape 14"/>
          <p:cNvCxnSpPr>
            <a:cxnSpLocks noChangeShapeType="1"/>
            <a:stCxn id="23" idx="3"/>
            <a:endCxn id="24" idx="0"/>
          </p:cNvCxnSpPr>
          <p:nvPr/>
        </p:nvCxnSpPr>
        <p:spPr bwMode="auto">
          <a:xfrm flipH="1">
            <a:off x="4887517" y="3099197"/>
            <a:ext cx="240506" cy="336947"/>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31" name="AutoShape 15"/>
          <p:cNvCxnSpPr>
            <a:cxnSpLocks noChangeShapeType="1"/>
            <a:endCxn id="32" idx="1"/>
          </p:cNvCxnSpPr>
          <p:nvPr/>
        </p:nvCxnSpPr>
        <p:spPr bwMode="auto">
          <a:xfrm>
            <a:off x="6190060" y="2806303"/>
            <a:ext cx="385763" cy="176213"/>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32" name="Oval 9"/>
          <p:cNvSpPr>
            <a:spLocks noChangeArrowheads="1"/>
          </p:cNvSpPr>
          <p:nvPr/>
        </p:nvSpPr>
        <p:spPr bwMode="auto">
          <a:xfrm>
            <a:off x="6409135" y="2859881"/>
            <a:ext cx="1138238" cy="838200"/>
          </a:xfrm>
          <a:prstGeom prst="ellipse">
            <a:avLst/>
          </a:prstGeom>
          <a:solidFill>
            <a:srgbClr val="FFCC99"/>
          </a:solidFill>
          <a:ln w="9525">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HSR</a:t>
            </a:r>
            <a:endParaRPr kumimoji="0" lang="en-US" altLang="zh-CN" sz="1200" b="1"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Key=HS</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HS→R</a:t>
            </a:r>
            <a:endParaRPr kumimoji="0" lang="en-US" altLang="zh-CN"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a:p>
            <a:pPr marL="0" marR="0" lvl="0" indent="0" algn="ctr" defTabSz="685800" eaLnBrk="1" fontAlgn="auto" latinLnBrk="0" hangingPunct="1">
              <a:lnSpc>
                <a:spcPct val="100000"/>
              </a:lnSpc>
              <a:spcBef>
                <a:spcPct val="0"/>
              </a:spcBef>
              <a:spcAft>
                <a:spcPts val="0"/>
              </a:spcAft>
              <a:buClrTx/>
              <a:buSzTx/>
              <a:buFont typeface="Wingdings" panose="05000000000000000000" pitchFamily="2" charset="2"/>
              <a:buNone/>
              <a:defRPr/>
            </a:pPr>
            <a:endParaRPr kumimoji="0" lang="zh-CN" altLang="en-US" sz="12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33" name="TextBox 1"/>
          <p:cNvSpPr txBox="1">
            <a:spLocks noChangeArrowheads="1"/>
          </p:cNvSpPr>
          <p:nvPr/>
        </p:nvSpPr>
        <p:spPr bwMode="auto">
          <a:xfrm>
            <a:off x="6444853" y="3601641"/>
            <a:ext cx="35779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350" b="1">
                <a:solidFill>
                  <a:srgbClr val="000000"/>
                </a:solidFill>
                <a:latin typeface="Helvetica" pitchFamily="34" charset="0"/>
                <a:ea typeface="宋体" panose="02010600030101010101" pitchFamily="2" charset="-122"/>
              </a:rPr>
              <a:t>or</a:t>
            </a:r>
            <a:endParaRPr kumimoji="0" lang="zh-CN" altLang="en-US" sz="1350" b="1">
              <a:solidFill>
                <a:srgbClr val="000000"/>
              </a:solidFill>
              <a:latin typeface="Helvetica" pitchFamily="34" charset="0"/>
              <a:ea typeface="宋体" panose="02010600030101010101" pitchFamily="2" charset="-122"/>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BCNF and Dependency Preservation</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1923677"/>
            <a:ext cx="8568952" cy="2670945"/>
          </a:xfrm>
        </p:spPr>
        <p:txBody>
          <a:bodyPr/>
          <a:lstStyle/>
          <a:p>
            <a:pPr>
              <a:spcBef>
                <a:spcPts val="600"/>
              </a:spcBef>
            </a:pPr>
            <a:r>
              <a:rPr lang="en-US" altLang="zh-CN" sz="2000" b="1" dirty="0">
                <a:solidFill>
                  <a:srgbClr val="1F07CF"/>
                </a:solidFill>
                <a:latin typeface="Comic Sans MS" panose="030F0702030302020204" pitchFamily="66" charset="0"/>
              </a:rPr>
              <a:t>R = (J, K, L), F = {JK </a:t>
            </a:r>
            <a:r>
              <a:rPr lang="en-US" altLang="zh-CN" sz="20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dirty="0">
                <a:solidFill>
                  <a:srgbClr val="1F07CF"/>
                </a:solidFill>
                <a:latin typeface="Comic Sans MS" panose="030F0702030302020204" pitchFamily="66" charset="0"/>
              </a:rPr>
              <a:t> L, L </a:t>
            </a:r>
            <a:r>
              <a:rPr lang="en-US" altLang="zh-CN" sz="20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2000" b="1" dirty="0">
                <a:solidFill>
                  <a:srgbClr val="1F07CF"/>
                </a:solidFill>
                <a:latin typeface="Comic Sans MS" panose="030F0702030302020204" pitchFamily="66" charset="0"/>
              </a:rPr>
              <a:t> K}, </a:t>
            </a:r>
            <a:r>
              <a:rPr lang="en-US" altLang="zh-CN" sz="2000" dirty="0">
                <a:latin typeface="Comic Sans MS" panose="030F0702030302020204" pitchFamily="66" charset="0"/>
              </a:rPr>
              <a:t>two candidate keys = </a:t>
            </a:r>
            <a:r>
              <a:rPr lang="en-US" altLang="zh-CN" sz="2000" b="1" dirty="0">
                <a:solidFill>
                  <a:srgbClr val="1F07CF"/>
                </a:solidFill>
                <a:latin typeface="Comic Sans MS" panose="030F0702030302020204" pitchFamily="66" charset="0"/>
              </a:rPr>
              <a:t>JK </a:t>
            </a:r>
            <a:r>
              <a:rPr lang="en-US" altLang="zh-CN" sz="2000" dirty="0">
                <a:latin typeface="Comic Sans MS" panose="030F0702030302020204" pitchFamily="66" charset="0"/>
              </a:rPr>
              <a:t>and </a:t>
            </a:r>
            <a:r>
              <a:rPr lang="en-US" altLang="zh-CN" sz="2000" b="1" dirty="0">
                <a:solidFill>
                  <a:srgbClr val="1F07CF"/>
                </a:solidFill>
                <a:latin typeface="Comic Sans MS" panose="030F0702030302020204" pitchFamily="66" charset="0"/>
              </a:rPr>
              <a:t>JL</a:t>
            </a:r>
            <a:endParaRPr lang="en-US" altLang="zh-CN" sz="2000" b="1" dirty="0">
              <a:solidFill>
                <a:srgbClr val="1F07CF"/>
              </a:solidFill>
              <a:latin typeface="Comic Sans MS" panose="030F0702030302020204" pitchFamily="66" charset="0"/>
            </a:endParaRPr>
          </a:p>
          <a:p>
            <a:pPr lvl="1">
              <a:spcBef>
                <a:spcPts val="600"/>
              </a:spcBef>
            </a:pPr>
            <a:r>
              <a:rPr lang="en-US" altLang="zh-CN" sz="1800" b="1" dirty="0">
                <a:solidFill>
                  <a:srgbClr val="FF0000"/>
                </a:solidFill>
                <a:latin typeface="Comic Sans MS" panose="030F0702030302020204" pitchFamily="66" charset="0"/>
              </a:rPr>
              <a:t>R is not in BCNF</a:t>
            </a:r>
            <a:endParaRPr lang="en-US" altLang="zh-CN" sz="1800" b="1" dirty="0">
              <a:solidFill>
                <a:srgbClr val="FF0000"/>
              </a:solidFill>
              <a:latin typeface="Comic Sans MS" panose="030F0702030302020204" pitchFamily="66" charset="0"/>
            </a:endParaRPr>
          </a:p>
          <a:p>
            <a:pPr>
              <a:spcBef>
                <a:spcPts val="600"/>
              </a:spcBef>
            </a:pPr>
            <a:r>
              <a:rPr lang="en-US" altLang="zh-CN" sz="2000" dirty="0">
                <a:latin typeface="Comic Sans MS" panose="030F0702030302020204" pitchFamily="66" charset="0"/>
              </a:rPr>
              <a:t>Any decomposition of </a:t>
            </a:r>
            <a:r>
              <a:rPr lang="en-US" altLang="zh-CN" sz="2000" b="1" dirty="0">
                <a:solidFill>
                  <a:srgbClr val="1F07CF"/>
                </a:solidFill>
                <a:latin typeface="Comic Sans MS" panose="030F0702030302020204" pitchFamily="66" charset="0"/>
              </a:rPr>
              <a:t>R</a:t>
            </a:r>
            <a:r>
              <a:rPr lang="en-US" altLang="zh-CN" sz="2000" dirty="0">
                <a:latin typeface="Comic Sans MS" panose="030F0702030302020204" pitchFamily="66" charset="0"/>
              </a:rPr>
              <a:t> will fail to preserve</a:t>
            </a:r>
            <a:endParaRPr lang="en-US" altLang="zh-CN" sz="2000" dirty="0">
              <a:latin typeface="Comic Sans MS" panose="030F0702030302020204" pitchFamily="66" charset="0"/>
            </a:endParaRPr>
          </a:p>
          <a:p>
            <a:pPr lvl="1">
              <a:spcBef>
                <a:spcPts val="600"/>
              </a:spcBef>
            </a:pPr>
            <a:r>
              <a:rPr lang="en-US" altLang="zh-CN" sz="1800" b="1" dirty="0">
                <a:solidFill>
                  <a:srgbClr val="1F07CF"/>
                </a:solidFill>
                <a:latin typeface="Comic Sans MS" panose="030F0702030302020204" pitchFamily="66" charset="0"/>
              </a:rPr>
              <a:t>JK </a:t>
            </a:r>
            <a:r>
              <a:rPr lang="en-US" altLang="zh-CN" sz="18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 L </a:t>
            </a:r>
            <a:r>
              <a:rPr lang="zh-CN" altLang="en-US" sz="1800" dirty="0">
                <a:latin typeface="Comic Sans MS" panose="030F0702030302020204" pitchFamily="66" charset="0"/>
              </a:rPr>
              <a:t>或者 </a:t>
            </a:r>
            <a:r>
              <a:rPr lang="en-US" altLang="zh-CN" sz="1800" b="1" dirty="0">
                <a:solidFill>
                  <a:srgbClr val="1F07CF"/>
                </a:solidFill>
                <a:latin typeface="Comic Sans MS" panose="030F0702030302020204" pitchFamily="66" charset="0"/>
              </a:rPr>
              <a:t>L </a:t>
            </a:r>
            <a:r>
              <a:rPr lang="en-US" altLang="zh-CN" sz="1800" b="1" dirty="0">
                <a:solidFill>
                  <a:srgbClr val="1F07CF"/>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 K</a:t>
            </a:r>
            <a:endParaRPr lang="en-US" altLang="zh-CN" sz="1800" b="1" dirty="0">
              <a:solidFill>
                <a:srgbClr val="1F07CF"/>
              </a:solidFill>
              <a:latin typeface="Comic Sans MS" panose="030F0702030302020204" pitchFamily="66" charset="0"/>
            </a:endParaRPr>
          </a:p>
          <a:p>
            <a:pPr>
              <a:spcBef>
                <a:spcPts val="600"/>
              </a:spcBef>
            </a:pPr>
            <a:endParaRPr lang="zh-CN" altLang="en-US" sz="2000" dirty="0">
              <a:latin typeface="Comic Sans MS" panose="030F0702030302020204" pitchFamily="66" charset="0"/>
            </a:endParaRPr>
          </a:p>
        </p:txBody>
      </p:sp>
      <p:sp>
        <p:nvSpPr>
          <p:cNvPr id="4" name="Text Box 6"/>
          <p:cNvSpPr txBox="1">
            <a:spLocks noChangeArrowheads="1"/>
          </p:cNvSpPr>
          <p:nvPr/>
        </p:nvSpPr>
        <p:spPr bwMode="auto">
          <a:xfrm>
            <a:off x="251520" y="771550"/>
            <a:ext cx="7632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00FF00"/>
              </a:buClr>
              <a:buSzPct val="80000"/>
              <a:buFont typeface="Wingdings" panose="05000000000000000000" pitchFamily="2" charset="2"/>
              <a:buChar char="l"/>
              <a:defRPr kumimoji="1" sz="2000">
                <a:solidFill>
                  <a:schemeClr val="tx1"/>
                </a:solidFill>
                <a:latin typeface="Comic Sans MS" panose="030F0702030302020204" pitchFamily="66" charset="0"/>
              </a:defRPr>
            </a:lvl3pPr>
            <a:lvl4pPr marL="1600200" indent="-228600">
              <a:spcBef>
                <a:spcPct val="35000"/>
              </a:spcBef>
              <a:buClr>
                <a:srgbClr val="CC0099"/>
              </a:buClr>
              <a:buSzPct val="80000"/>
              <a:buFont typeface="Times New Roman" panose="02020603050405020304" pitchFamily="18" charset="0"/>
              <a:buChar char="•"/>
              <a:defRPr kumimoji="1" sz="2000">
                <a:solidFill>
                  <a:schemeClr val="tx1"/>
                </a:solidFill>
                <a:latin typeface="Comic Sans MS" panose="030F0702030302020204" pitchFamily="66" charset="0"/>
              </a:defRPr>
            </a:lvl4pPr>
            <a:lvl5pPr marL="2057400" indent="-228600">
              <a:spcBef>
                <a:spcPct val="35000"/>
              </a:spcBef>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000000"/>
              </a:buClr>
              <a:buSzPct val="80000"/>
              <a:buFont typeface="Times New Roman" panose="02020603050405020304" pitchFamily="18" charset="0"/>
              <a:buChar char="»"/>
              <a:defRPr kumimoji="1" sz="20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800" b="1" dirty="0">
                <a:solidFill>
                  <a:srgbClr val="FF0000"/>
                </a:solidFill>
                <a:ea typeface="宋体" panose="02010600030101010101" pitchFamily="2" charset="-122"/>
                <a:cs typeface="Arial" panose="020B0604020202020204" pitchFamily="34" charset="0"/>
              </a:rPr>
              <a:t>It is not always possible to get a BCNF decomposition that is dependency preserving</a:t>
            </a:r>
            <a:endParaRPr kumimoji="0" lang="en-US" altLang="zh-CN" sz="1800" b="1" dirty="0">
              <a:solidFill>
                <a:srgbClr val="FF0000"/>
              </a:solidFill>
              <a:ea typeface="宋体" panose="02010600030101010101" pitchFamily="2" charset="-122"/>
              <a:cs typeface="Arial" panose="020B0604020202020204" pitchFamily="3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Smaller Relation Schema/</a:t>
            </a:r>
            <a:r>
              <a:rPr lang="zh-CN" altLang="en-US" dirty="0">
                <a:latin typeface="Comic Sans MS" panose="030F0702030302020204" pitchFamily="66" charset="0"/>
              </a:rPr>
              <a:t>更小的模式</a:t>
            </a:r>
            <a:endParaRPr lang="zh-CN" altLang="en-US" dirty="0">
              <a:latin typeface="Comic Sans MS" panose="030F0702030302020204" pitchFamily="66" charset="0"/>
            </a:endParaRPr>
          </a:p>
        </p:txBody>
      </p:sp>
      <p:pic>
        <p:nvPicPr>
          <p:cNvPr id="4" name="Picture 9"/>
          <p:cNvPicPr>
            <a:picLocks noChangeAspect="1" noChangeArrowheads="1"/>
          </p:cNvPicPr>
          <p:nvPr/>
        </p:nvPicPr>
        <p:blipFill rotWithShape="1">
          <a:blip r:embed="rId1">
            <a:extLst>
              <a:ext uri="{28A0092B-C50C-407E-A947-70E740481C1C}">
                <a14:useLocalDpi xmlns:a14="http://schemas.microsoft.com/office/drawing/2010/main" val="0"/>
              </a:ext>
            </a:extLst>
          </a:blip>
          <a:srcRect b="5596"/>
          <a:stretch>
            <a:fillRect/>
          </a:stretch>
        </p:blipFill>
        <p:spPr bwMode="auto">
          <a:xfrm>
            <a:off x="1691680" y="679004"/>
            <a:ext cx="5036344"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580112" y="3900617"/>
            <a:ext cx="2592288" cy="584775"/>
          </a:xfrm>
          <a:prstGeom prst="rect">
            <a:avLst/>
          </a:prstGeom>
          <a:noFill/>
        </p:spPr>
        <p:txBody>
          <a:bodyPr wrap="square" rtlCol="0">
            <a:spAutoFit/>
          </a:bodyPr>
          <a:lstStyle/>
          <a:p>
            <a:r>
              <a:rPr lang="en-US" altLang="zh-CN" sz="1600" b="1" dirty="0">
                <a:latin typeface="Comic Sans MS" panose="030F0702030302020204" pitchFamily="66" charset="0"/>
                <a:cs typeface="Arial" panose="020B0604020202020204" pitchFamily="34" charset="0"/>
              </a:rPr>
              <a:t>More tuples mean lossy decompositions </a:t>
            </a:r>
            <a:endParaRPr lang="en-US" altLang="zh-CN" sz="1600" b="1" dirty="0">
              <a:latin typeface="Comic Sans MS" panose="030F0702030302020204" pitchFamily="66" charset="0"/>
              <a:cs typeface="Arial" panose="020B0604020202020204" pitchFamily="34" charset="0"/>
            </a:endParaRPr>
          </a:p>
        </p:txBody>
      </p:sp>
      <p:sp>
        <p:nvSpPr>
          <p:cNvPr id="3" name="圆角矩形 2"/>
          <p:cNvSpPr/>
          <p:nvPr/>
        </p:nvSpPr>
        <p:spPr>
          <a:xfrm>
            <a:off x="1907704" y="4371950"/>
            <a:ext cx="3168352" cy="3294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Third Normal Form: Motivation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71550"/>
            <a:ext cx="8856984" cy="3805070"/>
          </a:xfrm>
        </p:spPr>
        <p:txBody>
          <a:bodyPr/>
          <a:lstStyle/>
          <a:p>
            <a:r>
              <a:rPr lang="en-US" altLang="zh-CN" sz="2000" dirty="0">
                <a:latin typeface="Comic Sans MS" panose="030F0702030302020204" pitchFamily="66" charset="0"/>
              </a:rPr>
              <a:t>There are some situations where </a:t>
            </a:r>
            <a:endParaRPr lang="en-US" altLang="zh-CN" sz="2000" dirty="0">
              <a:latin typeface="Comic Sans MS" panose="030F0702030302020204" pitchFamily="66" charset="0"/>
            </a:endParaRPr>
          </a:p>
          <a:p>
            <a:pPr lvl="1"/>
            <a:r>
              <a:rPr lang="en-US" altLang="zh-CN" sz="1800" dirty="0">
                <a:solidFill>
                  <a:srgbClr val="FF0000"/>
                </a:solidFill>
                <a:latin typeface="Comic Sans MS" panose="030F0702030302020204" pitchFamily="66" charset="0"/>
              </a:rPr>
              <a:t>BCNF is not dependency preserving</a:t>
            </a:r>
            <a:r>
              <a:rPr lang="en-US" altLang="zh-CN" sz="1800" dirty="0">
                <a:latin typeface="Comic Sans MS" panose="030F0702030302020204" pitchFamily="66" charset="0"/>
              </a:rPr>
              <a:t>, and </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Efficient checking for FD violation on updates is important</a:t>
            </a:r>
            <a:endParaRPr lang="en-US" altLang="zh-CN" sz="1800" dirty="0">
              <a:latin typeface="Comic Sans MS" panose="030F0702030302020204" pitchFamily="66" charset="0"/>
            </a:endParaRPr>
          </a:p>
          <a:p>
            <a:endParaRPr lang="en-US" altLang="zh-CN" sz="2000" b="1">
              <a:solidFill>
                <a:srgbClr val="FF0000"/>
              </a:solidFill>
              <a:latin typeface="Comic Sans MS" panose="030F0702030302020204" pitchFamily="66" charset="0"/>
            </a:endParaRPr>
          </a:p>
          <a:p>
            <a:r>
              <a:rPr lang="en-US" altLang="zh-CN" sz="2000" b="1">
                <a:solidFill>
                  <a:srgbClr val="FF0000"/>
                </a:solidFill>
                <a:latin typeface="Comic Sans MS" panose="030F0702030302020204" pitchFamily="66" charset="0"/>
              </a:rPr>
              <a:t>Solution</a:t>
            </a:r>
            <a:r>
              <a:rPr lang="en-US" altLang="zh-CN" sz="2000" b="1" dirty="0">
                <a:solidFill>
                  <a:srgbClr val="FF0000"/>
                </a:solidFill>
                <a:latin typeface="Comic Sans MS" panose="030F0702030302020204" pitchFamily="66" charset="0"/>
              </a:rPr>
              <a:t>: </a:t>
            </a:r>
            <a:r>
              <a:rPr lang="en-US" altLang="zh-CN" sz="2000" dirty="0">
                <a:latin typeface="Comic Sans MS" panose="030F0702030302020204" pitchFamily="66" charset="0"/>
              </a:rPr>
              <a:t>define a weaker normal form, i.e., </a:t>
            </a:r>
            <a:r>
              <a:rPr lang="en-US" altLang="zh-CN" sz="2000" b="1" dirty="0">
                <a:solidFill>
                  <a:srgbClr val="FF0000"/>
                </a:solidFill>
                <a:latin typeface="Comic Sans MS" panose="030F0702030302020204" pitchFamily="66" charset="0"/>
              </a:rPr>
              <a:t>Third Normal Form</a:t>
            </a:r>
            <a:endParaRPr lang="en-US" altLang="zh-CN" sz="2000" b="1" dirty="0">
              <a:solidFill>
                <a:srgbClr val="FF0000"/>
              </a:solidFill>
              <a:latin typeface="Comic Sans MS" panose="030F0702030302020204" pitchFamily="66" charset="0"/>
            </a:endParaRPr>
          </a:p>
          <a:p>
            <a:pPr lvl="1"/>
            <a:r>
              <a:rPr lang="en-US" altLang="zh-CN" sz="1800" dirty="0">
                <a:solidFill>
                  <a:srgbClr val="1F07CF"/>
                </a:solidFill>
                <a:latin typeface="Comic Sans MS" panose="030F0702030302020204" pitchFamily="66" charset="0"/>
              </a:rPr>
              <a:t>Allows some redundancy</a:t>
            </a:r>
            <a:endParaRPr lang="en-US" altLang="zh-CN" sz="1800" dirty="0">
              <a:solidFill>
                <a:srgbClr val="1F07CF"/>
              </a:solidFill>
              <a:latin typeface="Comic Sans MS" panose="030F0702030302020204" pitchFamily="66" charset="0"/>
            </a:endParaRPr>
          </a:p>
          <a:p>
            <a:pPr lvl="1"/>
            <a:r>
              <a:rPr lang="en-US" altLang="zh-CN" sz="1800" dirty="0">
                <a:solidFill>
                  <a:srgbClr val="1F07CF"/>
                </a:solidFill>
                <a:latin typeface="Comic Sans MS" panose="030F0702030302020204" pitchFamily="66" charset="0"/>
              </a:rPr>
              <a:t>But FDs can be checked on individual relations without computing a join</a:t>
            </a:r>
            <a:endParaRPr lang="en-US" altLang="zh-CN" sz="1800" dirty="0">
              <a:solidFill>
                <a:srgbClr val="1F07CF"/>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There is always a lossless-join, dependency-preserving decomposition into 3NF</a:t>
            </a:r>
            <a:endParaRPr lang="en-US" altLang="zh-CN" sz="1800" b="1" dirty="0">
              <a:solidFill>
                <a:srgbClr val="FF0000"/>
              </a:solidFill>
              <a:latin typeface="Comic Sans MS" panose="030F0702030302020204" pitchFamily="66"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Third Normal Form</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anose="030F0702030302020204" pitchFamily="66" charset="0"/>
                  </a:rPr>
                  <a:t>A relation schema </a:t>
                </a:r>
                <a:r>
                  <a:rPr lang="en-US" altLang="zh-CN" sz="2000" b="1" dirty="0">
                    <a:solidFill>
                      <a:srgbClr val="FF0000"/>
                    </a:solidFill>
                    <a:latin typeface="Comic Sans MS" panose="030F0702030302020204" pitchFamily="66" charset="0"/>
                  </a:rPr>
                  <a:t>R is in 3NF </a:t>
                </a:r>
                <a:r>
                  <a:rPr lang="en-US" altLang="zh-CN" sz="2000" dirty="0">
                    <a:latin typeface="Comic Sans MS" panose="030F0702030302020204" pitchFamily="66" charset="0"/>
                  </a:rPr>
                  <a:t>if for </a:t>
                </a:r>
                <a:r>
                  <a:rPr lang="en-US" altLang="zh-CN" sz="2000" b="1" dirty="0">
                    <a:solidFill>
                      <a:srgbClr val="1F07CF"/>
                    </a:solidFill>
                    <a:latin typeface="Comic Sans MS" panose="030F0702030302020204" pitchFamily="66" charset="0"/>
                  </a:rPr>
                  <a:t>all </a:t>
                </a:r>
                <a14:m>
                  <m:oMath xmlns:m="http://schemas.openxmlformats.org/officeDocument/2006/math">
                    <m:r>
                      <a:rPr lang="zh-CN" altLang="en-US" sz="2000" b="1" i="1" smtClean="0">
                        <a:solidFill>
                          <a:srgbClr val="1F07CF"/>
                        </a:solidFill>
                        <a:latin typeface="Cambria Math" panose="02040503050406030204" pitchFamily="18" charset="0"/>
                      </a:rPr>
                      <m:t>𝜶</m:t>
                    </m:r>
                    <m:r>
                      <a:rPr lang="zh-CN" altLang="en-US" sz="2000" b="1" i="1" smtClean="0">
                        <a:solidFill>
                          <a:srgbClr val="1F07CF"/>
                        </a:solidFill>
                        <a:latin typeface="Cambria Math" panose="02040503050406030204" pitchFamily="18" charset="0"/>
                      </a:rPr>
                      <m:t>→</m:t>
                    </m:r>
                    <m:r>
                      <a:rPr lang="zh-CN" altLang="en-US" sz="2000" b="1" i="1" smtClean="0">
                        <a:solidFill>
                          <a:srgbClr val="1F07CF"/>
                        </a:solidFill>
                        <a:latin typeface="Cambria Math" panose="02040503050406030204" pitchFamily="18" charset="0"/>
                      </a:rPr>
                      <m:t>𝜷</m:t>
                    </m:r>
                  </m:oMath>
                </a14:m>
                <a:r>
                  <a:rPr lang="en-US" altLang="zh-CN" sz="2000" b="1" dirty="0">
                    <a:solidFill>
                      <a:srgbClr val="1F07CF"/>
                    </a:solidFill>
                    <a:latin typeface="Comic Sans MS" panose="030F0702030302020204" pitchFamily="66" charset="0"/>
                  </a:rPr>
                  <a:t> in F</a:t>
                </a:r>
                <a:r>
                  <a:rPr lang="en-US" altLang="zh-CN" sz="2000" b="1" baseline="30000" dirty="0">
                    <a:solidFill>
                      <a:srgbClr val="1F07CF"/>
                    </a:solidFill>
                    <a:latin typeface="Comic Sans MS" panose="030F0702030302020204" pitchFamily="66" charset="0"/>
                  </a:rPr>
                  <a:t>+ </a:t>
                </a:r>
                <a:r>
                  <a:rPr lang="en-US" altLang="zh-CN" sz="2000" dirty="0">
                    <a:solidFill>
                      <a:srgbClr val="FF0000"/>
                    </a:solidFill>
                    <a:latin typeface="Comic Sans MS" panose="030F0702030302020204" pitchFamily="66" charset="0"/>
                  </a:rPr>
                  <a:t>at least </a:t>
                </a:r>
                <a:r>
                  <a:rPr lang="en-US" altLang="zh-CN" sz="2000" dirty="0">
                    <a:latin typeface="Comic Sans MS" panose="030F0702030302020204" pitchFamily="66" charset="0"/>
                  </a:rPr>
                  <a:t>one of the following holds:</a:t>
                </a:r>
                <a:endParaRPr lang="en-US" altLang="zh-CN" sz="2000" dirty="0">
                  <a:latin typeface="Comic Sans MS" panose="030F0702030302020204" pitchFamily="66" charset="0"/>
                </a:endParaRPr>
              </a:p>
              <a:p>
                <a:pPr lvl="1"/>
                <a14:m>
                  <m:oMath xmlns:m="http://schemas.openxmlformats.org/officeDocument/2006/math">
                    <m:r>
                      <a:rPr lang="zh-CN" altLang="en-US" sz="1800" b="1" i="1" smtClean="0">
                        <a:solidFill>
                          <a:srgbClr val="1B06BA"/>
                        </a:solidFill>
                        <a:latin typeface="Cambria Math" panose="02040503050406030204" pitchFamily="18" charset="0"/>
                      </a:rPr>
                      <m:t>𝜶</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𝜷</m:t>
                    </m:r>
                  </m:oMath>
                </a14:m>
                <a:r>
                  <a:rPr lang="en-US" altLang="zh-CN" sz="1800" b="1" dirty="0">
                    <a:solidFill>
                      <a:srgbClr val="1B06BA"/>
                    </a:solidFill>
                    <a:latin typeface="Comic Sans MS" panose="030F0702030302020204" pitchFamily="66" charset="0"/>
                  </a:rPr>
                  <a:t> is trivial (i.e., </a:t>
                </a:r>
                <a14:m>
                  <m:oMath xmlns:m="http://schemas.openxmlformats.org/officeDocument/2006/math">
                    <m:r>
                      <a:rPr lang="zh-CN" altLang="en-US" sz="1800" b="1" i="1" smtClean="0">
                        <a:solidFill>
                          <a:srgbClr val="1B06BA"/>
                        </a:solidFill>
                        <a:latin typeface="Cambria Math" panose="02040503050406030204" pitchFamily="18" charset="0"/>
                      </a:rPr>
                      <m:t>𝜷</m:t>
                    </m:r>
                    <m:r>
                      <a:rPr lang="zh-CN" altLang="en-US" sz="1800" b="1" i="1" smtClean="0">
                        <a:solidFill>
                          <a:srgbClr val="1B06BA"/>
                        </a:solidFill>
                        <a:latin typeface="Cambria Math" panose="02040503050406030204" pitchFamily="18" charset="0"/>
                      </a:rPr>
                      <m:t>⊆</m:t>
                    </m:r>
                    <m:r>
                      <a:rPr lang="zh-CN" altLang="en-US" sz="1800" b="1" i="1" smtClean="0">
                        <a:solidFill>
                          <a:srgbClr val="1B06BA"/>
                        </a:solidFill>
                        <a:latin typeface="Cambria Math" panose="02040503050406030204" pitchFamily="18" charset="0"/>
                      </a:rPr>
                      <m:t>𝜶</m:t>
                    </m:r>
                  </m:oMath>
                </a14:m>
                <a:r>
                  <a:rPr lang="en-US" altLang="zh-CN" sz="1800" b="1" dirty="0">
                    <a:solidFill>
                      <a:srgbClr val="1B06BA"/>
                    </a:solidFill>
                    <a:latin typeface="Comic Sans MS" panose="030F0702030302020204" pitchFamily="66" charset="0"/>
                  </a:rPr>
                  <a:t>)</a:t>
                </a:r>
                <a:endParaRPr lang="en-US" altLang="zh-CN" sz="1800" b="1" dirty="0">
                  <a:solidFill>
                    <a:srgbClr val="1B06BA"/>
                  </a:solidFill>
                  <a:latin typeface="Comic Sans MS" panose="030F0702030302020204" pitchFamily="66" charset="0"/>
                </a:endParaRPr>
              </a:p>
              <a:p>
                <a:pPr lvl="1"/>
                <a14:m>
                  <m:oMath xmlns:m="http://schemas.openxmlformats.org/officeDocument/2006/math">
                    <m:r>
                      <a:rPr lang="zh-CN" altLang="en-US" sz="1800" b="1" i="1">
                        <a:solidFill>
                          <a:srgbClr val="1B06BA"/>
                        </a:solidFill>
                        <a:latin typeface="Cambria Math" panose="02040503050406030204" pitchFamily="18" charset="0"/>
                      </a:rPr>
                      <m:t>𝜶</m:t>
                    </m:r>
                  </m:oMath>
                </a14:m>
                <a:r>
                  <a:rPr lang="en-US" altLang="zh-CN" sz="1800" b="1" dirty="0">
                    <a:solidFill>
                      <a:srgbClr val="1B06BA"/>
                    </a:solidFill>
                    <a:latin typeface="Comic Sans MS" panose="030F0702030302020204" pitchFamily="66" charset="0"/>
                  </a:rPr>
                  <a:t> is a </a:t>
                </a:r>
                <a:r>
                  <a:rPr lang="en-US" altLang="zh-CN" sz="1800" b="1" dirty="0" err="1">
                    <a:solidFill>
                      <a:srgbClr val="1B06BA"/>
                    </a:solidFill>
                    <a:latin typeface="Comic Sans MS" panose="030F0702030302020204" pitchFamily="66" charset="0"/>
                  </a:rPr>
                  <a:t>candicate</a:t>
                </a:r>
                <a:r>
                  <a:rPr lang="en-US" altLang="zh-CN" sz="1800" b="1" dirty="0">
                    <a:solidFill>
                      <a:srgbClr val="1B06BA"/>
                    </a:solidFill>
                    <a:latin typeface="Comic Sans MS" panose="030F0702030302020204" pitchFamily="66" charset="0"/>
                  </a:rPr>
                  <a:t> key for R</a:t>
                </a:r>
                <a:endParaRPr lang="en-US" altLang="zh-CN" sz="1800" b="1" dirty="0">
                  <a:solidFill>
                    <a:srgbClr val="1B06BA"/>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Each attribute A in </a:t>
                </a:r>
                <a14:m>
                  <m:oMath xmlns:m="http://schemas.openxmlformats.org/officeDocument/2006/math">
                    <m:r>
                      <a:rPr lang="zh-CN" altLang="en-US" sz="1800" b="1" i="1">
                        <a:solidFill>
                          <a:srgbClr val="FF0000"/>
                        </a:solidFill>
                        <a:latin typeface="Cambria Math" panose="02040503050406030204" pitchFamily="18" charset="0"/>
                      </a:rPr>
                      <m:t>𝜷</m:t>
                    </m:r>
                    <m:r>
                      <a:rPr lang="en-US" altLang="zh-CN" sz="1800" b="1" i="1" smtClean="0">
                        <a:solidFill>
                          <a:srgbClr val="FF0000"/>
                        </a:solidFill>
                        <a:latin typeface="Cambria Math" panose="02040503050406030204" pitchFamily="18" charset="0"/>
                      </a:rPr>
                      <m:t>−</m:t>
                    </m:r>
                    <m:r>
                      <a:rPr lang="zh-CN" altLang="en-US" sz="1800" b="1" i="1">
                        <a:solidFill>
                          <a:srgbClr val="FF0000"/>
                        </a:solidFill>
                        <a:latin typeface="Cambria Math" panose="02040503050406030204" pitchFamily="18" charset="0"/>
                      </a:rPr>
                      <m:t>𝜶</m:t>
                    </m:r>
                  </m:oMath>
                </a14:m>
                <a:r>
                  <a:rPr lang="en-US" altLang="zh-CN" sz="1800" b="1" dirty="0">
                    <a:solidFill>
                      <a:srgbClr val="FF0000"/>
                    </a:solidFill>
                    <a:latin typeface="Comic Sans MS" panose="030F0702030302020204" pitchFamily="66" charset="0"/>
                  </a:rPr>
                  <a:t> is contained in a candidate key for R</a:t>
                </a:r>
                <a:endParaRPr lang="en-US" altLang="zh-CN" sz="1800" b="1" dirty="0">
                  <a:solidFill>
                    <a:srgbClr val="FF0000"/>
                  </a:solidFill>
                  <a:latin typeface="Comic Sans MS" panose="030F0702030302020204" pitchFamily="66" charset="0"/>
                </a:endParaRPr>
              </a:p>
              <a:p>
                <a:pPr marL="457200" lvl="1" indent="0">
                  <a:buNone/>
                </a:pPr>
                <a:r>
                  <a:rPr lang="en-US" altLang="zh-CN" sz="1800" dirty="0">
                    <a:latin typeface="Comic Sans MS" panose="030F0702030302020204" pitchFamily="66" charset="0"/>
                  </a:rPr>
                  <a:t>(NOTE: </a:t>
                </a:r>
                <a:r>
                  <a:rPr lang="en-US" altLang="zh-CN" sz="1800" b="1" dirty="0">
                    <a:solidFill>
                      <a:srgbClr val="FF0000"/>
                    </a:solidFill>
                    <a:latin typeface="Comic Sans MS" panose="030F0702030302020204" pitchFamily="66" charset="0"/>
                  </a:rPr>
                  <a:t>each attribute may be in a different candidate key</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endParaRPr lang="en-US" altLang="zh-CN" sz="2000">
                  <a:latin typeface="Comic Sans MS" panose="030F0702030302020204" pitchFamily="66" charset="0"/>
                </a:endParaRPr>
              </a:p>
              <a:p>
                <a:r>
                  <a:rPr lang="en-US" altLang="zh-CN" sz="2000" b="1">
                    <a:solidFill>
                      <a:srgbClr val="1B06BA"/>
                    </a:solidFill>
                    <a:latin typeface="Comic Sans MS" panose="030F0702030302020204" pitchFamily="66" charset="0"/>
                  </a:rPr>
                  <a:t>If </a:t>
                </a:r>
                <a:r>
                  <a:rPr lang="en-US" altLang="zh-CN" sz="2000" b="1" dirty="0">
                    <a:solidFill>
                      <a:srgbClr val="1B06BA"/>
                    </a:solidFill>
                    <a:latin typeface="Comic Sans MS" panose="030F0702030302020204" pitchFamily="66" charset="0"/>
                  </a:rPr>
                  <a:t>a relation is in BCNF, it is in 3NF </a:t>
                </a:r>
                <a:r>
                  <a:rPr lang="en-US" altLang="zh-CN" sz="2000" dirty="0">
                    <a:latin typeface="Comic Sans MS" panose="030F0702030302020204" pitchFamily="66" charset="0"/>
                  </a:rPr>
                  <a:t>(since in </a:t>
                </a:r>
                <a:r>
                  <a:rPr lang="en-US" altLang="zh-CN" sz="2000" b="1" dirty="0">
                    <a:solidFill>
                      <a:srgbClr val="1F07CF"/>
                    </a:solidFill>
                    <a:latin typeface="Comic Sans MS" panose="030F0702030302020204" pitchFamily="66" charset="0"/>
                  </a:rPr>
                  <a:t>BCNF</a:t>
                </a:r>
                <a:r>
                  <a:rPr lang="en-US" altLang="zh-CN" sz="2000" dirty="0">
                    <a:latin typeface="Comic Sans MS" panose="030F0702030302020204" pitchFamily="66" charset="0"/>
                  </a:rPr>
                  <a:t> one of the first two conditions above must hold)</a:t>
                </a:r>
                <a:endParaRPr lang="en-US" altLang="zh-CN" sz="2000" dirty="0">
                  <a:latin typeface="Comic Sans MS" panose="030F0702030302020204" pitchFamily="66" charset="0"/>
                </a:endParaRPr>
              </a:p>
              <a:p>
                <a:r>
                  <a:rPr lang="en-US" altLang="zh-CN" sz="2000" dirty="0">
                    <a:latin typeface="Comic Sans MS" panose="030F0702030302020204" pitchFamily="66" charset="0"/>
                  </a:rPr>
                  <a:t>Third condition is a minimal relaxation of </a:t>
                </a:r>
                <a:r>
                  <a:rPr lang="en-US" altLang="zh-CN" sz="2000" b="1" dirty="0">
                    <a:solidFill>
                      <a:srgbClr val="1F07CF"/>
                    </a:solidFill>
                    <a:latin typeface="Comic Sans MS" panose="030F0702030302020204" pitchFamily="66" charset="0"/>
                  </a:rPr>
                  <a:t>BCNF</a:t>
                </a:r>
                <a:r>
                  <a:rPr lang="en-US" altLang="zh-CN" sz="2000" dirty="0">
                    <a:latin typeface="Comic Sans MS" panose="030F0702030302020204" pitchFamily="66" charset="0"/>
                  </a:rPr>
                  <a:t> to ensure dependency preservation</a:t>
                </a:r>
                <a:endParaRPr lang="en-US" altLang="zh-CN" sz="2000" dirty="0">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789553"/>
                <a:ext cx="8712968" cy="3805070"/>
              </a:xfrm>
              <a:blipFill rotWithShape="1">
                <a:blip r:embed="rId1"/>
                <a:stretch>
                  <a:fillRect l="-1" t="-1125" r="2" b="-4596"/>
                </a:stretch>
              </a:blipFill>
            </p:spPr>
            <p:txBody>
              <a:bodyPr/>
              <a:lstStyle/>
              <a:p>
                <a:r>
                  <a:rPr lang="zh-CN" altLang="en-US">
                    <a:noFill/>
                  </a:rPr>
                  <a:t> </a:t>
                </a:r>
              </a:p>
            </p:txBody>
          </p:sp>
        </mc:Fallback>
      </mc:AlternateContent>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3NF (Cont.)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10896"/>
            <a:ext cx="8568952" cy="3805070"/>
          </a:xfrm>
        </p:spPr>
        <p:txBody>
          <a:bodyPr/>
          <a:lstStyle/>
          <a:p>
            <a:r>
              <a:rPr lang="en-US" altLang="zh-CN" sz="2000" b="1" dirty="0">
                <a:latin typeface="Comic Sans MS" panose="030F0702030302020204" pitchFamily="66" charset="0"/>
              </a:rPr>
              <a:t>Example</a:t>
            </a:r>
            <a:endParaRPr lang="en-US" altLang="zh-CN" sz="2000" b="1" dirty="0">
              <a:latin typeface="Comic Sans MS" panose="030F0702030302020204" pitchFamily="66" charset="0"/>
            </a:endParaRPr>
          </a:p>
          <a:p>
            <a:pPr lvl="1"/>
            <a:r>
              <a:rPr lang="en-US" altLang="zh-CN" sz="1800" dirty="0">
                <a:latin typeface="Comic Sans MS" panose="030F0702030302020204" pitchFamily="66" charset="0"/>
              </a:rPr>
              <a:t>R = (J, K, L), F = {JK </a:t>
            </a:r>
            <a:r>
              <a:rPr lang="en-US" altLang="zh-CN" sz="1800" b="1" dirty="0">
                <a:latin typeface="Comic Sans MS" panose="030F0702030302020204" pitchFamily="66" charset="0"/>
                <a:ea typeface="宋体" panose="02010600030101010101" pitchFamily="2" charset="-122"/>
                <a:sym typeface="Symbol" panose="05050102010706020507" pitchFamily="18" charset="2"/>
              </a:rPr>
              <a:t></a:t>
            </a:r>
            <a:r>
              <a:rPr lang="en-US" altLang="zh-CN" sz="1800" dirty="0">
                <a:latin typeface="Comic Sans MS" panose="030F0702030302020204" pitchFamily="66" charset="0"/>
              </a:rPr>
              <a:t> L, L </a:t>
            </a:r>
            <a:r>
              <a:rPr lang="en-US" altLang="zh-CN" sz="1800" b="1" dirty="0">
                <a:latin typeface="Comic Sans MS" panose="030F0702030302020204" pitchFamily="66" charset="0"/>
                <a:ea typeface="宋体" panose="02010600030101010101" pitchFamily="2" charset="-122"/>
                <a:sym typeface="Symbol" panose="05050102010706020507" pitchFamily="18" charset="2"/>
              </a:rPr>
              <a:t></a:t>
            </a:r>
            <a:r>
              <a:rPr lang="en-US" altLang="zh-CN" sz="1800" dirty="0">
                <a:latin typeface="Comic Sans MS" panose="030F0702030302020204" pitchFamily="66" charset="0"/>
              </a:rPr>
              <a:t> K}, </a:t>
            </a:r>
            <a:r>
              <a:rPr lang="en-US" altLang="zh-CN" sz="1800" dirty="0">
                <a:solidFill>
                  <a:srgbClr val="1B06BA"/>
                </a:solidFill>
                <a:latin typeface="Comic Sans MS" panose="030F0702030302020204" pitchFamily="66" charset="0"/>
              </a:rPr>
              <a:t>two candidate keys:  JK and JL</a:t>
            </a:r>
            <a:endParaRPr lang="en-US" altLang="zh-CN" sz="1800" dirty="0">
              <a:solidFill>
                <a:srgbClr val="1B06BA"/>
              </a:solidFill>
              <a:latin typeface="Comic Sans MS" panose="030F0702030302020204" pitchFamily="66" charset="0"/>
            </a:endParaRPr>
          </a:p>
          <a:p>
            <a:pPr lvl="1"/>
            <a:r>
              <a:rPr lang="en-US" altLang="zh-CN" sz="1800" b="1" dirty="0">
                <a:solidFill>
                  <a:srgbClr val="FF0000"/>
                </a:solidFill>
                <a:latin typeface="Comic Sans MS" panose="030F0702030302020204" pitchFamily="66" charset="0"/>
              </a:rPr>
              <a:t>R is in 3NF</a:t>
            </a:r>
            <a:endParaRPr lang="en-US" altLang="zh-CN" sz="1800" b="1" dirty="0">
              <a:solidFill>
                <a:srgbClr val="FF0000"/>
              </a:solidFill>
              <a:latin typeface="Comic Sans MS" panose="030F0702030302020204" pitchFamily="66" charset="0"/>
            </a:endParaRPr>
          </a:p>
          <a:p>
            <a:pPr marL="914400" lvl="2" indent="0">
              <a:buNone/>
            </a:pPr>
            <a:r>
              <a:rPr lang="en-US" altLang="zh-CN" sz="1600" dirty="0">
                <a:solidFill>
                  <a:srgbClr val="1B06BA"/>
                </a:solidFill>
                <a:latin typeface="Comic Sans MS" panose="030F0702030302020204" pitchFamily="66" charset="0"/>
              </a:rPr>
              <a:t>JK</a:t>
            </a:r>
            <a:r>
              <a:rPr lang="en-US" altLang="zh-CN" sz="1600" b="1" dirty="0">
                <a:solidFill>
                  <a:srgbClr val="1B06BA"/>
                </a:solidFill>
                <a:latin typeface="Comic Sans MS" panose="030F0702030302020204" pitchFamily="66" charset="0"/>
                <a:ea typeface="宋体" panose="02010600030101010101" pitchFamily="2" charset="-122"/>
                <a:sym typeface="Symbol" panose="05050102010706020507" pitchFamily="18" charset="2"/>
              </a:rPr>
              <a:t> </a:t>
            </a:r>
            <a:r>
              <a:rPr lang="en-US" altLang="zh-CN" sz="1600" dirty="0">
                <a:solidFill>
                  <a:srgbClr val="1B06BA"/>
                </a:solidFill>
                <a:latin typeface="Comic Sans MS" panose="030F0702030302020204" pitchFamily="66" charset="0"/>
              </a:rPr>
              <a:t> L	JK is </a:t>
            </a:r>
            <a:r>
              <a:rPr lang="en-US" altLang="zh-CN" sz="1600">
                <a:solidFill>
                  <a:srgbClr val="1B06BA"/>
                </a:solidFill>
                <a:latin typeface="Comic Sans MS" panose="030F0702030302020204" pitchFamily="66" charset="0"/>
              </a:rPr>
              <a:t>a superkey/ candidate key</a:t>
            </a:r>
            <a:endParaRPr lang="en-US" altLang="zh-CN" sz="1600" dirty="0">
              <a:solidFill>
                <a:srgbClr val="1B06BA"/>
              </a:solidFill>
              <a:latin typeface="Comic Sans MS" panose="030F0702030302020204" pitchFamily="66" charset="0"/>
            </a:endParaRPr>
          </a:p>
          <a:p>
            <a:pPr marL="914400" lvl="2" indent="0">
              <a:buNone/>
            </a:pPr>
            <a:r>
              <a:rPr lang="en-US" altLang="zh-CN" sz="1600" dirty="0">
                <a:solidFill>
                  <a:srgbClr val="FF0000"/>
                </a:solidFill>
                <a:latin typeface="Comic Sans MS" panose="030F0702030302020204" pitchFamily="66" charset="0"/>
              </a:rPr>
              <a:t>L</a:t>
            </a:r>
            <a:r>
              <a:rPr lang="en-US" altLang="zh-CN" sz="1600" b="1" dirty="0">
                <a:solidFill>
                  <a:srgbClr val="FF0000"/>
                </a:solidFill>
                <a:latin typeface="Comic Sans MS" panose="030F0702030302020204" pitchFamily="66" charset="0"/>
                <a:ea typeface="宋体" panose="02010600030101010101" pitchFamily="2" charset="-122"/>
                <a:sym typeface="Symbol" panose="05050102010706020507" pitchFamily="18" charset="2"/>
              </a:rPr>
              <a:t> </a:t>
            </a:r>
            <a:r>
              <a:rPr lang="en-US" altLang="zh-CN" sz="1600" dirty="0">
                <a:solidFill>
                  <a:srgbClr val="FF0000"/>
                </a:solidFill>
                <a:latin typeface="Comic Sans MS" panose="030F0702030302020204" pitchFamily="66" charset="0"/>
              </a:rPr>
              <a:t> K	K is contained in a candidate key</a:t>
            </a:r>
            <a:endParaRPr lang="en-US" altLang="zh-CN" sz="1600" dirty="0">
              <a:solidFill>
                <a:srgbClr val="FF0000"/>
              </a:solidFill>
              <a:latin typeface="Comic Sans MS" panose="030F0702030302020204" pitchFamily="66" charset="0"/>
            </a:endParaRPr>
          </a:p>
          <a:p>
            <a:pPr lvl="1"/>
            <a:r>
              <a:rPr lang="en-US" altLang="zh-CN" sz="1800" dirty="0">
                <a:solidFill>
                  <a:srgbClr val="1B06BA"/>
                </a:solidFill>
                <a:latin typeface="Comic Sans MS" panose="030F0702030302020204" pitchFamily="66" charset="0"/>
              </a:rPr>
              <a:t>BCNF decomposition has  (JL) and (LK), </a:t>
            </a:r>
            <a:r>
              <a:rPr lang="en-US" altLang="zh-CN" sz="1800" dirty="0">
                <a:latin typeface="Comic Sans MS" panose="030F0702030302020204" pitchFamily="66" charset="0"/>
              </a:rPr>
              <a:t>and testing for </a:t>
            </a:r>
            <a:r>
              <a:rPr lang="en-US" altLang="zh-CN" sz="1800" dirty="0">
                <a:solidFill>
                  <a:srgbClr val="FF0000"/>
                </a:solidFill>
                <a:latin typeface="Comic Sans MS" panose="030F0702030302020204" pitchFamily="66" charset="0"/>
              </a:rPr>
              <a:t>JK </a:t>
            </a:r>
            <a:r>
              <a:rPr lang="en-US" altLang="zh-CN" sz="1800" b="1" dirty="0">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lang="en-US" altLang="zh-CN" sz="1800" dirty="0">
                <a:solidFill>
                  <a:srgbClr val="FF0000"/>
                </a:solidFill>
                <a:latin typeface="Comic Sans MS" panose="030F0702030302020204" pitchFamily="66" charset="0"/>
              </a:rPr>
              <a:t> L </a:t>
            </a:r>
            <a:r>
              <a:rPr lang="en-US" altLang="zh-CN" sz="1800" dirty="0">
                <a:latin typeface="Comic Sans MS" panose="030F0702030302020204" pitchFamily="66" charset="0"/>
              </a:rPr>
              <a:t>requires a join</a:t>
            </a:r>
            <a:endParaRPr lang="en-US" altLang="zh-CN" sz="1800" dirty="0">
              <a:latin typeface="Comic Sans MS" panose="030F0702030302020204" pitchFamily="66" charset="0"/>
            </a:endParaRPr>
          </a:p>
          <a:p>
            <a:r>
              <a:rPr lang="en-US" altLang="zh-CN" sz="2000" dirty="0">
                <a:latin typeface="Comic Sans MS" panose="030F0702030302020204" pitchFamily="66" charset="0"/>
              </a:rPr>
              <a:t>There is some redundancy in this schema</a:t>
            </a:r>
            <a:endParaRPr lang="en-US" altLang="zh-CN" sz="2000" dirty="0">
              <a:latin typeface="Comic Sans MS" panose="030F0702030302020204" pitchFamily="66" charset="0"/>
            </a:endParaRPr>
          </a:p>
          <a:p>
            <a:r>
              <a:rPr lang="en-US" altLang="zh-CN" sz="2000" dirty="0">
                <a:latin typeface="Comic Sans MS" panose="030F0702030302020204" pitchFamily="66" charset="0"/>
              </a:rPr>
              <a:t>Equivalent to example:</a:t>
            </a:r>
            <a:endParaRPr lang="en-US" altLang="zh-CN" sz="2000" dirty="0">
              <a:latin typeface="Comic Sans MS" panose="030F0702030302020204" pitchFamily="66"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Banker-schema = (branch-name, customer-name, banker-name)</a:t>
            </a:r>
            <a:endParaRPr lang="en-US" altLang="zh-CN" sz="1800" i="1" dirty="0">
              <a:solidFill>
                <a:srgbClr val="1F07CF"/>
              </a:solidFill>
              <a:latin typeface="Comic Sans MS" panose="030F0702030302020204" pitchFamily="66" charset="0"/>
              <a:cs typeface="Times New Roman" panose="02020603050405020304" pitchFamily="18"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banker-name</a:t>
            </a:r>
            <a:r>
              <a:rPr lang="en-US" altLang="zh-CN" sz="1800" b="1" i="1"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 </a:t>
            </a:r>
            <a:r>
              <a:rPr lang="en-US" altLang="zh-CN" sz="1800" i="1" dirty="0">
                <a:solidFill>
                  <a:srgbClr val="1F07CF"/>
                </a:solidFill>
                <a:latin typeface="Comic Sans MS" panose="030F0702030302020204" pitchFamily="66" charset="0"/>
                <a:cs typeface="Times New Roman" panose="02020603050405020304" pitchFamily="18" charset="0"/>
              </a:rPr>
              <a:t>branch name,</a:t>
            </a:r>
            <a:r>
              <a:rPr lang="zh-CN" altLang="en-US" sz="1800" i="1" dirty="0">
                <a:solidFill>
                  <a:srgbClr val="1F07CF"/>
                </a:solidFill>
                <a:latin typeface="Comic Sans MS" panose="030F0702030302020204" pitchFamily="66" charset="0"/>
                <a:cs typeface="Times New Roman" panose="02020603050405020304" pitchFamily="18" charset="0"/>
              </a:rPr>
              <a:t> </a:t>
            </a:r>
            <a:endParaRPr lang="en-US" altLang="zh-CN" sz="1800" i="1" dirty="0">
              <a:solidFill>
                <a:srgbClr val="1F07CF"/>
              </a:solidFill>
              <a:latin typeface="Comic Sans MS" panose="030F0702030302020204" pitchFamily="66" charset="0"/>
              <a:cs typeface="Times New Roman" panose="02020603050405020304" pitchFamily="18"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branch-name, customer-name </a:t>
            </a:r>
            <a:r>
              <a:rPr lang="en-US" altLang="zh-CN" sz="1800" b="1" i="1"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800" i="1" dirty="0">
                <a:solidFill>
                  <a:srgbClr val="1F07CF"/>
                </a:solidFill>
                <a:latin typeface="Comic Sans MS" panose="030F0702030302020204" pitchFamily="66" charset="0"/>
                <a:cs typeface="Times New Roman" panose="02020603050405020304" pitchFamily="18" charset="0"/>
              </a:rPr>
              <a:t> banker-name</a:t>
            </a:r>
            <a:endParaRPr lang="en-US" altLang="zh-CN" sz="1800" i="1" dirty="0">
              <a:solidFill>
                <a:srgbClr val="1F07CF"/>
              </a:solidFill>
              <a:latin typeface="Comic Sans MS" panose="030F0702030302020204" pitchFamily="66" charset="0"/>
              <a:cs typeface="Times New Roman" panose="02020603050405020304" pitchFamily="18"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Testing for 3NF</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789553"/>
                <a:ext cx="8856984" cy="3805070"/>
              </a:xfrm>
            </p:spPr>
            <p:txBody>
              <a:bodyPr/>
              <a:lstStyle/>
              <a:p>
                <a:r>
                  <a:rPr lang="en-US" altLang="zh-CN" sz="2000" b="1" dirty="0">
                    <a:solidFill>
                      <a:srgbClr val="1B06BA"/>
                    </a:solidFill>
                    <a:latin typeface="Comic Sans MS" panose="030F0702030302020204" pitchFamily="66" charset="0"/>
                  </a:rPr>
                  <a:t>Optimization: </a:t>
                </a:r>
                <a:r>
                  <a:rPr lang="en-US" altLang="zh-CN" sz="2000" dirty="0">
                    <a:latin typeface="Comic Sans MS" panose="030F0702030302020204" pitchFamily="66" charset="0"/>
                  </a:rPr>
                  <a:t>Need to check only FDs in F</a:t>
                </a:r>
                <a:endParaRPr lang="en-US" altLang="zh-CN" sz="2000" dirty="0">
                  <a:latin typeface="Comic Sans MS" panose="030F0702030302020204" pitchFamily="66" charset="0"/>
                </a:endParaRPr>
              </a:p>
              <a:p>
                <a:r>
                  <a:rPr lang="en-US" altLang="zh-CN" sz="2000" dirty="0">
                    <a:latin typeface="Comic Sans MS" panose="030F0702030302020204" pitchFamily="66" charset="0"/>
                  </a:rPr>
                  <a:t>Use </a:t>
                </a:r>
                <a:r>
                  <a:rPr lang="en-US" altLang="zh-CN" sz="2000" b="1" dirty="0">
                    <a:solidFill>
                      <a:srgbClr val="1B06BA"/>
                    </a:solidFill>
                    <a:latin typeface="Comic Sans MS" panose="030F0702030302020204" pitchFamily="66" charset="0"/>
                  </a:rPr>
                  <a:t>attribute closure </a:t>
                </a:r>
                <a:r>
                  <a:rPr lang="en-US" altLang="zh-CN" sz="2000" dirty="0">
                    <a:latin typeface="Comic Sans MS" panose="030F0702030302020204" pitchFamily="66" charset="0"/>
                  </a:rPr>
                  <a:t>to check for each dependency </a:t>
                </a:r>
                <a14:m>
                  <m:oMath xmlns:m="http://schemas.openxmlformats.org/officeDocument/2006/math">
                    <m:r>
                      <a:rPr lang="zh-CN" altLang="en-US" sz="2000" b="1" i="1" smtClean="0">
                        <a:solidFill>
                          <a:srgbClr val="1B06BA"/>
                        </a:solidFill>
                        <a:latin typeface="Cambria Math" panose="02040503050406030204" pitchFamily="18" charset="0"/>
                      </a:rPr>
                      <m:t>𝜶</m:t>
                    </m:r>
                    <m:r>
                      <a:rPr lang="zh-CN" altLang="en-US" sz="2000" b="1" i="1" smtClean="0">
                        <a:solidFill>
                          <a:srgbClr val="1B06BA"/>
                        </a:solidFill>
                        <a:latin typeface="Cambria Math" panose="02040503050406030204" pitchFamily="18" charset="0"/>
                      </a:rPr>
                      <m:t>→</m:t>
                    </m:r>
                    <m:r>
                      <a:rPr lang="zh-CN" altLang="en-US" sz="2000" b="1" i="1" smtClean="0">
                        <a:solidFill>
                          <a:srgbClr val="1B06BA"/>
                        </a:solidFill>
                        <a:latin typeface="Cambria Math" panose="02040503050406030204" pitchFamily="18" charset="0"/>
                      </a:rPr>
                      <m:t>𝜷</m:t>
                    </m:r>
                  </m:oMath>
                </a14:m>
                <a:r>
                  <a:rPr lang="en-US" altLang="zh-CN" sz="2000" dirty="0">
                    <a:latin typeface="Comic Sans MS" panose="030F0702030302020204" pitchFamily="66" charset="0"/>
                  </a:rPr>
                  <a:t>, if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b="1" dirty="0">
                    <a:solidFill>
                      <a:srgbClr val="1B06BA"/>
                    </a:solidFill>
                    <a:latin typeface="Comic Sans MS" panose="030F0702030302020204" pitchFamily="66" charset="0"/>
                  </a:rPr>
                  <a:t> </a:t>
                </a:r>
                <a:r>
                  <a:rPr lang="en-US" altLang="zh-CN" sz="2000" dirty="0">
                    <a:latin typeface="Comic Sans MS" panose="030F0702030302020204" pitchFamily="66" charset="0"/>
                  </a:rPr>
                  <a:t>is a </a:t>
                </a:r>
                <a:r>
                  <a:rPr lang="en-US" altLang="zh-CN" sz="2000" b="1" dirty="0" err="1">
                    <a:solidFill>
                      <a:srgbClr val="1B06BA"/>
                    </a:solidFill>
                    <a:latin typeface="Comic Sans MS" panose="030F0702030302020204" pitchFamily="66" charset="0"/>
                  </a:rPr>
                  <a:t>superkey</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r>
                  <a:rPr lang="en-US" altLang="zh-CN" sz="2000" dirty="0">
                    <a:latin typeface="Comic Sans MS" panose="030F0702030302020204" pitchFamily="66" charset="0"/>
                  </a:rPr>
                  <a:t>If </a:t>
                </a:r>
                <a14:m>
                  <m:oMath xmlns:m="http://schemas.openxmlformats.org/officeDocument/2006/math">
                    <m:r>
                      <a:rPr lang="zh-CN" altLang="en-US" sz="2000" b="1" i="1" smtClean="0">
                        <a:solidFill>
                          <a:srgbClr val="1B06BA"/>
                        </a:solidFill>
                        <a:latin typeface="Cambria Math" panose="02040503050406030204" pitchFamily="18" charset="0"/>
                      </a:rPr>
                      <m:t>𝜶</m:t>
                    </m:r>
                  </m:oMath>
                </a14:m>
                <a:r>
                  <a:rPr lang="en-US" altLang="zh-CN" sz="2000" dirty="0">
                    <a:latin typeface="Comic Sans MS" panose="030F0702030302020204" pitchFamily="66" charset="0"/>
                  </a:rPr>
                  <a:t> is </a:t>
                </a:r>
                <a:r>
                  <a:rPr lang="en-US" altLang="zh-CN" sz="2000" b="1" dirty="0">
                    <a:solidFill>
                      <a:srgbClr val="1B06BA"/>
                    </a:solidFill>
                    <a:latin typeface="Comic Sans MS" panose="030F0702030302020204" pitchFamily="66" charset="0"/>
                  </a:rPr>
                  <a:t>not a </a:t>
                </a:r>
                <a:r>
                  <a:rPr lang="en-US" altLang="zh-CN" sz="2000" b="1" dirty="0" err="1">
                    <a:solidFill>
                      <a:srgbClr val="1B06BA"/>
                    </a:solidFill>
                    <a:latin typeface="Comic Sans MS" panose="030F0702030302020204" pitchFamily="66" charset="0"/>
                  </a:rPr>
                  <a:t>superkey</a:t>
                </a:r>
                <a:r>
                  <a:rPr lang="en-US" altLang="zh-CN" sz="2000" dirty="0">
                    <a:latin typeface="Comic Sans MS" panose="030F0702030302020204" pitchFamily="66" charset="0"/>
                  </a:rPr>
                  <a:t>, we have to </a:t>
                </a:r>
                <a:r>
                  <a:rPr lang="en-US" altLang="zh-CN" sz="2000" b="1" dirty="0">
                    <a:solidFill>
                      <a:srgbClr val="FF0000"/>
                    </a:solidFill>
                    <a:latin typeface="Comic Sans MS" panose="030F0702030302020204" pitchFamily="66" charset="0"/>
                  </a:rPr>
                  <a:t>verify if each attribute in </a:t>
                </a:r>
                <a14:m>
                  <m:oMath xmlns:m="http://schemas.openxmlformats.org/officeDocument/2006/math">
                    <m:r>
                      <a:rPr lang="zh-CN" altLang="en-US" sz="2000" b="1" i="1">
                        <a:solidFill>
                          <a:srgbClr val="FF0000"/>
                        </a:solidFill>
                        <a:latin typeface="Cambria Math" panose="02040503050406030204" pitchFamily="18" charset="0"/>
                      </a:rPr>
                      <m:t>𝜷</m:t>
                    </m:r>
                  </m:oMath>
                </a14:m>
                <a:r>
                  <a:rPr lang="en-US" altLang="zh-CN" sz="2000" b="1" dirty="0">
                    <a:solidFill>
                      <a:srgbClr val="FF0000"/>
                    </a:solidFill>
                    <a:latin typeface="Comic Sans MS" panose="030F0702030302020204" pitchFamily="66" charset="0"/>
                  </a:rPr>
                  <a:t> is contained in a candidate key of R</a:t>
                </a:r>
                <a:endParaRPr lang="en-US" altLang="zh-CN" sz="2000" b="1" dirty="0">
                  <a:latin typeface="Comic Sans MS" panose="030F0702030302020204" pitchFamily="66" charset="0"/>
                </a:endParaRPr>
              </a:p>
              <a:p>
                <a:pPr lvl="1"/>
                <a:r>
                  <a:rPr lang="en-US" altLang="zh-CN" sz="1800" dirty="0">
                    <a:latin typeface="Comic Sans MS" panose="030F0702030302020204" pitchFamily="66" charset="0"/>
                  </a:rPr>
                  <a:t>this test is rather more expensive, since it involve finding candidate keys</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testing for </a:t>
                </a:r>
                <a:r>
                  <a:rPr lang="en-US" altLang="zh-CN" sz="1800" b="1" dirty="0">
                    <a:solidFill>
                      <a:srgbClr val="1F07CF"/>
                    </a:solidFill>
                    <a:latin typeface="Comic Sans MS" panose="030F0702030302020204" pitchFamily="66" charset="0"/>
                  </a:rPr>
                  <a:t>3NF</a:t>
                </a:r>
                <a:r>
                  <a:rPr lang="en-US" altLang="zh-CN" sz="1800" dirty="0">
                    <a:latin typeface="Comic Sans MS" panose="030F0702030302020204" pitchFamily="66" charset="0"/>
                  </a:rPr>
                  <a:t> has been shown to be NP-hard</a:t>
                </a:r>
                <a:endParaRPr lang="en-US" altLang="zh-CN" sz="1800" dirty="0">
                  <a:latin typeface="Comic Sans MS" panose="030F0702030302020204" pitchFamily="66" charset="0"/>
                </a:endParaRPr>
              </a:p>
              <a:p>
                <a:pPr lvl="1"/>
                <a:r>
                  <a:rPr lang="en-US" altLang="zh-CN" sz="1800" dirty="0">
                    <a:latin typeface="Comic Sans MS" panose="030F0702030302020204" pitchFamily="66" charset="0"/>
                  </a:rPr>
                  <a:t>Interestingly, </a:t>
                </a:r>
                <a:r>
                  <a:rPr lang="en-US" altLang="zh-CN" sz="1800" b="1" dirty="0">
                    <a:solidFill>
                      <a:srgbClr val="1B06BA"/>
                    </a:solidFill>
                    <a:latin typeface="Comic Sans MS" panose="030F0702030302020204" pitchFamily="66" charset="0"/>
                  </a:rPr>
                  <a:t>decomposition into 3NF can be done in polynomial time </a:t>
                </a:r>
                <a:endParaRPr lang="en-US" altLang="zh-CN" sz="1800" b="1" dirty="0">
                  <a:solidFill>
                    <a:srgbClr val="1B06BA"/>
                  </a:solidFill>
                  <a:latin typeface="Comic Sans MS" panose="030F0702030302020204" pitchFamily="66" charset="0"/>
                </a:endParaRPr>
              </a:p>
              <a:p>
                <a:endParaRPr lang="zh-CN" altLang="en-US" sz="20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789553"/>
                <a:ext cx="8856984" cy="3805070"/>
              </a:xfrm>
              <a:blipFill rotWithShape="1">
                <a:blip r:embed="rId1"/>
                <a:stretch>
                  <a:fillRect l="-2" t="-7" r="2" b="10"/>
                </a:stretch>
              </a:blipFill>
            </p:spPr>
            <p:txBody>
              <a:bodyPr/>
              <a:lstStyle/>
              <a:p>
                <a:r>
                  <a:rPr lang="zh-CN" altLang="en-US">
                    <a:noFill/>
                  </a:rPr>
                  <a:t> </a:t>
                </a:r>
              </a:p>
            </p:txBody>
          </p:sp>
        </mc:Fallback>
      </mc:AlternateContent>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3NF Decomposition Algorithm</a:t>
            </a:r>
            <a:endParaRPr lang="zh-CN" altLang="en-US" dirty="0">
              <a:latin typeface="Comic Sans MS" panose="030F0702030302020204" pitchFamily="66" charset="0"/>
            </a:endParaRPr>
          </a:p>
        </p:txBody>
      </p:sp>
      <p:sp>
        <p:nvSpPr>
          <p:cNvPr id="4" name="Rectangle 3"/>
          <p:cNvSpPr txBox="1">
            <a:spLocks noChangeArrowheads="1"/>
          </p:cNvSpPr>
          <p:nvPr/>
        </p:nvSpPr>
        <p:spPr bwMode="auto">
          <a:xfrm>
            <a:off x="-11040" y="776882"/>
            <a:ext cx="5519144" cy="417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00FF00"/>
              </a:buClr>
              <a:buSzPct val="80000"/>
              <a:buFont typeface="Wingdings" panose="05000000000000000000" pitchFamily="2" charset="2"/>
              <a:buChar char="l"/>
              <a:defRPr kumimoji="1" sz="1500">
                <a:solidFill>
                  <a:schemeClr val="tx1"/>
                </a:solidFill>
                <a:latin typeface="+mn-lt"/>
              </a:defRPr>
            </a:lvl3pPr>
            <a:lvl4pPr marL="1071880" indent="-171450" algn="l" rtl="0" eaLnBrk="0" fontAlgn="base" hangingPunct="0">
              <a:spcBef>
                <a:spcPct val="35000"/>
              </a:spcBef>
              <a:spcAft>
                <a:spcPct val="0"/>
              </a:spcAft>
              <a:buClr>
                <a:srgbClr val="CC0099"/>
              </a:buClr>
              <a:buSzPct val="80000"/>
              <a:buFont typeface="Times New Roman" panose="02020603050405020304" pitchFamily="18" charset="0"/>
              <a:buChar char="•"/>
              <a:defRPr kumimoji="1" sz="1500">
                <a:solidFill>
                  <a:schemeClr val="tx1"/>
                </a:solidFill>
                <a:latin typeface="+mn-lt"/>
              </a:defRPr>
            </a:lvl4pPr>
            <a:lvl5pPr marL="13290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5pPr>
            <a:lvl6pPr marL="16719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6pPr>
            <a:lvl7pPr marL="20148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7pPr>
            <a:lvl8pPr marL="23577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8pPr>
            <a:lvl9pPr marL="2700655" indent="-171450" algn="l" rtl="0" eaLnBrk="0" fontAlgn="base" hangingPunct="0">
              <a:spcBef>
                <a:spcPct val="35000"/>
              </a:spcBef>
              <a:spcAft>
                <a:spcPct val="0"/>
              </a:spcAft>
              <a:buClr>
                <a:srgbClr val="000000"/>
              </a:buClr>
              <a:buSzPct val="80000"/>
              <a:buFont typeface="Times New Roman" panose="02020603050405020304" pitchFamily="18" charset="0"/>
              <a:buChar char="»"/>
              <a:defRPr kumimoji="1" sz="1500">
                <a:solidFill>
                  <a:schemeClr val="tx1"/>
                </a:solidFill>
                <a:latin typeface="+mn-lt"/>
              </a:defRPr>
            </a:lvl9pPr>
          </a:lstStyle>
          <a:p>
            <a:pPr>
              <a:buFont typeface="Wingdings" panose="05000000000000000000" pitchFamily="2" charset="2"/>
              <a:buNone/>
              <a:tabLst>
                <a:tab pos="346075" algn="l"/>
                <a:tab pos="770255" algn="l"/>
                <a:tab pos="981710" algn="l"/>
                <a:tab pos="1283335" algn="l"/>
              </a:tabLst>
            </a:pPr>
            <a:r>
              <a:rPr lang="zh-CN" altLang="en-US" sz="1600" kern="0" dirty="0">
                <a:latin typeface="Comic Sans MS" panose="030F0702030302020204" pitchFamily="66" charset="0"/>
                <a:ea typeface="宋体" panose="02010600030101010101" pitchFamily="2" charset="-122"/>
                <a:cs typeface="Times New Roman" panose="02020603050405020304" pitchFamily="18" charset="0"/>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rPr>
              <a:t>Let </a:t>
            </a:r>
            <a:r>
              <a:rPr lang="en-US" altLang="zh-CN" sz="1600" b="1" i="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rPr>
              <a:t>F</a:t>
            </a:r>
            <a:r>
              <a:rPr lang="en-US" altLang="zh-CN" sz="2000" b="1" i="1" kern="0" baseline="-25000" dirty="0">
                <a:solidFill>
                  <a:srgbClr val="1F07CF"/>
                </a:solidFill>
                <a:latin typeface="Comic Sans MS" panose="030F0702030302020204" pitchFamily="66" charset="0"/>
                <a:ea typeface="宋体" panose="02010600030101010101" pitchFamily="2" charset="-122"/>
                <a:cs typeface="Times New Roman" panose="02020603050405020304" pitchFamily="18" charset="0"/>
              </a:rPr>
              <a:t>c</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rPr>
              <a:t>be a canonical cover for </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rPr>
              <a:t>F;</a:t>
            </a:r>
            <a:br>
              <a:rPr lang="en-US" altLang="zh-CN" sz="1600" i="1" kern="0" dirty="0">
                <a:latin typeface="Comic Sans MS" panose="030F0702030302020204" pitchFamily="66" charset="0"/>
                <a:ea typeface="宋体" panose="02010600030101010101" pitchFamily="2" charset="-122"/>
                <a:cs typeface="Times New Roman" panose="02020603050405020304" pitchFamily="18" charset="0"/>
              </a:rPr>
            </a:b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rPr>
              <a:t>:= 0;</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rPr>
              <a:t>for each</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rPr>
              <a:t>  FD </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in </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F</a:t>
            </a:r>
            <a:r>
              <a:rPr lang="en-US" altLang="zh-CN" sz="2000" i="1" kern="0" baseline="-2500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c</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do</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if</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none</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of the schemas </a:t>
            </a:r>
            <a:r>
              <a:rPr lang="en-US" altLang="zh-CN" sz="1600" b="1" i="1" kern="0" dirty="0" err="1">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R</a:t>
            </a:r>
            <a:r>
              <a:rPr lang="en-US" altLang="zh-CN" sz="1600" b="1" i="1" kern="0" baseline="-25000" dirty="0" err="1">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j</a:t>
            </a:r>
            <a:r>
              <a:rPr lang="en-US" altLang="zh-CN" sz="1600" b="1" i="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1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j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contains  </a:t>
            </a:r>
            <a:r>
              <a:rPr lang="en-US" altLang="zh-CN" sz="1600" b="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br>
              <a:rPr lang="en-US" altLang="zh-CN" sz="1600" b="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then begin</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1;</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R</a:t>
            </a:r>
            <a:r>
              <a:rPr lang="en-US" altLang="zh-CN" sz="1600" b="1" i="1" kern="0" baseline="-2500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 </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 </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b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end</a:t>
            </a:r>
            <a:endPar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endParaRPr>
          </a:p>
          <a:p>
            <a:pPr>
              <a:buFont typeface="Wingdings" panose="05000000000000000000" pitchFamily="2" charset="2"/>
              <a:buNone/>
              <a:tabLst>
                <a:tab pos="346075" algn="l"/>
                <a:tab pos="770255" algn="l"/>
                <a:tab pos="981710" algn="l"/>
                <a:tab pos="1283335" algn="l"/>
              </a:tabLst>
            </a:pP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end</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if</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none</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of the schemas </a:t>
            </a:r>
            <a:r>
              <a:rPr lang="en-US" altLang="zh-CN" sz="1600" b="1" i="1" kern="0" dirty="0" err="1">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R</a:t>
            </a:r>
            <a:r>
              <a:rPr lang="en-US" altLang="zh-CN" sz="2400" b="1" i="1" kern="0" baseline="-25000" dirty="0" err="1">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j</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1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j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contains </a:t>
            </a:r>
            <a:r>
              <a:rPr lang="en-US" altLang="zh-CN" sz="1600"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 candidate key</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for </a:t>
            </a:r>
            <a:r>
              <a:rPr lang="en-US" altLang="zh-CN" sz="1600" b="1" i="1" kern="0" dirty="0">
                <a:solidFill>
                  <a:srgbClr val="1F07C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b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then begin</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i="1" kern="0" dirty="0" err="1">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+ 1;</a:t>
            </a:r>
            <a:b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400" b="1" i="1" kern="0" baseline="-2500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 any candidate key for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b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end </a:t>
            </a:r>
            <a:b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br>
            <a:r>
              <a:rPr lang="en-US" altLang="zh-CN" sz="1600" kern="0" dirty="0">
                <a:solidFill>
                  <a:srgbClr val="0000FF"/>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return</a:t>
            </a:r>
            <a:r>
              <a:rPr lang="en-US" altLang="zh-CN" sz="1600" kern="0" dirty="0">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000" b="1" kern="0" baseline="-2500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1</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000" b="1" kern="0" baseline="-2500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2</a:t>
            </a:r>
            <a:r>
              <a:rPr lang="en-US" altLang="zh-CN" sz="1600" b="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 ..., </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R</a:t>
            </a:r>
            <a:r>
              <a:rPr lang="en-US" altLang="zh-CN" sz="2400" b="1" i="1" kern="0" baseline="-2500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i</a:t>
            </a:r>
            <a:r>
              <a:rPr lang="en-US" altLang="zh-CN" sz="1600" b="1" i="1" kern="0" dirty="0">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Symbol" panose="05050102010706020507" pitchFamily="18" charset="2"/>
              </a:rPr>
              <a:t>)</a:t>
            </a:r>
            <a:r>
              <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rPr>
              <a:t>		    </a:t>
            </a:r>
            <a:endParaRPr lang="en-US" altLang="zh-CN" sz="1600" i="1" kern="0" dirty="0">
              <a:latin typeface="Comic Sans MS" panose="030F0702030302020204" pitchFamily="66" charset="0"/>
              <a:ea typeface="宋体" panose="02010600030101010101" pitchFamily="2" charset="-122"/>
              <a:cs typeface="Times New Roman" panose="02020603050405020304" pitchFamily="18" charset="0"/>
              <a:sym typeface="Greek Symbols" pitchFamily="18" charset="2"/>
            </a:endParaRPr>
          </a:p>
        </p:txBody>
      </p:sp>
      <mc:AlternateContent xmlns:mc="http://schemas.openxmlformats.org/markup-compatibility/2006">
        <mc:Choice xmlns:a14="http://schemas.microsoft.com/office/drawing/2010/main" Requires="a14">
          <p:sp>
            <p:nvSpPr>
              <p:cNvPr id="5" name="内容占位符 2"/>
              <p:cNvSpPr>
                <a:spLocks noGrp="1"/>
              </p:cNvSpPr>
              <p:nvPr>
                <p:ph idx="1"/>
              </p:nvPr>
            </p:nvSpPr>
            <p:spPr>
              <a:xfrm>
                <a:off x="5508104" y="792891"/>
                <a:ext cx="3528392" cy="1706851"/>
              </a:xfrm>
              <a:solidFill>
                <a:schemeClr val="accent6">
                  <a:lumMod val="20000"/>
                  <a:lumOff val="80000"/>
                </a:schemeClr>
              </a:solidFill>
            </p:spPr>
            <p:txBody>
              <a:bodyPr/>
              <a:lstStyle/>
              <a:p>
                <a:pPr marL="0" indent="0">
                  <a:buNone/>
                </a:pPr>
                <a:r>
                  <a:rPr lang="en-US" altLang="zh-CN" sz="2000" dirty="0">
                    <a:latin typeface="Comic Sans MS" panose="030F0702030302020204" pitchFamily="66" charset="0"/>
                  </a:rPr>
                  <a:t>The algorithm ensures that each relation schema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𝑖</m:t>
                        </m:r>
                      </m:sub>
                    </m:sSub>
                  </m:oMath>
                </a14:m>
                <a:r>
                  <a:rPr lang="en-US" altLang="zh-CN" sz="2000" dirty="0">
                    <a:latin typeface="Comic Sans MS" panose="030F0702030302020204" pitchFamily="66" charset="0"/>
                  </a:rPr>
                  <a:t> is in 3NF, and decomposition is dependency preserving and lossless-join</a:t>
                </a:r>
                <a:endParaRPr lang="en-US" altLang="zh-CN" sz="2000" dirty="0">
                  <a:latin typeface="Comic Sans MS" panose="030F0702030302020204" pitchFamily="66" charset="0"/>
                </a:endParaRPr>
              </a:p>
            </p:txBody>
          </p:sp>
        </mc:Choice>
        <mc:Fallback>
          <p:sp>
            <p:nvSpPr>
              <p:cNvPr id="5" name="内容占位符 2"/>
              <p:cNvSpPr>
                <a:spLocks noRot="1" noChangeAspect="1" noMove="1" noResize="1" noEditPoints="1" noAdjustHandles="1" noChangeArrowheads="1" noChangeShapeType="1" noTextEdit="1"/>
              </p:cNvSpPr>
              <p:nvPr>
                <p:ph idx="1"/>
              </p:nvPr>
            </p:nvSpPr>
            <p:spPr>
              <a:xfrm>
                <a:off x="5508104" y="792891"/>
                <a:ext cx="3528392" cy="1706851"/>
              </a:xfrm>
              <a:blipFill rotWithShape="1">
                <a:blip r:embed="rId1"/>
                <a:stretch>
                  <a:fillRect l="-3" t="-24" r="13" b="22"/>
                </a:stretch>
              </a:blipFill>
            </p:spPr>
            <p:txBody>
              <a:bodyPr/>
              <a:lstStyle/>
              <a:p>
                <a:r>
                  <a:rPr lang="zh-CN" altLang="en-US">
                    <a:noFill/>
                  </a:rPr>
                  <a:t> </a:t>
                </a:r>
              </a:p>
            </p:txBody>
          </p:sp>
        </mc:Fallback>
      </mc:AlternateContent>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3NF Decomposition Example 1</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0" y="627534"/>
                <a:ext cx="9144000" cy="4392488"/>
              </a:xfrm>
            </p:spPr>
            <p:txBody>
              <a:bodyPr/>
              <a:lstStyle/>
              <a:p>
                <a:r>
                  <a:rPr lang="en-US" altLang="zh-CN" sz="1800" b="1" dirty="0">
                    <a:solidFill>
                      <a:srgbClr val="1F07CF"/>
                    </a:solidFill>
                    <a:latin typeface="Comic Sans MS" panose="030F0702030302020204" pitchFamily="66" charset="0"/>
                  </a:rPr>
                  <a:t>R&lt;U, F&gt;, U={A,B,C,D,E}, F={AB</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CDE, AC</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BDE, B</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C, C</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dirty="0">
                    <a:solidFill>
                      <a:srgbClr val="1F07CF"/>
                    </a:solidFill>
                    <a:latin typeface="Comic Sans MS" panose="030F0702030302020204" pitchFamily="66" charset="0"/>
                  </a:rPr>
                  <a:t>D</a:t>
                </a:r>
                <a:r>
                  <a:rPr lang="en-US" altLang="zh-CN" sz="1800" b="1">
                    <a:solidFill>
                      <a:srgbClr val="1F07CF"/>
                    </a:solidFill>
                    <a:latin typeface="Comic Sans MS" panose="030F0702030302020204" pitchFamily="66" charset="0"/>
                  </a:rPr>
                  <a:t>, B</a:t>
                </a:r>
                <a:r>
                  <a:rPr lang="en-US" altLang="zh-CN" sz="18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b="1">
                    <a:solidFill>
                      <a:srgbClr val="1F07CF"/>
                    </a:solidFill>
                    <a:latin typeface="Comic Sans MS" panose="030F0702030302020204" pitchFamily="66" charset="0"/>
                  </a:rPr>
                  <a:t>E</a:t>
                </a:r>
                <a:r>
                  <a:rPr lang="en-US" altLang="zh-CN" sz="1800" b="1" dirty="0">
                    <a:solidFill>
                      <a:srgbClr val="1F07CF"/>
                    </a:solidFill>
                    <a:latin typeface="Comic Sans MS" panose="030F0702030302020204" pitchFamily="66" charset="0"/>
                  </a:rPr>
                  <a:t>}</a:t>
                </a:r>
                <a:endParaRPr lang="en-US" altLang="zh-CN" sz="1800" b="1" dirty="0">
                  <a:solidFill>
                    <a:srgbClr val="1F07CF"/>
                  </a:solidFill>
                  <a:latin typeface="Comic Sans MS" panose="030F0702030302020204" pitchFamily="66" charset="0"/>
                </a:endParaRPr>
              </a:p>
              <a:p>
                <a:pPr lvl="1"/>
                <a:r>
                  <a:rPr lang="en-US" altLang="zh-CN" sz="1800" dirty="0">
                    <a:solidFill>
                      <a:srgbClr val="FF0000"/>
                    </a:solidFill>
                    <a:latin typeface="Comic Sans MS" panose="030F0702030302020204" pitchFamily="66" charset="0"/>
                  </a:rPr>
                  <a:t>R is in which NF? Decompose R into 3NF, and the decomposition is dependency preserving and lossless-join</a:t>
                </a:r>
                <a:endParaRPr lang="en-US" altLang="zh-CN" sz="1800" dirty="0">
                  <a:solidFill>
                    <a:srgbClr val="FF0000"/>
                  </a:solidFill>
                  <a:latin typeface="Comic Sans MS" panose="030F0702030302020204" pitchFamily="66" charset="0"/>
                </a:endParaRPr>
              </a:p>
              <a:p>
                <a:pPr marL="457200" lvl="1" indent="0">
                  <a:buNone/>
                </a:pPr>
                <a:r>
                  <a:rPr lang="en-US" altLang="zh-CN" sz="1600" dirty="0">
                    <a:latin typeface="Comic Sans MS" panose="030F0702030302020204" pitchFamily="66" charset="0"/>
                  </a:rPr>
                  <a:t>1) </a:t>
                </a:r>
                <a:r>
                  <a:rPr lang="en-US" altLang="zh-CN" sz="1600" b="1" dirty="0">
                    <a:solidFill>
                      <a:srgbClr val="FF0000"/>
                    </a:solidFill>
                    <a:latin typeface="Comic Sans MS" panose="030F0702030302020204" pitchFamily="66" charset="0"/>
                  </a:rPr>
                  <a:t>Fc</a:t>
                </a:r>
                <a:r>
                  <a:rPr lang="en-US" altLang="zh-CN" sz="1600" dirty="0">
                    <a:latin typeface="Comic Sans MS" panose="030F0702030302020204" pitchFamily="66" charset="0"/>
                  </a:rPr>
                  <a:t>={AC</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600" dirty="0">
                    <a:latin typeface="Comic Sans MS" panose="030F0702030302020204" pitchFamily="66" charset="0"/>
                  </a:rPr>
                  <a:t>B, B</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600" dirty="0">
                    <a:latin typeface="Comic Sans MS" panose="030F0702030302020204" pitchFamily="66" charset="0"/>
                  </a:rPr>
                  <a:t>C, C</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600" dirty="0">
                    <a:latin typeface="Comic Sans MS" panose="030F0702030302020204" pitchFamily="66" charset="0"/>
                  </a:rPr>
                  <a:t>D, B</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600" dirty="0">
                    <a:latin typeface="Comic Sans MS" panose="030F0702030302020204" pitchFamily="66" charset="0"/>
                  </a:rPr>
                  <a:t>E};</a:t>
                </a:r>
                <a:endParaRPr lang="en-US" altLang="zh-CN" sz="1600" dirty="0">
                  <a:latin typeface="Comic Sans MS" panose="030F0702030302020204" pitchFamily="66" charset="0"/>
                </a:endParaRPr>
              </a:p>
              <a:p>
                <a:pPr marL="457200" lvl="1" indent="0">
                  <a:buNone/>
                </a:pPr>
                <a:r>
                  <a:rPr lang="en-US" altLang="zh-CN" sz="1600" dirty="0">
                    <a:latin typeface="Comic Sans MS" panose="030F0702030302020204" pitchFamily="66" charset="0"/>
                  </a:rPr>
                  <a:t>2) Find </a:t>
                </a:r>
                <a:r>
                  <a:rPr lang="en-US" altLang="zh-CN" sz="1600" b="1" dirty="0">
                    <a:solidFill>
                      <a:srgbClr val="FF0000"/>
                    </a:solidFill>
                    <a:latin typeface="Comic Sans MS" panose="030F0702030302020204" pitchFamily="66" charset="0"/>
                  </a:rPr>
                  <a:t>candidate keys</a:t>
                </a:r>
                <a:r>
                  <a:rPr lang="en-US" altLang="zh-CN" sz="1600" dirty="0">
                    <a:latin typeface="Comic Sans MS" panose="030F0702030302020204" pitchFamily="66" charset="0"/>
                  </a:rPr>
                  <a:t>: </a:t>
                </a:r>
                <a:r>
                  <a:rPr lang="en-US" altLang="zh-CN" sz="1600" b="1" dirty="0">
                    <a:solidFill>
                      <a:srgbClr val="1F07CF"/>
                    </a:solidFill>
                    <a:latin typeface="Comic Sans MS" panose="030F0702030302020204" pitchFamily="66" charset="0"/>
                  </a:rPr>
                  <a:t>AC</a:t>
                </a:r>
                <a:r>
                  <a:rPr lang="zh-CN" altLang="en-US" sz="1600" b="1" dirty="0">
                    <a:solidFill>
                      <a:srgbClr val="1F07CF"/>
                    </a:solidFill>
                    <a:latin typeface="Comic Sans MS" panose="030F0702030302020204" pitchFamily="66" charset="0"/>
                  </a:rPr>
                  <a:t>、</a:t>
                </a:r>
                <a:r>
                  <a:rPr lang="en-US" altLang="zh-CN" sz="1600" b="1" dirty="0">
                    <a:solidFill>
                      <a:srgbClr val="1F07CF"/>
                    </a:solidFill>
                    <a:latin typeface="Comic Sans MS" panose="030F0702030302020204" pitchFamily="66" charset="0"/>
                  </a:rPr>
                  <a:t>AB</a:t>
                </a:r>
                <a:r>
                  <a:rPr lang="en-US" altLang="zh-CN" sz="1600" dirty="0">
                    <a:latin typeface="Comic Sans MS" panose="030F0702030302020204" pitchFamily="66" charset="0"/>
                  </a:rPr>
                  <a:t>; </a:t>
                </a:r>
                <a:endParaRPr lang="en-US" altLang="zh-CN" sz="1600" dirty="0">
                  <a:latin typeface="Comic Sans MS" panose="030F0702030302020204" pitchFamily="66" charset="0"/>
                </a:endParaRPr>
              </a:p>
              <a:p>
                <a:pPr lvl="2"/>
                <a:r>
                  <a:rPr lang="en-US" altLang="zh-CN" sz="1600" dirty="0">
                    <a:latin typeface="Comic Sans MS" panose="030F0702030302020204" pitchFamily="66" charset="0"/>
                  </a:rPr>
                  <a:t>key-attributes are: </a:t>
                </a:r>
                <a:r>
                  <a:rPr lang="en-US" altLang="zh-CN" sz="1600" b="1" dirty="0">
                    <a:solidFill>
                      <a:srgbClr val="1F07CF"/>
                    </a:solidFill>
                    <a:latin typeface="Comic Sans MS" panose="030F0702030302020204" pitchFamily="66" charset="0"/>
                  </a:rPr>
                  <a:t>A</a:t>
                </a:r>
                <a:r>
                  <a:rPr lang="zh-CN" altLang="en-US" sz="1600" b="1" dirty="0">
                    <a:solidFill>
                      <a:srgbClr val="1F07CF"/>
                    </a:solidFill>
                    <a:latin typeface="Comic Sans MS" panose="030F0702030302020204" pitchFamily="66" charset="0"/>
                  </a:rPr>
                  <a:t>、</a:t>
                </a:r>
                <a:r>
                  <a:rPr lang="en-US" altLang="zh-CN" sz="1600" b="1" dirty="0">
                    <a:solidFill>
                      <a:srgbClr val="1F07CF"/>
                    </a:solidFill>
                    <a:latin typeface="Comic Sans MS" panose="030F0702030302020204" pitchFamily="66" charset="0"/>
                  </a:rPr>
                  <a:t>B</a:t>
                </a:r>
                <a:r>
                  <a:rPr lang="zh-CN" altLang="en-US" sz="1600" b="1" dirty="0">
                    <a:solidFill>
                      <a:srgbClr val="1F07CF"/>
                    </a:solidFill>
                    <a:latin typeface="Comic Sans MS" panose="030F0702030302020204" pitchFamily="66" charset="0"/>
                  </a:rPr>
                  <a:t>、</a:t>
                </a:r>
                <a:r>
                  <a:rPr lang="en-US" altLang="zh-CN" sz="1600" b="1" dirty="0">
                    <a:solidFill>
                      <a:srgbClr val="1F07CF"/>
                    </a:solidFill>
                    <a:latin typeface="Comic Sans MS" panose="030F0702030302020204" pitchFamily="66" charset="0"/>
                  </a:rPr>
                  <a:t>C;</a:t>
                </a:r>
                <a:endParaRPr lang="en-US" altLang="zh-CN" sz="1600" b="1" dirty="0">
                  <a:solidFill>
                    <a:srgbClr val="1F07CF"/>
                  </a:solidFill>
                  <a:latin typeface="Comic Sans MS" panose="030F0702030302020204" pitchFamily="66" charset="0"/>
                </a:endParaRPr>
              </a:p>
              <a:p>
                <a:pPr lvl="2"/>
                <a:r>
                  <a:rPr lang="en-US" altLang="zh-CN" sz="1600" dirty="0">
                    <a:latin typeface="Comic Sans MS" panose="030F0702030302020204" pitchFamily="66" charset="0"/>
                  </a:rPr>
                  <a:t>for C</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600" dirty="0">
                    <a:latin typeface="Comic Sans MS" panose="030F0702030302020204" pitchFamily="66" charset="0"/>
                  </a:rPr>
                  <a:t>D, non-key attribute D is partial dependent on key AC, so R</a:t>
                </a:r>
                <a:r>
                  <a:rPr lang="en-US" altLang="zh-CN" sz="1600" dirty="0">
                    <a:latin typeface="Comic Sans MS" panose="030F0702030302020204" pitchFamily="66" charset="0"/>
                    <a:ea typeface="Cambria Math" panose="02040503050406030204" pitchFamily="18" charset="0"/>
                  </a:rPr>
                  <a:t> </a:t>
                </a:r>
                <a14:m>
                  <m:oMath xmlns:m="http://schemas.openxmlformats.org/officeDocument/2006/math">
                    <m:r>
                      <a:rPr lang="en-US" altLang="zh-CN" sz="1600" i="1" dirty="0">
                        <a:latin typeface="Cambria Math" panose="02040503050406030204" pitchFamily="18" charset="0"/>
                        <a:ea typeface="Cambria Math" panose="02040503050406030204" pitchFamily="18" charset="0"/>
                      </a:rPr>
                      <m:t>∉ </m:t>
                    </m:r>
                  </m:oMath>
                </a14:m>
                <a:r>
                  <a:rPr lang="en-US" altLang="zh-CN" sz="1600" dirty="0">
                    <a:latin typeface="Comic Sans MS" panose="030F0702030302020204" pitchFamily="66" charset="0"/>
                  </a:rPr>
                  <a:t>2NF, </a:t>
                </a:r>
                <a:r>
                  <a:rPr lang="en-US" altLang="zh-CN" sz="1600" b="1" dirty="0">
                    <a:solidFill>
                      <a:srgbClr val="FF0000"/>
                    </a:solidFill>
                    <a:latin typeface="Comic Sans MS" panose="030F0702030302020204" pitchFamily="66" charset="0"/>
                  </a:rPr>
                  <a:t>R</a:t>
                </a:r>
                <a14:m>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m:t>
                    </m:r>
                  </m:oMath>
                </a14:m>
                <a:r>
                  <a:rPr lang="en-US" altLang="zh-CN" sz="1600" b="1" dirty="0">
                    <a:solidFill>
                      <a:srgbClr val="FF0000"/>
                    </a:solidFill>
                    <a:latin typeface="Comic Sans MS" panose="030F0702030302020204" pitchFamily="66" charset="0"/>
                  </a:rPr>
                  <a:t>1NF</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marL="457200" lvl="1" indent="0">
                  <a:buNone/>
                </a:pPr>
                <a:r>
                  <a:rPr lang="en-US" altLang="zh-CN" sz="1600" dirty="0">
                    <a:latin typeface="Comic Sans MS" panose="030F0702030302020204" pitchFamily="66" charset="0"/>
                  </a:rPr>
                  <a:t>3) </a:t>
                </a:r>
                <a:r>
                  <a:rPr lang="en-US" altLang="zh-CN" sz="1600" b="1" dirty="0">
                    <a:solidFill>
                      <a:srgbClr val="FF0000"/>
                    </a:solidFill>
                    <a:latin typeface="Comic Sans MS" panose="030F0702030302020204" pitchFamily="66" charset="0"/>
                  </a:rPr>
                  <a:t>Decompose R into 3NF</a:t>
                </a:r>
                <a:r>
                  <a:rPr lang="zh-CN" altLang="en-US" sz="1600" dirty="0">
                    <a:latin typeface="Comic Sans MS" panose="030F0702030302020204" pitchFamily="66" charset="0"/>
                  </a:rPr>
                  <a:t>：</a:t>
                </a:r>
                <a:endParaRPr lang="zh-CN" altLang="en-US" sz="1600" dirty="0">
                  <a:latin typeface="Comic Sans MS" panose="030F0702030302020204" pitchFamily="66" charset="0"/>
                </a:endParaRPr>
              </a:p>
              <a:p>
                <a:pPr lvl="2"/>
                <a:r>
                  <a:rPr lang="en-US" altLang="zh-CN" sz="1400" dirty="0">
                    <a:latin typeface="Comic Sans MS" panose="030F0702030302020204" pitchFamily="66" charset="0"/>
                  </a:rPr>
                  <a:t>All attributes exist in F, and does not exist X→A</a:t>
                </a:r>
                <a:r>
                  <a:rPr lang="en-US" altLang="zh-CN" sz="1400" dirty="0">
                    <a:latin typeface="Comic Sans MS" panose="030F0702030302020204" pitchFamily="66" charset="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 </m:t>
                    </m:r>
                  </m:oMath>
                </a14:m>
                <a:r>
                  <a:rPr lang="en-US" altLang="zh-CN" sz="1400" dirty="0">
                    <a:latin typeface="Comic Sans MS" panose="030F0702030302020204" pitchFamily="66" charset="0"/>
                  </a:rPr>
                  <a:t>F and XA=U</a:t>
                </a:r>
                <a:endParaRPr lang="en-US" altLang="zh-CN" sz="1400" dirty="0">
                  <a:latin typeface="Comic Sans MS" panose="030F0702030302020204" pitchFamily="66" charset="0"/>
                </a:endParaRPr>
              </a:p>
              <a:p>
                <a:pPr lvl="2"/>
                <a:r>
                  <a:rPr lang="en-US" altLang="zh-CN" sz="1400" dirty="0">
                    <a:latin typeface="Comic Sans MS" panose="030F0702030302020204" pitchFamily="66" charset="0"/>
                  </a:rPr>
                  <a:t>So decompose R into (</a:t>
                </a:r>
                <a:r>
                  <a:rPr lang="en-US" altLang="zh-CN" sz="1400" b="1" dirty="0">
                    <a:solidFill>
                      <a:srgbClr val="FF0000"/>
                    </a:solidFill>
                    <a:latin typeface="Comic Sans MS" panose="030F0702030302020204" pitchFamily="66" charset="0"/>
                  </a:rPr>
                  <a:t>Same LHS attributes</a:t>
                </a:r>
                <a:r>
                  <a:rPr lang="en-US" altLang="zh-CN" sz="1400" dirty="0">
                    <a:latin typeface="Comic Sans MS" panose="030F0702030302020204" pitchFamily="66" charset="0"/>
                  </a:rPr>
                  <a:t>): </a:t>
                </a:r>
                <a:endParaRPr lang="en-US" altLang="zh-CN" sz="1400" dirty="0">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U1={A,B,C}, F1={AC → B, B → C }</a:t>
                </a:r>
                <a:endParaRPr lang="en-US" altLang="zh-CN" sz="1200" b="1" dirty="0">
                  <a:solidFill>
                    <a:srgbClr val="1F07CF"/>
                  </a:solidFill>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U2={B,C,E}, F2={B → C, B → E }</a:t>
                </a:r>
                <a:endParaRPr lang="en-US" altLang="zh-CN" sz="1200" b="1" dirty="0">
                  <a:solidFill>
                    <a:srgbClr val="1F07CF"/>
                  </a:solidFill>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U3={C,D},   F3={C → D }</a:t>
                </a:r>
                <a:endParaRPr lang="en-US" altLang="zh-CN" sz="1200" b="1" dirty="0">
                  <a:solidFill>
                    <a:srgbClr val="1F07CF"/>
                  </a:solidFill>
                  <a:latin typeface="Comic Sans MS" panose="030F0702030302020204" pitchFamily="66" charset="0"/>
                </a:endParaRPr>
              </a:p>
              <a:p>
                <a:pPr lvl="2"/>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anose="030F0702030302020204" pitchFamily="66" charset="0"/>
                  </a:rPr>
                  <a:t>={R1&lt;U1,F1&gt;, R2&lt;U2,F2&gt;, R3&lt;U3,F3&gt;}, </a:t>
                </a:r>
                <a:r>
                  <a:rPr lang="en-US" altLang="zh-CN" sz="1400" dirty="0">
                    <a:latin typeface="Comic Sans MS" panose="030F0702030302020204" pitchFamily="66" charset="0"/>
                  </a:rPr>
                  <a:t>the decomposition is </a:t>
                </a:r>
                <a:r>
                  <a:rPr lang="en-US" altLang="zh-CN" sz="1400" b="1" dirty="0">
                    <a:solidFill>
                      <a:srgbClr val="FF0000"/>
                    </a:solidFill>
                    <a:latin typeface="Comic Sans MS" panose="030F0702030302020204" pitchFamily="66" charset="0"/>
                  </a:rPr>
                  <a:t>dependency preserving</a:t>
                </a:r>
                <a:r>
                  <a:rPr lang="en-US" altLang="zh-CN" sz="1400" dirty="0">
                    <a:latin typeface="Comic Sans MS" panose="030F0702030302020204" pitchFamily="66" charset="0"/>
                  </a:rPr>
                  <a:t>. And </a:t>
                </a:r>
                <a:r>
                  <a:rPr lang="en-US" altLang="zh-CN" sz="1400" b="1" dirty="0">
                    <a:solidFill>
                      <a:srgbClr val="1F07CF"/>
                    </a:solidFill>
                    <a:latin typeface="Comic Sans MS" panose="030F0702030302020204" pitchFamily="66" charset="0"/>
                  </a:rPr>
                  <a:t>candidate keys AC</a:t>
                </a:r>
                <a:r>
                  <a:rPr lang="zh-CN" altLang="en-US" sz="1400" b="1" dirty="0">
                    <a:solidFill>
                      <a:srgbClr val="1F07CF"/>
                    </a:solidFill>
                    <a:latin typeface="Comic Sans MS" panose="030F0702030302020204" pitchFamily="66" charset="0"/>
                  </a:rPr>
                  <a:t>、</a:t>
                </a:r>
                <a:r>
                  <a:rPr lang="en-US" altLang="zh-CN" sz="1400" b="1" dirty="0">
                    <a:solidFill>
                      <a:srgbClr val="1F07CF"/>
                    </a:solidFill>
                    <a:latin typeface="Comic Sans MS" panose="030F0702030302020204" pitchFamily="66" charset="0"/>
                  </a:rPr>
                  <a:t>AB are all in U1</a:t>
                </a:r>
                <a:r>
                  <a:rPr lang="en-US" altLang="zh-CN" sz="1400" dirty="0">
                    <a:latin typeface="Comic Sans MS" panose="030F0702030302020204" pitchFamily="66" charset="0"/>
                  </a:rPr>
                  <a:t>, so a row can be found as </a:t>
                </a:r>
                <a:r>
                  <a:rPr lang="en-US" altLang="zh-CN" sz="1400" b="1" dirty="0">
                    <a:solidFill>
                      <a:srgbClr val="1F07CF"/>
                    </a:solidFill>
                    <a:latin typeface="Comic Sans MS" panose="030F0702030302020204" pitchFamily="66" charset="0"/>
                  </a:rPr>
                  <a:t>a1, a2, a3, a4, a5 </a:t>
                </a:r>
                <a:r>
                  <a:rPr lang="en-US" altLang="zh-CN" sz="1400" dirty="0">
                    <a:latin typeface="Comic Sans MS" panose="030F0702030302020204" pitchFamily="66" charset="0"/>
                  </a:rPr>
                  <a:t>for testing lossless-join form, so </a:t>
                </a:r>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anose="030F0702030302020204" pitchFamily="66" charset="0"/>
                  </a:rPr>
                  <a:t> is </a:t>
                </a:r>
                <a:r>
                  <a:rPr lang="en-US" altLang="zh-CN" sz="1400" b="1">
                    <a:solidFill>
                      <a:srgbClr val="FF0000"/>
                    </a:solidFill>
                    <a:latin typeface="Comic Sans MS" panose="030F0702030302020204" pitchFamily="66" charset="0"/>
                  </a:rPr>
                  <a:t>lossless-join</a:t>
                </a:r>
                <a:r>
                  <a:rPr lang="en-US" altLang="zh-CN" sz="1400">
                    <a:latin typeface="Comic Sans MS" panose="030F0702030302020204" pitchFamily="66" charset="0"/>
                  </a:rPr>
                  <a:t>.</a:t>
                </a:r>
                <a:endParaRPr lang="en-US" altLang="zh-CN" sz="1400" dirty="0">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0" y="627534"/>
                <a:ext cx="9144000" cy="4392488"/>
              </a:xfrm>
              <a:blipFill rotWithShape="1">
                <a:blip r:embed="rId1"/>
                <a:stretch>
                  <a:fillRect t="-4" b="-1973"/>
                </a:stretch>
              </a:blipFill>
            </p:spPr>
            <p:txBody>
              <a:bodyPr/>
              <a:lstStyle/>
              <a:p>
                <a:r>
                  <a:rPr lang="zh-CN" altLang="en-US">
                    <a:noFill/>
                  </a:rPr>
                  <a:t> </a:t>
                </a:r>
              </a:p>
            </p:txBody>
          </p:sp>
        </mc:Fallback>
      </mc:AlternateContent>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3NF Decomposition Example 2</a:t>
            </a:r>
            <a:endParaRPr lang="zh-CN" altLang="en-US" dirty="0">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699542"/>
                <a:ext cx="8856984" cy="4320480"/>
              </a:xfrm>
            </p:spPr>
            <p:txBody>
              <a:bodyPr/>
              <a:lstStyle/>
              <a:p>
                <a:r>
                  <a:rPr lang="en-US" altLang="zh-CN" sz="2000" b="1" dirty="0">
                    <a:solidFill>
                      <a:srgbClr val="1F07CF"/>
                    </a:solidFill>
                    <a:latin typeface="Comic Sans MS" panose="030F0702030302020204" pitchFamily="66" charset="0"/>
                  </a:rPr>
                  <a:t>R&lt;U, F&gt;, U={A,B,C,D}, F</a:t>
                </a:r>
                <a:r>
                  <a:rPr lang="en-US" altLang="zh-CN" sz="2000" b="1">
                    <a:solidFill>
                      <a:srgbClr val="1F07CF"/>
                    </a:solidFill>
                    <a:latin typeface="Comic Sans MS" panose="030F0702030302020204" pitchFamily="66" charset="0"/>
                  </a:rPr>
                  <a:t>={A</a:t>
                </a:r>
                <a:r>
                  <a:rPr lang="en-US" altLang="zh-CN" sz="20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anose="030F0702030302020204" pitchFamily="66" charset="0"/>
                  </a:rPr>
                  <a:t>C, C</a:t>
                </a:r>
                <a:r>
                  <a:rPr lang="en-US" altLang="zh-CN" sz="20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anose="030F0702030302020204" pitchFamily="66" charset="0"/>
                  </a:rPr>
                  <a:t>A, B</a:t>
                </a:r>
                <a:r>
                  <a:rPr lang="en-US" altLang="zh-CN" sz="20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anose="030F0702030302020204" pitchFamily="66" charset="0"/>
                  </a:rPr>
                  <a:t>AC, D</a:t>
                </a:r>
                <a:r>
                  <a:rPr lang="en-US" altLang="zh-CN" sz="20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anose="030F0702030302020204" pitchFamily="66" charset="0"/>
                  </a:rPr>
                  <a:t>AC, BD</a:t>
                </a:r>
                <a:r>
                  <a:rPr lang="en-US" altLang="zh-CN" sz="2000" b="1">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2000" b="1">
                    <a:solidFill>
                      <a:srgbClr val="1F07CF"/>
                    </a:solidFill>
                    <a:latin typeface="Comic Sans MS" panose="030F0702030302020204" pitchFamily="66" charset="0"/>
                  </a:rPr>
                  <a:t>A</a:t>
                </a:r>
                <a:r>
                  <a:rPr lang="en-US" altLang="zh-CN" sz="2000" b="1" dirty="0">
                    <a:solidFill>
                      <a:srgbClr val="1F07CF"/>
                    </a:solidFill>
                    <a:latin typeface="Comic Sans MS" panose="030F0702030302020204" pitchFamily="66" charset="0"/>
                  </a:rPr>
                  <a:t>}. </a:t>
                </a:r>
                <a:endParaRPr lang="en-US" altLang="zh-CN" sz="2000" b="1" dirty="0">
                  <a:solidFill>
                    <a:srgbClr val="1F07CF"/>
                  </a:solidFill>
                  <a:latin typeface="Comic Sans MS" panose="030F0702030302020204" pitchFamily="66" charset="0"/>
                </a:endParaRPr>
              </a:p>
              <a:p>
                <a:pPr lvl="1"/>
                <a:r>
                  <a:rPr lang="en-US" altLang="zh-CN" sz="1600" dirty="0">
                    <a:solidFill>
                      <a:srgbClr val="FF0000"/>
                    </a:solidFill>
                    <a:latin typeface="Comic Sans MS" panose="030F0702030302020204" pitchFamily="66" charset="0"/>
                  </a:rPr>
                  <a:t>R is in which NF? Decompose R into 3NF, and the decomposition is dependency preserving and lossless-join</a:t>
                </a:r>
                <a:endParaRPr lang="en-US" altLang="zh-CN" sz="1600" dirty="0">
                  <a:solidFill>
                    <a:srgbClr val="FF0000"/>
                  </a:solidFill>
                  <a:latin typeface="Comic Sans MS" panose="030F0702030302020204" pitchFamily="66" charset="0"/>
                </a:endParaRPr>
              </a:p>
              <a:p>
                <a:pPr marL="457200" lvl="1" indent="0">
                  <a:buNone/>
                </a:pPr>
                <a:r>
                  <a:rPr lang="en-US" altLang="zh-CN" sz="1600" dirty="0">
                    <a:latin typeface="Comic Sans MS" panose="030F0702030302020204" pitchFamily="66" charset="0"/>
                  </a:rPr>
                  <a:t>1) </a:t>
                </a:r>
                <a:r>
                  <a:rPr lang="en-US" altLang="zh-CN" sz="1600" b="1" dirty="0">
                    <a:solidFill>
                      <a:srgbClr val="FF0000"/>
                    </a:solidFill>
                    <a:latin typeface="Comic Sans MS" panose="030F0702030302020204" pitchFamily="66" charset="0"/>
                  </a:rPr>
                  <a:t>Fc</a:t>
                </a:r>
                <a:r>
                  <a:rPr lang="en-US" altLang="zh-CN" sz="1600" dirty="0">
                    <a:latin typeface="Comic Sans MS" panose="030F0702030302020204" pitchFamily="66" charset="0"/>
                  </a:rPr>
                  <a:t>={A</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  </a:t>
                </a:r>
                <a:r>
                  <a:rPr lang="en-US" altLang="zh-CN" sz="1600" dirty="0">
                    <a:latin typeface="Comic Sans MS" panose="030F0702030302020204" pitchFamily="66" charset="0"/>
                  </a:rPr>
                  <a:t>C, C</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  </a:t>
                </a:r>
                <a:r>
                  <a:rPr lang="en-US" altLang="zh-CN" sz="1600" dirty="0">
                    <a:latin typeface="Comic Sans MS" panose="030F0702030302020204" pitchFamily="66" charset="0"/>
                  </a:rPr>
                  <a:t>A, B</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  </a:t>
                </a:r>
                <a:r>
                  <a:rPr lang="en-US" altLang="zh-CN" sz="1600" dirty="0">
                    <a:latin typeface="Comic Sans MS" panose="030F0702030302020204" pitchFamily="66" charset="0"/>
                  </a:rPr>
                  <a:t>A, D</a:t>
                </a:r>
                <a:r>
                  <a:rPr lang="en-US" altLang="zh-CN" sz="1600" b="1" dirty="0">
                    <a:latin typeface="Comic Sans MS" panose="030F0702030302020204" pitchFamily="66" charset="0"/>
                    <a:ea typeface="华文中宋" panose="02010600040101010101" pitchFamily="2" charset="-122"/>
                    <a:sym typeface="Symbol" panose="05050102010706020507" pitchFamily="18" charset="2"/>
                  </a:rPr>
                  <a:t>  </a:t>
                </a:r>
                <a:r>
                  <a:rPr lang="en-US" altLang="zh-CN" sz="1600" dirty="0">
                    <a:latin typeface="Comic Sans MS" panose="030F0702030302020204" pitchFamily="66" charset="0"/>
                  </a:rPr>
                  <a:t>A}</a:t>
                </a:r>
                <a:endParaRPr lang="en-US" altLang="zh-CN" sz="1600" dirty="0">
                  <a:latin typeface="Comic Sans MS" panose="030F0702030302020204" pitchFamily="66" charset="0"/>
                </a:endParaRPr>
              </a:p>
              <a:p>
                <a:pPr marL="457200" lvl="1" indent="0">
                  <a:buNone/>
                </a:pPr>
                <a:r>
                  <a:rPr lang="en-US" altLang="zh-CN" sz="1600" dirty="0">
                    <a:latin typeface="Comic Sans MS" panose="030F0702030302020204" pitchFamily="66" charset="0"/>
                  </a:rPr>
                  <a:t>2) </a:t>
                </a:r>
                <a:r>
                  <a:rPr lang="en-US" altLang="zh-CN" sz="1600" b="1" dirty="0">
                    <a:solidFill>
                      <a:srgbClr val="FF0000"/>
                    </a:solidFill>
                    <a:latin typeface="Comic Sans MS" panose="030F0702030302020204" pitchFamily="66" charset="0"/>
                  </a:rPr>
                  <a:t>Candidate keys</a:t>
                </a:r>
                <a:r>
                  <a:rPr lang="en-US" altLang="zh-CN" sz="1600" b="1" dirty="0">
                    <a:latin typeface="Comic Sans MS" panose="030F0702030302020204" pitchFamily="66" charset="0"/>
                  </a:rPr>
                  <a:t> </a:t>
                </a:r>
                <a:r>
                  <a:rPr lang="en-US" altLang="zh-CN" sz="1600" dirty="0">
                    <a:latin typeface="Comic Sans MS" panose="030F0702030302020204" pitchFamily="66" charset="0"/>
                  </a:rPr>
                  <a:t>of R</a:t>
                </a:r>
                <a:r>
                  <a:rPr lang="zh-CN" altLang="en-US" sz="1600" dirty="0">
                    <a:latin typeface="Comic Sans MS" panose="030F0702030302020204" pitchFamily="66" charset="0"/>
                  </a:rPr>
                  <a:t>：</a:t>
                </a:r>
                <a:r>
                  <a:rPr lang="en-US" altLang="zh-CN" sz="1600" dirty="0">
                    <a:latin typeface="Comic Sans MS" panose="030F0702030302020204" pitchFamily="66" charset="0"/>
                  </a:rPr>
                  <a:t>BD; key-attributes: B</a:t>
                </a:r>
                <a:r>
                  <a:rPr lang="zh-CN" altLang="en-US" sz="1600" dirty="0">
                    <a:latin typeface="Comic Sans MS" panose="030F0702030302020204" pitchFamily="66" charset="0"/>
                  </a:rPr>
                  <a:t>、</a:t>
                </a:r>
                <a:r>
                  <a:rPr lang="en-US" altLang="zh-CN" sz="1600" dirty="0">
                    <a:latin typeface="Comic Sans MS" panose="030F0702030302020204" pitchFamily="66" charset="0"/>
                  </a:rPr>
                  <a:t>D;</a:t>
                </a:r>
                <a:endParaRPr lang="en-US" altLang="zh-CN" sz="1600" dirty="0">
                  <a:latin typeface="Comic Sans MS" panose="030F0702030302020204" pitchFamily="66" charset="0"/>
                </a:endParaRPr>
              </a:p>
              <a:p>
                <a:pPr lvl="2"/>
                <a:r>
                  <a:rPr lang="en-US" altLang="zh-CN" sz="1400" dirty="0">
                    <a:latin typeface="Comic Sans MS" panose="030F0702030302020204" pitchFamily="66" charset="0"/>
                  </a:rPr>
                  <a:t>For B</a:t>
                </a:r>
                <a:r>
                  <a:rPr lang="en-US" altLang="zh-CN" sz="14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400" dirty="0">
                    <a:latin typeface="Comic Sans MS" panose="030F0702030302020204" pitchFamily="66" charset="0"/>
                  </a:rPr>
                  <a:t>A and D</a:t>
                </a:r>
                <a:r>
                  <a:rPr lang="en-US" altLang="zh-CN" sz="1400" b="1" dirty="0">
                    <a:latin typeface="Comic Sans MS" panose="030F0702030302020204" pitchFamily="66" charset="0"/>
                    <a:ea typeface="华文中宋" panose="02010600040101010101" pitchFamily="2" charset="-122"/>
                    <a:sym typeface="Symbol" panose="05050102010706020507" pitchFamily="18" charset="2"/>
                  </a:rPr>
                  <a:t></a:t>
                </a:r>
                <a:r>
                  <a:rPr lang="en-US" altLang="zh-CN" sz="1400" dirty="0">
                    <a:latin typeface="Comic Sans MS" panose="030F0702030302020204" pitchFamily="66" charset="0"/>
                  </a:rPr>
                  <a:t>A, non-key attribute A is partial dependent on key BD, so R</a:t>
                </a:r>
                <a14:m>
                  <m:oMath xmlns:m="http://schemas.openxmlformats.org/officeDocument/2006/math">
                    <m:r>
                      <a:rPr lang="en-US" altLang="zh-CN" sz="1400" i="1" dirty="0">
                        <a:latin typeface="Cambria Math" panose="02040503050406030204" pitchFamily="18" charset="0"/>
                        <a:ea typeface="Cambria Math" panose="02040503050406030204" pitchFamily="18" charset="0"/>
                      </a:rPr>
                      <m:t>∉</m:t>
                    </m:r>
                  </m:oMath>
                </a14:m>
                <a:r>
                  <a:rPr lang="en-US" altLang="zh-CN" sz="1400" dirty="0">
                    <a:latin typeface="Comic Sans MS" panose="030F0702030302020204" pitchFamily="66" charset="0"/>
                  </a:rPr>
                  <a:t>2NF, </a:t>
                </a:r>
                <a:r>
                  <a:rPr lang="en-US" altLang="zh-CN" sz="1400" dirty="0">
                    <a:solidFill>
                      <a:srgbClr val="FF0000"/>
                    </a:solidFill>
                    <a:latin typeface="Comic Sans MS" panose="030F0702030302020204" pitchFamily="66" charset="0"/>
                  </a:rPr>
                  <a:t>R</a:t>
                </a:r>
                <a14:m>
                  <m:oMath xmlns:m="http://schemas.openxmlformats.org/officeDocument/2006/math">
                    <m:r>
                      <a:rPr lang="en-US" altLang="zh-CN" sz="1400" i="1">
                        <a:solidFill>
                          <a:srgbClr val="FF0000"/>
                        </a:solidFill>
                        <a:latin typeface="Cambria Math" panose="02040503050406030204" pitchFamily="18" charset="0"/>
                        <a:ea typeface="Cambria Math" panose="02040503050406030204" pitchFamily="18" charset="0"/>
                      </a:rPr>
                      <m:t>∈ </m:t>
                    </m:r>
                  </m:oMath>
                </a14:m>
                <a:r>
                  <a:rPr lang="en-US" altLang="zh-CN" sz="1400" dirty="0">
                    <a:solidFill>
                      <a:srgbClr val="FF0000"/>
                    </a:solidFill>
                    <a:latin typeface="Comic Sans MS" panose="030F0702030302020204" pitchFamily="66" charset="0"/>
                  </a:rPr>
                  <a:t>1NF</a:t>
                </a:r>
                <a:endParaRPr lang="en-US" altLang="zh-CN" sz="1400" dirty="0">
                  <a:solidFill>
                    <a:srgbClr val="FF0000"/>
                  </a:solidFill>
                  <a:latin typeface="Comic Sans MS" panose="030F0702030302020204" pitchFamily="66" charset="0"/>
                </a:endParaRPr>
              </a:p>
              <a:p>
                <a:pPr marL="457200" lvl="1" indent="0">
                  <a:buNone/>
                </a:pPr>
                <a:r>
                  <a:rPr lang="en-US" altLang="zh-CN" sz="1600" dirty="0">
                    <a:latin typeface="Comic Sans MS" panose="030F0702030302020204" pitchFamily="66" charset="0"/>
                  </a:rPr>
                  <a:t>3) </a:t>
                </a:r>
                <a:r>
                  <a:rPr lang="en-US" altLang="zh-CN" sz="1600" b="1" dirty="0">
                    <a:solidFill>
                      <a:srgbClr val="FF0000"/>
                    </a:solidFill>
                    <a:latin typeface="Comic Sans MS" panose="030F0702030302020204" pitchFamily="66" charset="0"/>
                  </a:rPr>
                  <a:t>Decompose R into 3NF</a:t>
                </a:r>
                <a:r>
                  <a:rPr lang="zh-CN" altLang="en-US" sz="1600" dirty="0">
                    <a:latin typeface="Comic Sans MS" panose="030F0702030302020204" pitchFamily="66" charset="0"/>
                  </a:rPr>
                  <a:t>：</a:t>
                </a:r>
                <a:endParaRPr lang="zh-CN" altLang="en-US" sz="1600" dirty="0">
                  <a:latin typeface="Comic Sans MS" panose="030F0702030302020204" pitchFamily="66" charset="0"/>
                </a:endParaRPr>
              </a:p>
              <a:p>
                <a:pPr lvl="2"/>
                <a:r>
                  <a:rPr lang="en-US" altLang="zh-CN" sz="1400" dirty="0">
                    <a:latin typeface="Comic Sans MS" panose="030F0702030302020204" pitchFamily="66" charset="0"/>
                  </a:rPr>
                  <a:t>All attributes exist in F, and does not exist X→A</a:t>
                </a:r>
                <a:r>
                  <a:rPr lang="en-US" altLang="zh-CN" sz="1400" dirty="0">
                    <a:latin typeface="Comic Sans MS" panose="030F0702030302020204" pitchFamily="66" charset="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 </m:t>
                    </m:r>
                  </m:oMath>
                </a14:m>
                <a:r>
                  <a:rPr lang="en-US" altLang="zh-CN" sz="1400" dirty="0">
                    <a:latin typeface="Comic Sans MS" panose="030F0702030302020204" pitchFamily="66" charset="0"/>
                  </a:rPr>
                  <a:t>F and XA=U</a:t>
                </a:r>
                <a:endParaRPr lang="en-US" altLang="zh-CN" sz="1400" dirty="0">
                  <a:latin typeface="Comic Sans MS" panose="030F0702030302020204" pitchFamily="66" charset="0"/>
                </a:endParaRPr>
              </a:p>
              <a:p>
                <a:pPr lvl="2"/>
                <a:r>
                  <a:rPr lang="en-US" altLang="zh-CN" sz="1400" dirty="0">
                    <a:latin typeface="Comic Sans MS" panose="030F0702030302020204" pitchFamily="66" charset="0"/>
                  </a:rPr>
                  <a:t>So decompose R into (Same LHS attributes):</a:t>
                </a:r>
                <a:endParaRPr lang="en-US" altLang="zh-CN" sz="1400" dirty="0">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U1={A,C}, F1={ A</a:t>
                </a:r>
                <a:r>
                  <a:rPr lang="en-US" altLang="zh-CN" sz="12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anose="030F0702030302020204" pitchFamily="66" charset="0"/>
                  </a:rPr>
                  <a:t>C, C</a:t>
                </a:r>
                <a:r>
                  <a:rPr lang="en-US" altLang="zh-CN" sz="12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anose="030F0702030302020204" pitchFamily="66" charset="0"/>
                  </a:rPr>
                  <a:t>A }</a:t>
                </a:r>
                <a:endParaRPr lang="en-US" altLang="zh-CN" sz="1200" b="1" dirty="0">
                  <a:solidFill>
                    <a:srgbClr val="1F07CF"/>
                  </a:solidFill>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U2={A,B}, F2={ B</a:t>
                </a:r>
                <a:r>
                  <a:rPr lang="en-US" altLang="zh-CN" sz="12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anose="030F0702030302020204" pitchFamily="66" charset="0"/>
                  </a:rPr>
                  <a:t>A }</a:t>
                </a:r>
                <a:endParaRPr lang="en-US" altLang="zh-CN" sz="1200" b="1" dirty="0">
                  <a:solidFill>
                    <a:srgbClr val="1F07CF"/>
                  </a:solidFill>
                  <a:latin typeface="Comic Sans MS" panose="030F0702030302020204" pitchFamily="66" charset="0"/>
                </a:endParaRPr>
              </a:p>
              <a:p>
                <a:pPr lvl="3"/>
                <a:r>
                  <a:rPr lang="en-US" altLang="zh-CN" sz="1200" b="1" dirty="0">
                    <a:solidFill>
                      <a:srgbClr val="1F07CF"/>
                    </a:solidFill>
                    <a:latin typeface="Comic Sans MS" panose="030F0702030302020204" pitchFamily="66" charset="0"/>
                  </a:rPr>
                  <a:t>U3={A,D}, F3={ D</a:t>
                </a:r>
                <a:r>
                  <a:rPr lang="en-US" altLang="zh-CN" sz="12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  </a:t>
                </a:r>
                <a:r>
                  <a:rPr lang="en-US" altLang="zh-CN" sz="1200" b="1" dirty="0">
                    <a:solidFill>
                      <a:srgbClr val="1F07CF"/>
                    </a:solidFill>
                    <a:latin typeface="Comic Sans MS" panose="030F0702030302020204" pitchFamily="66" charset="0"/>
                  </a:rPr>
                  <a:t>A }</a:t>
                </a:r>
                <a:endParaRPr lang="en-US" altLang="zh-CN" sz="1200" b="1" dirty="0">
                  <a:solidFill>
                    <a:srgbClr val="1F07CF"/>
                  </a:solidFill>
                  <a:latin typeface="Comic Sans MS" panose="030F0702030302020204" pitchFamily="66" charset="0"/>
                </a:endParaRPr>
              </a:p>
              <a:p>
                <a:pPr lvl="2"/>
                <a14:m>
                  <m:oMath xmlns:m="http://schemas.openxmlformats.org/officeDocument/2006/math">
                    <m:r>
                      <a:rPr lang="zh-CN" altLang="en-US" sz="1400" b="1" i="1" smtClean="0">
                        <a:solidFill>
                          <a:srgbClr val="FF0000"/>
                        </a:solidFill>
                        <a:latin typeface="Cambria Math" panose="02040503050406030204" pitchFamily="18" charset="0"/>
                      </a:rPr>
                      <m:t>𝝆</m:t>
                    </m:r>
                  </m:oMath>
                </a14:m>
                <a:r>
                  <a:rPr lang="en-US" altLang="zh-CN" sz="1400" b="1" dirty="0">
                    <a:solidFill>
                      <a:srgbClr val="FF0000"/>
                    </a:solidFill>
                    <a:latin typeface="Comic Sans MS" panose="030F0702030302020204" pitchFamily="66" charset="0"/>
                  </a:rPr>
                  <a:t>={R1&lt;U1,F1&gt;, R2&lt;U2,F2&gt;, R3&lt;U3,F3&gt;},</a:t>
                </a:r>
                <a:r>
                  <a:rPr lang="en-US" altLang="zh-CN" sz="1400" dirty="0">
                    <a:solidFill>
                      <a:srgbClr val="FF0000"/>
                    </a:solidFill>
                    <a:latin typeface="Comic Sans MS" panose="030F0702030302020204" pitchFamily="66" charset="0"/>
                  </a:rPr>
                  <a:t> </a:t>
                </a:r>
                <a:r>
                  <a:rPr lang="en-US" altLang="zh-CN" sz="1400" dirty="0">
                    <a:latin typeface="Comic Sans MS" panose="030F0702030302020204" pitchFamily="66" charset="0"/>
                  </a:rPr>
                  <a:t>the decomposition is </a:t>
                </a:r>
                <a:r>
                  <a:rPr lang="en-US" altLang="zh-CN" sz="1400" b="1" dirty="0">
                    <a:solidFill>
                      <a:srgbClr val="1F07CF"/>
                    </a:solidFill>
                    <a:latin typeface="Comic Sans MS" panose="030F0702030302020204" pitchFamily="66" charset="0"/>
                  </a:rPr>
                  <a:t>dependency preserving. </a:t>
                </a:r>
                <a:r>
                  <a:rPr lang="en-US" altLang="zh-CN" sz="1400" dirty="0">
                    <a:latin typeface="Comic Sans MS" panose="030F0702030302020204" pitchFamily="66" charset="0"/>
                  </a:rPr>
                  <a:t>But </a:t>
                </a:r>
                <a:r>
                  <a:rPr lang="en-US" altLang="zh-CN" sz="1400" b="1" dirty="0">
                    <a:solidFill>
                      <a:srgbClr val="FF0000"/>
                    </a:solidFill>
                    <a:latin typeface="Comic Sans MS" panose="030F0702030302020204" pitchFamily="66" charset="0"/>
                  </a:rPr>
                  <a:t>candidate key BD is not in any </a:t>
                </a:r>
                <a:r>
                  <a:rPr lang="en-US" altLang="zh-CN" sz="1400" b="1" dirty="0" err="1">
                    <a:solidFill>
                      <a:srgbClr val="FF0000"/>
                    </a:solidFill>
                    <a:latin typeface="Comic Sans MS" panose="030F0702030302020204" pitchFamily="66" charset="0"/>
                  </a:rPr>
                  <a:t>Ui</a:t>
                </a:r>
                <a:r>
                  <a:rPr lang="en-US" altLang="zh-CN" sz="1400" b="1" dirty="0">
                    <a:solidFill>
                      <a:srgbClr val="FF0000"/>
                    </a:solidFill>
                    <a:latin typeface="Comic Sans MS" panose="030F0702030302020204" pitchFamily="66" charset="0"/>
                  </a:rPr>
                  <a:t>, so </a:t>
                </a:r>
                <a:r>
                  <a:rPr lang="el-GR" altLang="zh-CN" sz="1400" b="1" dirty="0">
                    <a:solidFill>
                      <a:srgbClr val="FF0000"/>
                    </a:solidFill>
                    <a:latin typeface="Comic Sans MS" panose="030F0702030302020204" pitchFamily="66" charset="0"/>
                  </a:rPr>
                  <a:t>τ =ρ </a:t>
                </a:r>
                <a14:m>
                  <m:oMath xmlns:m="http://schemas.openxmlformats.org/officeDocument/2006/math">
                    <m:r>
                      <a:rPr lang="el-GR" altLang="zh-CN" sz="1400" b="1" i="1" dirty="0" smtClean="0">
                        <a:solidFill>
                          <a:srgbClr val="FF0000"/>
                        </a:solidFill>
                        <a:latin typeface="Cambria Math" panose="02040503050406030204" pitchFamily="18" charset="0"/>
                        <a:ea typeface="Cambria Math" panose="02040503050406030204" pitchFamily="18" charset="0"/>
                      </a:rPr>
                      <m:t>∪</m:t>
                    </m:r>
                  </m:oMath>
                </a14:m>
                <a:r>
                  <a:rPr lang="el-GR" altLang="zh-CN" sz="1400" b="1" dirty="0">
                    <a:solidFill>
                      <a:srgbClr val="FF0000"/>
                    </a:solidFill>
                    <a:latin typeface="Comic Sans MS" panose="030F0702030302020204" pitchFamily="66" charset="0"/>
                  </a:rPr>
                  <a:t> {</a:t>
                </a:r>
                <a:r>
                  <a:rPr lang="en-US" altLang="zh-CN" sz="1400" b="1" dirty="0">
                    <a:solidFill>
                      <a:srgbClr val="FF0000"/>
                    </a:solidFill>
                    <a:latin typeface="Comic Sans MS" panose="030F0702030302020204" pitchFamily="66" charset="0"/>
                  </a:rPr>
                  <a:t>R*&lt;</a:t>
                </a:r>
                <a:r>
                  <a:rPr lang="en-US" altLang="zh-CN" sz="1400" b="1" dirty="0" err="1">
                    <a:solidFill>
                      <a:srgbClr val="FF0000"/>
                    </a:solidFill>
                    <a:latin typeface="Comic Sans MS" panose="030F0702030302020204" pitchFamily="66" charset="0"/>
                  </a:rPr>
                  <a:t>X,Fx</a:t>
                </a:r>
                <a:r>
                  <a:rPr lang="en-US" altLang="zh-CN" sz="1400" b="1" dirty="0">
                    <a:solidFill>
                      <a:srgbClr val="FF0000"/>
                    </a:solidFill>
                    <a:latin typeface="Comic Sans MS" panose="030F0702030302020204" pitchFamily="66" charset="0"/>
                  </a:rPr>
                  <a:t>&gt;} = </a:t>
                </a:r>
                <a:r>
                  <a:rPr lang="el-GR" altLang="zh-CN" sz="1400" b="1" dirty="0">
                    <a:solidFill>
                      <a:srgbClr val="FF0000"/>
                    </a:solidFill>
                    <a:latin typeface="Comic Sans MS" panose="030F0702030302020204" pitchFamily="66" charset="0"/>
                  </a:rPr>
                  <a:t>ρ </a:t>
                </a:r>
                <a14:m>
                  <m:oMath xmlns:m="http://schemas.openxmlformats.org/officeDocument/2006/math">
                    <m:r>
                      <a:rPr lang="el-GR" altLang="zh-CN" sz="1400" b="1" i="1" dirty="0">
                        <a:solidFill>
                          <a:srgbClr val="FF0000"/>
                        </a:solidFill>
                        <a:latin typeface="Cambria Math" panose="02040503050406030204" pitchFamily="18" charset="0"/>
                        <a:ea typeface="Cambria Math" panose="02040503050406030204" pitchFamily="18" charset="0"/>
                      </a:rPr>
                      <m:t>∪</m:t>
                    </m:r>
                  </m:oMath>
                </a14:m>
                <a:r>
                  <a:rPr lang="el-GR" altLang="zh-CN" sz="1400" b="1" dirty="0">
                    <a:solidFill>
                      <a:srgbClr val="FF0000"/>
                    </a:solidFill>
                    <a:latin typeface="Comic Sans MS" panose="030F0702030302020204" pitchFamily="66" charset="0"/>
                  </a:rPr>
                  <a:t> {</a:t>
                </a:r>
                <a:r>
                  <a:rPr lang="en-US" altLang="zh-CN" sz="1400" b="1" dirty="0">
                    <a:solidFill>
                      <a:srgbClr val="FF0000"/>
                    </a:solidFill>
                    <a:latin typeface="Comic Sans MS" panose="030F0702030302020204" pitchFamily="66" charset="0"/>
                  </a:rPr>
                  <a:t>R4&lt;{B,D},</a:t>
                </a:r>
                <a:r>
                  <a:rPr lang="el-GR" altLang="zh-CN" sz="1400" b="1" dirty="0">
                    <a:solidFill>
                      <a:srgbClr val="FF0000"/>
                    </a:solidFill>
                    <a:latin typeface="Comic Sans MS" panose="030F0702030302020204" pitchFamily="66" charset="0"/>
                  </a:rPr>
                  <a:t>Φ&gt;}, </a:t>
                </a:r>
                <a:r>
                  <a:rPr lang="en-US" altLang="zh-CN" sz="1400" dirty="0">
                    <a:latin typeface="Comic Sans MS" panose="030F0702030302020204" pitchFamily="66" charset="0"/>
                  </a:rPr>
                  <a:t>and </a:t>
                </a:r>
                <a:r>
                  <a:rPr lang="el-GR" altLang="zh-CN" sz="1400" b="1" dirty="0">
                    <a:solidFill>
                      <a:srgbClr val="1F07CF"/>
                    </a:solidFill>
                    <a:latin typeface="Comic Sans MS" panose="030F0702030302020204" pitchFamily="66" charset="0"/>
                  </a:rPr>
                  <a:t>τ </a:t>
                </a:r>
                <a:r>
                  <a:rPr lang="en-US" altLang="zh-CN" sz="1400" b="1" dirty="0">
                    <a:solidFill>
                      <a:srgbClr val="1F07CF"/>
                    </a:solidFill>
                    <a:latin typeface="Comic Sans MS" panose="030F0702030302020204" pitchFamily="66" charset="0"/>
                  </a:rPr>
                  <a:t>is the decomposition that is dependency preserving </a:t>
                </a:r>
                <a:r>
                  <a:rPr lang="en-US" altLang="zh-CN" sz="1400" b="1">
                    <a:solidFill>
                      <a:srgbClr val="1F07CF"/>
                    </a:solidFill>
                    <a:latin typeface="Comic Sans MS" panose="030F0702030302020204" pitchFamily="66" charset="0"/>
                  </a:rPr>
                  <a:t>and lossless-join</a:t>
                </a:r>
                <a:endParaRPr lang="en-US" altLang="zh-CN" sz="1400" b="1" dirty="0">
                  <a:solidFill>
                    <a:srgbClr val="1F07CF"/>
                  </a:solidFill>
                  <a:latin typeface="Comic Sans MS" panose="030F0702030302020204" pitchFamily="66"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07504" y="699542"/>
                <a:ext cx="8856984" cy="4320480"/>
              </a:xfrm>
              <a:blipFill rotWithShape="1">
                <a:blip r:embed="rId1"/>
                <a:stretch>
                  <a:fillRect l="-2" t="-9" r="2" b="8"/>
                </a:stretch>
              </a:blipFill>
            </p:spPr>
            <p:txBody>
              <a:bodyPr/>
              <a:lstStyle/>
              <a:p>
                <a:r>
                  <a:rPr lang="zh-CN" altLang="en-US">
                    <a:noFill/>
                  </a:rPr>
                  <a:t> </a:t>
                </a:r>
              </a:p>
            </p:txBody>
          </p:sp>
        </mc:Fallback>
      </mc:AlternateContent>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784976" cy="3805070"/>
          </a:xfrm>
        </p:spPr>
        <p:txBody>
          <a:bodyPr/>
          <a:lstStyle/>
          <a:p>
            <a:r>
              <a:rPr lang="en-US" altLang="zh-CN" sz="2000" dirty="0">
                <a:latin typeface="Comic Sans MS" panose="030F0702030302020204" pitchFamily="66" charset="0"/>
              </a:rPr>
              <a:t>Relation schema:</a:t>
            </a:r>
            <a:endParaRPr lang="en-US" altLang="zh-CN" sz="2000" dirty="0">
              <a:latin typeface="Comic Sans MS" panose="030F0702030302020204" pitchFamily="66"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Banker-info-schema = (branch-name, customer-name, banker-name, office-number)</a:t>
            </a:r>
            <a:endParaRPr lang="en-US" altLang="zh-CN" sz="1800" i="1" dirty="0">
              <a:solidFill>
                <a:srgbClr val="1F07CF"/>
              </a:solidFill>
              <a:latin typeface="Comic Sans MS" panose="030F0702030302020204" pitchFamily="66" charset="0"/>
              <a:cs typeface="Times New Roman" panose="02020603050405020304" pitchFamily="18" charset="0"/>
            </a:endParaRPr>
          </a:p>
          <a:p>
            <a:r>
              <a:rPr lang="en-US" altLang="zh-CN" sz="2000" dirty="0">
                <a:latin typeface="Comic Sans MS" panose="030F0702030302020204" pitchFamily="66" charset="0"/>
              </a:rPr>
              <a:t>The FDs for this relation schema are:</a:t>
            </a:r>
            <a:endParaRPr lang="en-US" altLang="zh-CN" sz="2000" dirty="0">
              <a:latin typeface="Comic Sans MS" panose="030F0702030302020204" pitchFamily="66"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banker-name </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a:t>
            </a:r>
            <a:r>
              <a:rPr lang="en-US" altLang="zh-CN" sz="1800" i="1" dirty="0">
                <a:solidFill>
                  <a:srgbClr val="1F07CF"/>
                </a:solidFill>
                <a:latin typeface="Comic Sans MS" panose="030F0702030302020204" pitchFamily="66" charset="0"/>
                <a:cs typeface="Times New Roman" panose="02020603050405020304" pitchFamily="18" charset="0"/>
              </a:rPr>
              <a:t> branch-name office-number</a:t>
            </a:r>
            <a:br>
              <a:rPr lang="en-US" altLang="zh-CN" sz="1800" i="1" dirty="0">
                <a:solidFill>
                  <a:srgbClr val="1F07CF"/>
                </a:solidFill>
                <a:latin typeface="Comic Sans MS" panose="030F0702030302020204" pitchFamily="66" charset="0"/>
                <a:cs typeface="Times New Roman" panose="02020603050405020304" pitchFamily="18" charset="0"/>
              </a:rPr>
            </a:br>
            <a:r>
              <a:rPr lang="en-US" altLang="zh-CN" sz="1800" i="1" dirty="0">
                <a:solidFill>
                  <a:srgbClr val="1F07CF"/>
                </a:solidFill>
                <a:latin typeface="Comic Sans MS" panose="030F0702030302020204" pitchFamily="66" charset="0"/>
                <a:cs typeface="Times New Roman" panose="02020603050405020304" pitchFamily="18" charset="0"/>
              </a:rPr>
              <a:t>customer-name branch-name </a:t>
            </a:r>
            <a:r>
              <a:rPr lang="en-US" altLang="zh-CN" sz="1800" b="1" dirty="0">
                <a:solidFill>
                  <a:srgbClr val="1F07CF"/>
                </a:solidFill>
                <a:latin typeface="Comic Sans MS" panose="030F0702030302020204" pitchFamily="66" charset="0"/>
                <a:ea typeface="华文中宋" panose="02010600040101010101" pitchFamily="2" charset="-122"/>
                <a:sym typeface="Symbol" panose="05050102010706020507" pitchFamily="18" charset="2"/>
              </a:rPr>
              <a:t> </a:t>
            </a:r>
            <a:r>
              <a:rPr lang="en-US" altLang="zh-CN" sz="1800" i="1" dirty="0">
                <a:solidFill>
                  <a:srgbClr val="1F07CF"/>
                </a:solidFill>
                <a:latin typeface="Comic Sans MS" panose="030F0702030302020204" pitchFamily="66" charset="0"/>
                <a:cs typeface="Times New Roman" panose="02020603050405020304" pitchFamily="18" charset="0"/>
              </a:rPr>
              <a:t>banker-name</a:t>
            </a:r>
            <a:endParaRPr lang="en-US" altLang="zh-CN" sz="1800" i="1" dirty="0">
              <a:solidFill>
                <a:srgbClr val="1F07CF"/>
              </a:solidFill>
              <a:latin typeface="Comic Sans MS" panose="030F0702030302020204" pitchFamily="66" charset="0"/>
              <a:cs typeface="Times New Roman" panose="02020603050405020304" pitchFamily="18" charset="0"/>
            </a:endParaRPr>
          </a:p>
          <a:p>
            <a:r>
              <a:rPr lang="en-US" altLang="zh-CN" sz="2000" dirty="0">
                <a:latin typeface="Comic Sans MS" panose="030F0702030302020204" pitchFamily="66" charset="0"/>
              </a:rPr>
              <a:t>The key is:</a:t>
            </a:r>
            <a:endParaRPr lang="en-US" altLang="zh-CN" sz="2000" dirty="0">
              <a:latin typeface="Comic Sans MS" panose="030F0702030302020204" pitchFamily="66"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{customer-name, branch-name}</a:t>
            </a:r>
            <a:endParaRPr lang="en-US" altLang="zh-CN" sz="1800" i="1" dirty="0">
              <a:solidFill>
                <a:srgbClr val="1F07CF"/>
              </a:solidFill>
              <a:latin typeface="Comic Sans MS" panose="030F0702030302020204" pitchFamily="66" charset="0"/>
              <a:cs typeface="Times New Roman" panose="02020603050405020304" pitchFamily="18"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Applying 3NF to </a:t>
            </a:r>
            <a:r>
              <a:rPr lang="en-US" altLang="zh-CN" i="1" dirty="0">
                <a:latin typeface="Comic Sans MS" panose="030F0702030302020204" pitchFamily="66" charset="0"/>
                <a:cs typeface="Times New Roman" panose="02020603050405020304" pitchFamily="18" charset="0"/>
              </a:rPr>
              <a:t>Banker-info-schema</a:t>
            </a:r>
            <a:endParaRPr lang="zh-CN" altLang="en-US" i="1" dirty="0">
              <a:latin typeface="Comic Sans MS" panose="030F0702030302020204" pitchFamily="66" charset="0"/>
              <a:cs typeface="Times New Roman" panose="02020603050405020304" pitchFamily="18" charset="0"/>
            </a:endParaRPr>
          </a:p>
        </p:txBody>
      </p:sp>
      <p:sp>
        <p:nvSpPr>
          <p:cNvPr id="3" name="内容占位符 2"/>
          <p:cNvSpPr>
            <a:spLocks noGrp="1"/>
          </p:cNvSpPr>
          <p:nvPr>
            <p:ph idx="1"/>
          </p:nvPr>
        </p:nvSpPr>
        <p:spPr>
          <a:xfrm>
            <a:off x="251520" y="789553"/>
            <a:ext cx="8784976" cy="3805070"/>
          </a:xfrm>
        </p:spPr>
        <p:txBody>
          <a:bodyPr/>
          <a:lstStyle/>
          <a:p>
            <a:r>
              <a:rPr lang="en-US" altLang="zh-CN" sz="2000" dirty="0">
                <a:latin typeface="Comic Sans MS" panose="030F0702030302020204" pitchFamily="66" charset="0"/>
              </a:rPr>
              <a:t>The for loop in the algorithm causes us to include the following schemas in our decomposition:</a:t>
            </a:r>
            <a:endParaRPr lang="en-US" altLang="zh-CN" sz="2000" dirty="0">
              <a:latin typeface="Comic Sans MS" panose="030F0702030302020204" pitchFamily="66" charset="0"/>
            </a:endParaRPr>
          </a:p>
          <a:p>
            <a:pPr marL="457200" lvl="1" indent="0">
              <a:buNone/>
            </a:pPr>
            <a:r>
              <a:rPr lang="en-US" altLang="zh-CN" sz="1800" i="1" dirty="0">
                <a:solidFill>
                  <a:srgbClr val="1F07CF"/>
                </a:solidFill>
                <a:latin typeface="Comic Sans MS" panose="030F0702030302020204" pitchFamily="66" charset="0"/>
                <a:cs typeface="Times New Roman" panose="02020603050405020304" pitchFamily="18" charset="0"/>
              </a:rPr>
              <a:t>Banker-office-schema = (banker-name, branch-name, office-number)</a:t>
            </a:r>
            <a:br>
              <a:rPr lang="en-US" altLang="zh-CN" sz="1800" i="1" dirty="0">
                <a:solidFill>
                  <a:srgbClr val="1F07CF"/>
                </a:solidFill>
                <a:latin typeface="Comic Sans MS" panose="030F0702030302020204" pitchFamily="66" charset="0"/>
                <a:cs typeface="Times New Roman" panose="02020603050405020304" pitchFamily="18" charset="0"/>
              </a:rPr>
            </a:br>
            <a:r>
              <a:rPr lang="en-US" altLang="zh-CN" sz="1800" i="1" dirty="0">
                <a:solidFill>
                  <a:srgbClr val="1F07CF"/>
                </a:solidFill>
                <a:latin typeface="Comic Sans MS" panose="030F0702030302020204" pitchFamily="66" charset="0"/>
                <a:cs typeface="Times New Roman" panose="02020603050405020304" pitchFamily="18" charset="0"/>
              </a:rPr>
              <a:t>Banker-schema = (customer-name, branch-name, banker-name)</a:t>
            </a:r>
            <a:endParaRPr lang="en-US" altLang="zh-CN" sz="1800" i="1" dirty="0">
              <a:solidFill>
                <a:srgbClr val="1F07CF"/>
              </a:solidFill>
              <a:latin typeface="Comic Sans MS" panose="030F0702030302020204" pitchFamily="66" charset="0"/>
              <a:cs typeface="Times New Roman" panose="02020603050405020304" pitchFamily="18" charset="0"/>
            </a:endParaRPr>
          </a:p>
          <a:p>
            <a:r>
              <a:rPr lang="en-US" altLang="zh-CN" sz="2000" dirty="0">
                <a:latin typeface="Comic Sans MS" panose="030F0702030302020204" pitchFamily="66" charset="0"/>
              </a:rPr>
              <a:t>Since Banker-schema contains a candidate key for </a:t>
            </a:r>
            <a:br>
              <a:rPr lang="en-US" altLang="zh-CN" sz="2000" dirty="0">
                <a:latin typeface="Comic Sans MS" panose="030F0702030302020204" pitchFamily="66" charset="0"/>
              </a:rPr>
            </a:br>
            <a:r>
              <a:rPr lang="en-US" altLang="zh-CN" sz="2000" dirty="0">
                <a:latin typeface="Comic Sans MS" panose="030F0702030302020204" pitchFamily="66" charset="0"/>
              </a:rPr>
              <a:t>Banker-info-schema, we are done with the </a:t>
            </a:r>
            <a:r>
              <a:rPr lang="en-US" altLang="zh-CN" sz="2000">
                <a:latin typeface="Comic Sans MS" panose="030F0702030302020204" pitchFamily="66" charset="0"/>
              </a:rPr>
              <a:t>decomposition process</a:t>
            </a:r>
            <a:endParaRPr lang="en-US" altLang="zh-CN" sz="2000" dirty="0">
              <a:latin typeface="Comic Sans MS" panose="030F0702030302020204" pitchFamily="66" charset="0"/>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Comparison of BCNF and 3NF</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8712968" cy="3805070"/>
          </a:xfrm>
        </p:spPr>
        <p:txBody>
          <a:bodyPr/>
          <a:lstStyle/>
          <a:p>
            <a:r>
              <a:rPr lang="en-US" altLang="zh-CN" sz="2000" dirty="0">
                <a:latin typeface="Comic Sans MS" panose="030F0702030302020204" pitchFamily="66" charset="0"/>
              </a:rPr>
              <a:t>It is always possible to decompose a relation into relations in </a:t>
            </a:r>
            <a:r>
              <a:rPr lang="en-US" altLang="zh-CN" sz="2000" b="1" dirty="0">
                <a:solidFill>
                  <a:srgbClr val="FF0000"/>
                </a:solidFill>
                <a:latin typeface="Comic Sans MS" panose="030F0702030302020204" pitchFamily="66" charset="0"/>
              </a:rPr>
              <a:t>3NF </a:t>
            </a:r>
            <a:r>
              <a:rPr lang="en-US" altLang="zh-CN" sz="2000" dirty="0">
                <a:latin typeface="Comic Sans MS" panose="030F0702030302020204" pitchFamily="66" charset="0"/>
              </a:rPr>
              <a:t>and </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the decomposition is lossless</a:t>
            </a:r>
            <a:endParaRPr lang="en-US" altLang="zh-CN" sz="1800" b="1" dirty="0">
              <a:solidFill>
                <a:srgbClr val="1F07CF"/>
              </a:solidFill>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the dependencies are preserved</a:t>
            </a:r>
            <a:endParaRPr lang="en-US" altLang="zh-CN" sz="1800" b="1" dirty="0">
              <a:solidFill>
                <a:srgbClr val="1F07CF"/>
              </a:solidFill>
              <a:latin typeface="Comic Sans MS" panose="030F0702030302020204" pitchFamily="66" charset="0"/>
            </a:endParaRPr>
          </a:p>
          <a:p>
            <a:r>
              <a:rPr lang="en-US" altLang="zh-CN" sz="2000" dirty="0">
                <a:latin typeface="Comic Sans MS" panose="030F0702030302020204" pitchFamily="66" charset="0"/>
              </a:rPr>
              <a:t>It is always possible to decompose a relation into relations in </a:t>
            </a:r>
            <a:r>
              <a:rPr lang="en-US" altLang="zh-CN" sz="2000" b="1" dirty="0">
                <a:solidFill>
                  <a:srgbClr val="FF0000"/>
                </a:solidFill>
                <a:latin typeface="Comic Sans MS" panose="030F0702030302020204" pitchFamily="66" charset="0"/>
              </a:rPr>
              <a:t>BCNF</a:t>
            </a:r>
            <a:r>
              <a:rPr lang="en-US" altLang="zh-CN" sz="2000" dirty="0">
                <a:latin typeface="Comic Sans MS" panose="030F0702030302020204" pitchFamily="66" charset="0"/>
              </a:rPr>
              <a:t> and </a:t>
            </a:r>
            <a:endParaRPr lang="en-US" altLang="zh-CN" sz="2000" dirty="0">
              <a:latin typeface="Comic Sans MS" panose="030F0702030302020204" pitchFamily="66" charset="0"/>
            </a:endParaRPr>
          </a:p>
          <a:p>
            <a:pPr lvl="1"/>
            <a:r>
              <a:rPr lang="en-US" altLang="zh-CN" sz="1800" b="1" dirty="0">
                <a:solidFill>
                  <a:srgbClr val="1F07CF"/>
                </a:solidFill>
                <a:latin typeface="Comic Sans MS" panose="030F0702030302020204" pitchFamily="66" charset="0"/>
              </a:rPr>
              <a:t>the decomposition is lossless</a:t>
            </a:r>
            <a:endParaRPr lang="en-US" altLang="zh-CN" sz="1800" b="1" dirty="0">
              <a:solidFill>
                <a:srgbClr val="1F07CF"/>
              </a:solidFill>
              <a:latin typeface="Comic Sans MS" panose="030F0702030302020204" pitchFamily="66" charset="0"/>
            </a:endParaRPr>
          </a:p>
          <a:p>
            <a:pPr lvl="1"/>
            <a:r>
              <a:rPr lang="en-US" altLang="zh-CN" sz="1800" dirty="0">
                <a:latin typeface="Comic Sans MS" panose="030F0702030302020204" pitchFamily="66" charset="0"/>
              </a:rPr>
              <a:t>it </a:t>
            </a:r>
            <a:r>
              <a:rPr lang="en-US" altLang="zh-CN" sz="1800" b="1" dirty="0">
                <a:solidFill>
                  <a:srgbClr val="FF0000"/>
                </a:solidFill>
                <a:latin typeface="Comic Sans MS" panose="030F0702030302020204" pitchFamily="66" charset="0"/>
              </a:rPr>
              <a:t>may not be possible to preserve dependencies</a:t>
            </a:r>
            <a:r>
              <a:rPr lang="en-US" altLang="zh-CN" sz="1800" b="1" dirty="0">
                <a:latin typeface="Comic Sans MS" panose="030F0702030302020204" pitchFamily="66" charset="0"/>
              </a:rPr>
              <a:t>.</a:t>
            </a:r>
            <a:endParaRPr lang="en-US" altLang="zh-CN" sz="1800" b="1" dirty="0">
              <a:latin typeface="Comic Sans MS" panose="030F0702030302020204" pitchFamily="66" charset="0"/>
            </a:endParaRPr>
          </a:p>
          <a:p>
            <a:endParaRPr lang="zh-CN" altLang="en-US" sz="2000" dirty="0">
              <a:latin typeface="Comic Sans MS" panose="030F0702030302020204" pitchFamily="66" charset="0"/>
            </a:endParaRPr>
          </a:p>
        </p:txBody>
      </p:sp>
    </p:spTree>
  </p:cSld>
  <p:clrMapOvr>
    <a:masterClrMapping/>
  </p:clrMapOvr>
  <p:transition>
    <p:fade/>
  </p:transition>
</p:sld>
</file>

<file path=ppt/tags/tag1.xml><?xml version="1.0" encoding="utf-8"?>
<p:tagLst xmlns:p="http://schemas.openxmlformats.org/presentationml/2006/main">
  <p:tag name="commondata" val="eyJoZGlkIjoiMzQ1NDE4Yzg2MzQzMDE3NjRmNDlhN2I3YTg4NDk3MDIifQ=="/>
</p:tagLst>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50131</Words>
  <Application>WPS 演示</Application>
  <PresentationFormat>全屏显示(16:9)</PresentationFormat>
  <Paragraphs>1777</Paragraphs>
  <Slides>131</Slides>
  <Notes>28</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2</vt:i4>
      </vt:variant>
      <vt:variant>
        <vt:lpstr>幻灯片标题</vt:lpstr>
      </vt:variant>
      <vt:variant>
        <vt:i4>131</vt:i4>
      </vt:variant>
    </vt:vector>
  </HeadingPairs>
  <TitlesOfParts>
    <vt:vector size="157" baseType="lpstr">
      <vt:lpstr>Arial</vt:lpstr>
      <vt:lpstr>宋体</vt:lpstr>
      <vt:lpstr>Wingdings</vt:lpstr>
      <vt:lpstr>Trebuchet MS</vt:lpstr>
      <vt:lpstr>Times New Roman</vt:lpstr>
      <vt:lpstr>微软雅黑</vt:lpstr>
      <vt:lpstr>Calibri</vt:lpstr>
      <vt:lpstr>Calibri</vt:lpstr>
      <vt:lpstr>黑体</vt:lpstr>
      <vt:lpstr>MS PGothic</vt:lpstr>
      <vt:lpstr>Comic Sans MS</vt:lpstr>
      <vt:lpstr>华文楷体</vt:lpstr>
      <vt:lpstr>Helvetica</vt:lpstr>
      <vt:lpstr>华文中宋</vt:lpstr>
      <vt:lpstr>Arial Unicode MS</vt:lpstr>
      <vt:lpstr>Cambria Math</vt:lpstr>
      <vt:lpstr>Symbol</vt:lpstr>
      <vt:lpstr>Greek Symbols</vt:lpstr>
      <vt:lpstr>Segoe Print</vt:lpstr>
      <vt:lpstr>Cambria Math</vt:lpstr>
      <vt:lpstr>Monotype Sorts</vt:lpstr>
      <vt:lpstr>Wingdings</vt:lpstr>
      <vt:lpstr>默认设计模板</vt:lpstr>
      <vt:lpstr>2_Office 主题</vt:lpstr>
      <vt:lpstr>MSPhotoEd.3</vt:lpstr>
      <vt:lpstr>MSPhotoEd.3</vt:lpstr>
      <vt:lpstr>PowerPoint 演示文稿</vt:lpstr>
      <vt:lpstr>Outline of the Course </vt:lpstr>
      <vt:lpstr>University Database</vt:lpstr>
      <vt:lpstr>University Database</vt:lpstr>
      <vt:lpstr>E-R Diagram for a Banking Enterprise</vt:lpstr>
      <vt:lpstr>The Banking Schema</vt:lpstr>
      <vt:lpstr>Outline</vt:lpstr>
      <vt:lpstr>Larger Relation Schema/更大的模式</vt:lpstr>
      <vt:lpstr>Smaller Relation Schema/更小的模式</vt:lpstr>
      <vt:lpstr>Good Relation Schema</vt:lpstr>
      <vt:lpstr>Outline</vt:lpstr>
      <vt:lpstr>Example</vt:lpstr>
      <vt:lpstr>Decomposition</vt:lpstr>
      <vt:lpstr>Example of Non Lossless-Join Decomposition </vt:lpstr>
      <vt:lpstr>Goal - Devise a Theory for the Following</vt:lpstr>
      <vt:lpstr>Functional Dependencies (函数依赖)</vt:lpstr>
      <vt:lpstr>Functional Dependencies (Cont.)</vt:lpstr>
      <vt:lpstr>Functional Dependencies (Cont.)</vt:lpstr>
      <vt:lpstr>Applications of Functional Dependencies</vt:lpstr>
      <vt:lpstr>Functional Dependencies (Cont.)</vt:lpstr>
      <vt:lpstr>Outline</vt:lpstr>
      <vt:lpstr>Closure of a Set of Functional Dependencies</vt:lpstr>
      <vt:lpstr>Closure of Functional Dependencies (Cont.)</vt:lpstr>
      <vt:lpstr>Example</vt:lpstr>
      <vt:lpstr>Procedure for Computing </vt:lpstr>
      <vt:lpstr>PowerPoint 演示文稿</vt:lpstr>
      <vt:lpstr>Outline</vt:lpstr>
      <vt:lpstr>Closure of Attribute Sets</vt:lpstr>
      <vt:lpstr>Example of Attribute Set Closure</vt:lpstr>
      <vt:lpstr>Example of Attribute Set Closure</vt:lpstr>
      <vt:lpstr>Applications of Attribute Closure</vt:lpstr>
      <vt:lpstr>Outline</vt:lpstr>
      <vt:lpstr>Canonical Cover (正则覆盖/最小覆盖)</vt:lpstr>
      <vt:lpstr>Extraneous Attributes (无关属性)</vt:lpstr>
      <vt:lpstr>Testing if an Attribute is Extraneous</vt:lpstr>
      <vt:lpstr>Canonical Cover</vt:lpstr>
      <vt:lpstr>Example of Computing a Canonical Cover</vt:lpstr>
      <vt:lpstr>Example of Computing a Canonical Cover</vt:lpstr>
      <vt:lpstr>Example of Computing a Canonical Cover</vt:lpstr>
      <vt:lpstr>Example of Computing a Canonical Cover</vt:lpstr>
      <vt:lpstr>More Examples</vt:lpstr>
      <vt:lpstr>Find Candidate Keys</vt:lpstr>
      <vt:lpstr>Find Candidate Keys (Cont.)</vt:lpstr>
      <vt:lpstr>Find Candidate Keys (Cont.)</vt:lpstr>
      <vt:lpstr>Find Candidate Keys (Cont.)</vt:lpstr>
      <vt:lpstr>Find Candidate Keys (Cont.)</vt:lpstr>
      <vt:lpstr>Find Candidate Keys (Cont.)</vt:lpstr>
      <vt:lpstr>Outline</vt:lpstr>
      <vt:lpstr>Goals of Normalization</vt:lpstr>
      <vt:lpstr>Decomposition</vt:lpstr>
      <vt:lpstr>Example</vt:lpstr>
      <vt:lpstr>Example</vt:lpstr>
      <vt:lpstr>Test for Lossless-join Decomposition</vt:lpstr>
      <vt:lpstr>Test for Lossless-join Decomposition</vt:lpstr>
      <vt:lpstr>Example</vt:lpstr>
      <vt:lpstr>Test for Lossless-join Decomposition</vt:lpstr>
      <vt:lpstr>Example (cont.)</vt:lpstr>
      <vt:lpstr>More Examples</vt:lpstr>
      <vt:lpstr>Outline</vt:lpstr>
      <vt:lpstr>Normalization using Functional Dependencies</vt:lpstr>
      <vt:lpstr>Testing for Dependency Preservation</vt:lpstr>
      <vt:lpstr>Example</vt:lpstr>
      <vt:lpstr>Outline</vt:lpstr>
      <vt:lpstr>Data Normalization (规范化)</vt:lpstr>
      <vt:lpstr>Well-structured Relations</vt:lpstr>
      <vt:lpstr>PowerPoint 演示文稿</vt:lpstr>
      <vt:lpstr>Atomic Domains and First Normal Form </vt:lpstr>
      <vt:lpstr>First Normal Form (1NF, Cont.)</vt:lpstr>
      <vt:lpstr>First Normal Form (1NF)</vt:lpstr>
      <vt:lpstr>PowerPoint 演示文稿</vt:lpstr>
      <vt:lpstr>Second Normal Form</vt:lpstr>
      <vt:lpstr>Functional Dependencies in Employee</vt:lpstr>
      <vt:lpstr>Decompose a Relation to 2nd Normal Form</vt:lpstr>
      <vt:lpstr>Third Normal Form</vt:lpstr>
      <vt:lpstr>Relation with Transitive Dependency</vt:lpstr>
      <vt:lpstr>Relation with Transitive Dependency</vt:lpstr>
      <vt:lpstr>Relation with Transitive Dependency</vt:lpstr>
      <vt:lpstr>Relations in 3NF</vt:lpstr>
      <vt:lpstr>Data Normalization</vt:lpstr>
      <vt:lpstr>Other Normal Forms </vt:lpstr>
      <vt:lpstr>Boyce-Codd Normal Form</vt:lpstr>
      <vt:lpstr>Example</vt:lpstr>
      <vt:lpstr>Testing for BCNF</vt:lpstr>
      <vt:lpstr>Testing for BCNF (Cont.)</vt:lpstr>
      <vt:lpstr>Testing Decomposition for BCNF</vt:lpstr>
      <vt:lpstr>BCNF Decomposition Algorithm</vt:lpstr>
      <vt:lpstr>Example</vt:lpstr>
      <vt:lpstr>Decomposition Tree</vt:lpstr>
      <vt:lpstr>BCNF and Dependency Preservation</vt:lpstr>
      <vt:lpstr>Third Normal Form: Motivation</vt:lpstr>
      <vt:lpstr>Third Normal Form</vt:lpstr>
      <vt:lpstr>3NF (Cont.)</vt:lpstr>
      <vt:lpstr>Testing for 3NF</vt:lpstr>
      <vt:lpstr>3NF Decomposition Algorithm</vt:lpstr>
      <vt:lpstr>3NF Decomposition Example 1</vt:lpstr>
      <vt:lpstr>3NF Decomposition Example 2</vt:lpstr>
      <vt:lpstr>Example</vt:lpstr>
      <vt:lpstr>Applying 3NF to Banker-info-schema</vt:lpstr>
      <vt:lpstr>Comparison of BCNF and 3NF</vt:lpstr>
      <vt:lpstr>Comparison of BCNF and 3NF (Cont.)</vt:lpstr>
      <vt:lpstr>Design Goals</vt:lpstr>
      <vt:lpstr>Design Goals (Cont.)</vt:lpstr>
      <vt:lpstr>Testing for FDs Across Relations</vt:lpstr>
      <vt:lpstr>Testing for FDs Across Relations (Cont.)</vt:lpstr>
      <vt:lpstr>Outline</vt:lpstr>
      <vt:lpstr>Multivalued Dependencies</vt:lpstr>
      <vt:lpstr>PowerPoint 演示文稿</vt:lpstr>
      <vt:lpstr>Multivalued Dependencies (Cont.)</vt:lpstr>
      <vt:lpstr>Multivalued Dependencies (MVDs)</vt:lpstr>
      <vt:lpstr>MVD (Cont.)</vt:lpstr>
      <vt:lpstr>MVD (Cont.)</vt:lpstr>
      <vt:lpstr>Example</vt:lpstr>
      <vt:lpstr>Example (Cont.)</vt:lpstr>
      <vt:lpstr>Use of Multivalued Dependencies</vt:lpstr>
      <vt:lpstr>Theory of MVDs</vt:lpstr>
      <vt:lpstr>Fourth Normal Form</vt:lpstr>
      <vt:lpstr>Restriction of Multivalued Dependencies</vt:lpstr>
      <vt:lpstr>4NF Decomposition Algorithm</vt:lpstr>
      <vt:lpstr>Example</vt:lpstr>
      <vt:lpstr>Further Normal Forms</vt:lpstr>
      <vt:lpstr>Outline</vt:lpstr>
      <vt:lpstr>Overall Database Design Process</vt:lpstr>
      <vt:lpstr>ER Model and Normalization</vt:lpstr>
      <vt:lpstr>Universal Relation Approach 泛关系</vt:lpstr>
      <vt:lpstr>Universal Relation Approach</vt:lpstr>
      <vt:lpstr>Universal Relation Approach (Cont.)</vt:lpstr>
      <vt:lpstr>Denormalization for Performance</vt:lpstr>
      <vt:lpstr>Other Design Issues</vt:lpstr>
      <vt:lpstr>Quiz</vt:lpstr>
      <vt:lpstr>Homework</vt:lpstr>
      <vt:lpstr>End of Lecture 7</vt:lpstr>
    </vt:vector>
  </TitlesOfParts>
  <Company>Global Intelligence Alliance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明</cp:lastModifiedBy>
  <cp:revision>2200</cp:revision>
  <dcterms:created xsi:type="dcterms:W3CDTF">2007-09-26T12:04:00Z</dcterms:created>
  <dcterms:modified xsi:type="dcterms:W3CDTF">2023-11-11T10:47:23Z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1CD070EBB71F4C549630584F2E90604E_12</vt:lpwstr>
  </property>
  <property fmtid="{D5CDD505-2E9C-101B-9397-08002B2CF9AE}" pid="3" name="KSOProductBuildVer">
    <vt:lpwstr>2052-12.1.0.15712</vt:lpwstr>
  </property>
</Properties>
</file>